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rels" ContentType="application/vnd.openxmlformats-package.relationships+xml"/>
  <Default Extension="tif" ContentType="image/tiff"/>
  <Default Extension="wdp" ContentType="image/vnd.ms-photo"/>
  <Default Extension="bin" ContentType="application/vnd.openxmlformats-officedocument.presentationml.printerSettings"/>
  <Default Extension="aiff" ContentType="audi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9"/>
  </p:notesMasterIdLst>
  <p:sldIdLst>
    <p:sldId id="256" r:id="rId3"/>
    <p:sldId id="258" r:id="rId4"/>
    <p:sldId id="265" r:id="rId5"/>
    <p:sldId id="339" r:id="rId6"/>
    <p:sldId id="355" r:id="rId7"/>
    <p:sldId id="340" r:id="rId8"/>
    <p:sldId id="349" r:id="rId9"/>
    <p:sldId id="350" r:id="rId10"/>
    <p:sldId id="346" r:id="rId11"/>
    <p:sldId id="353" r:id="rId12"/>
    <p:sldId id="351" r:id="rId13"/>
    <p:sldId id="376" r:id="rId14"/>
    <p:sldId id="352" r:id="rId15"/>
    <p:sldId id="354" r:id="rId16"/>
    <p:sldId id="356" r:id="rId17"/>
    <p:sldId id="358" r:id="rId18"/>
    <p:sldId id="306" r:id="rId19"/>
    <p:sldId id="259" r:id="rId20"/>
    <p:sldId id="260" r:id="rId21"/>
    <p:sldId id="261" r:id="rId22"/>
    <p:sldId id="347" r:id="rId23"/>
    <p:sldId id="372" r:id="rId24"/>
    <p:sldId id="373" r:id="rId25"/>
    <p:sldId id="359" r:id="rId26"/>
    <p:sldId id="348" r:id="rId27"/>
    <p:sldId id="374" r:id="rId28"/>
    <p:sldId id="344" r:id="rId29"/>
    <p:sldId id="341" r:id="rId30"/>
    <p:sldId id="360" r:id="rId31"/>
    <p:sldId id="370" r:id="rId32"/>
    <p:sldId id="361" r:id="rId33"/>
    <p:sldId id="362" r:id="rId34"/>
    <p:sldId id="363" r:id="rId35"/>
    <p:sldId id="369" r:id="rId36"/>
    <p:sldId id="371" r:id="rId37"/>
    <p:sldId id="342" r:id="rId38"/>
    <p:sldId id="377" r:id="rId39"/>
    <p:sldId id="375" r:id="rId40"/>
    <p:sldId id="365" r:id="rId41"/>
    <p:sldId id="367" r:id="rId42"/>
    <p:sldId id="366" r:id="rId43"/>
    <p:sldId id="368" r:id="rId44"/>
    <p:sldId id="268" r:id="rId45"/>
    <p:sldId id="266" r:id="rId46"/>
    <p:sldId id="267" r:id="rId47"/>
    <p:sldId id="270" r:id="rId48"/>
    <p:sldId id="271" r:id="rId49"/>
    <p:sldId id="272" r:id="rId50"/>
    <p:sldId id="273" r:id="rId51"/>
    <p:sldId id="274" r:id="rId52"/>
    <p:sldId id="364" r:id="rId53"/>
    <p:sldId id="327" r:id="rId54"/>
    <p:sldId id="328" r:id="rId55"/>
    <p:sldId id="329" r:id="rId56"/>
    <p:sldId id="308" r:id="rId57"/>
    <p:sldId id="309" r:id="rId58"/>
    <p:sldId id="315" r:id="rId59"/>
    <p:sldId id="312" r:id="rId60"/>
    <p:sldId id="317" r:id="rId61"/>
    <p:sldId id="313" r:id="rId62"/>
    <p:sldId id="314" r:id="rId63"/>
    <p:sldId id="318" r:id="rId64"/>
    <p:sldId id="319" r:id="rId65"/>
    <p:sldId id="320" r:id="rId66"/>
    <p:sldId id="321" r:id="rId67"/>
    <p:sldId id="331" r:id="rId68"/>
    <p:sldId id="332" r:id="rId69"/>
    <p:sldId id="337" r:id="rId70"/>
    <p:sldId id="338" r:id="rId71"/>
    <p:sldId id="336" r:id="rId72"/>
    <p:sldId id="333" r:id="rId73"/>
    <p:sldId id="334" r:id="rId74"/>
    <p:sldId id="335" r:id="rId75"/>
    <p:sldId id="322" r:id="rId76"/>
    <p:sldId id="323" r:id="rId77"/>
    <p:sldId id="325"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346" autoAdjust="0"/>
  </p:normalViewPr>
  <p:slideViewPr>
    <p:cSldViewPr snapToGrid="0" snapToObjects="1">
      <p:cViewPr>
        <p:scale>
          <a:sx n="81" d="100"/>
          <a:sy n="81" d="100"/>
        </p:scale>
        <p:origin x="-133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notesMaster" Target="notesMasters/notesMaster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192033-A47E-DF4D-A744-330BB04755F1}" type="datetimeFigureOut">
              <a:rPr lang="en-US" smtClean="0"/>
              <a:t>11/28/14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0D999B-4A8F-2845-99D1-C41D449C91B4}" type="slidenum">
              <a:rPr lang="en-US" smtClean="0"/>
              <a:t>‹#›</a:t>
            </a:fld>
            <a:endParaRPr lang="en-US"/>
          </a:p>
        </p:txBody>
      </p:sp>
    </p:spTree>
    <p:extLst>
      <p:ext uri="{BB962C8B-B14F-4D97-AF65-F5344CB8AC3E}">
        <p14:creationId xmlns:p14="http://schemas.microsoft.com/office/powerpoint/2010/main" val="1538260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2</a:t>
            </a:fld>
            <a:endParaRPr lang="en-US"/>
          </a:p>
        </p:txBody>
      </p:sp>
    </p:spTree>
    <p:extLst>
      <p:ext uri="{BB962C8B-B14F-4D97-AF65-F5344CB8AC3E}">
        <p14:creationId xmlns:p14="http://schemas.microsoft.com/office/powerpoint/2010/main" val="4037038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interpret the phases of components 3 and 5 as axes in a continuous space on chords.</a:t>
            </a:r>
            <a:r>
              <a:rPr lang="en-US" baseline="0" dirty="0" smtClean="0"/>
              <a:t> Each dimension is cyclical, so that the graph is actually a flattened torus.</a:t>
            </a:r>
          </a:p>
          <a:p>
            <a:r>
              <a:rPr lang="en-US" baseline="0" dirty="0" smtClean="0"/>
              <a:t>This slide begins by plotting major and minor triads in this space, and then adds other consonant intervals and singletons. The resulting layout reflects the </a:t>
            </a:r>
            <a:r>
              <a:rPr lang="en-US" i="1" baseline="0" dirty="0" smtClean="0"/>
              <a:t>Tonnetz</a:t>
            </a:r>
            <a:r>
              <a:rPr lang="en-US" baseline="0" dirty="0" smtClean="0"/>
              <a:t>, which can be shown by drawing triangular regions around each consonant triad with a singleton at each vertex and a consonant interval in the center of each side. (One could also draw the dual Tonnetz, by connecting each triad to its nearest three neighbors. The consonant intervals would again be in the center of each edge, but the single pcs would be at the center of hexagonal regions.)</a:t>
            </a:r>
          </a:p>
          <a:p>
            <a:endParaRPr lang="en-US" baseline="0" dirty="0" smtClean="0"/>
          </a:p>
          <a:p>
            <a:r>
              <a:rPr lang="en-US" baseline="0" dirty="0" smtClean="0"/>
              <a:t>Note that many set classes share positions in the space. As indicated in the caption, diminished triads coincide with the position of their thirds (as singletons), dominant and half-diminished sevenths coincide with their constituent fifths, and diatonic scales coincide with their ^1–^3 major third. In many cases, the cancelation of tritones explains these coincidences. Not shown are harmonic minor scales, which coincide with their tonic minor triads, and melodic minor scales, which coincide with their ^5 as singleton (or ^1 of the acoustic scale).</a:t>
            </a:r>
          </a:p>
          <a:p>
            <a:r>
              <a:rPr lang="en-US" baseline="0" dirty="0" smtClean="0"/>
              <a:t>All of these sets would be disambiguated if other components, such as the 4</a:t>
            </a:r>
            <a:r>
              <a:rPr lang="en-US" baseline="30000" dirty="0" smtClean="0"/>
              <a:t>th</a:t>
            </a:r>
            <a:r>
              <a:rPr lang="en-US" baseline="0" dirty="0" smtClean="0"/>
              <a:t> component, were included.</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47</a:t>
            </a:fld>
            <a:endParaRPr lang="en-US"/>
          </a:p>
        </p:txBody>
      </p:sp>
    </p:spTree>
    <p:extLst>
      <p:ext uri="{BB962C8B-B14F-4D97-AF65-F5344CB8AC3E}">
        <p14:creationId xmlns:p14="http://schemas.microsoft.com/office/powerpoint/2010/main" val="2995689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can also plot chords using the fourth Fourier component instead of the third. </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56</a:t>
            </a:fld>
            <a:endParaRPr lang="en-US"/>
          </a:p>
        </p:txBody>
      </p:sp>
    </p:spTree>
    <p:extLst>
      <p:ext uri="{BB962C8B-B14F-4D97-AF65-F5344CB8AC3E}">
        <p14:creationId xmlns:p14="http://schemas.microsoft.com/office/powerpoint/2010/main" val="560218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phase of the fourth Fourier component segregates chords according to harmonic </a:t>
            </a:r>
            <a:r>
              <a:rPr lang="en-US" baseline="0" dirty="0" smtClean="0"/>
              <a:t>function in a given tonal context. In this example, F major is chosen as tonic, and regions are drawn with dashed lines. In the middle, around the tonic, are other tonic functioning and tonic substitute chords, as well as applied chords to predominants. To the right of the tonic chords, and wrapping around to the far left, are predominant chords, and to the left of the tonic chords are dominant functioning chords. (Note the inclusion of vii#5 and </a:t>
            </a:r>
            <a:r>
              <a:rPr lang="en-US" baseline="0" dirty="0" err="1" smtClean="0"/>
              <a:t>bVII</a:t>
            </a:r>
            <a:r>
              <a:rPr lang="en-US" baseline="0" dirty="0" smtClean="0"/>
              <a:t> in the dominant-functioning region, validating a claim made by </a:t>
            </a:r>
            <a:r>
              <a:rPr lang="en-US" baseline="0" dirty="0" err="1" smtClean="0"/>
              <a:t>Damschroder</a:t>
            </a:r>
            <a:r>
              <a:rPr lang="en-US" baseline="0" dirty="0" smtClean="0"/>
              <a:t> (2010,</a:t>
            </a:r>
            <a:r>
              <a:rPr lang="en-US" i="1" baseline="0" dirty="0" smtClean="0"/>
              <a:t>Gamut</a:t>
            </a:r>
            <a:r>
              <a:rPr lang="en-US" i="0" baseline="0" dirty="0" smtClean="0"/>
              <a:t>)</a:t>
            </a:r>
            <a:r>
              <a:rPr lang="en-US" baseline="0" dirty="0" smtClean="0"/>
              <a:t> for these as substitute dominants in his work on Schubert.)</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57</a:t>
            </a:fld>
            <a:endParaRPr lang="en-US"/>
          </a:p>
        </p:txBody>
      </p:sp>
    </p:spTree>
    <p:extLst>
      <p:ext uri="{BB962C8B-B14F-4D97-AF65-F5344CB8AC3E}">
        <p14:creationId xmlns:p14="http://schemas.microsoft.com/office/powerpoint/2010/main" val="560218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c4/c5 plot </a:t>
            </a:r>
            <a:r>
              <a:rPr lang="en-US" baseline="0" dirty="0" smtClean="0"/>
              <a:t>distinguishes dominant and half-diminished seventh chords, which are on top of one another in the c3/c5 plots (where dominant and half-diminished sevenths are in the same position as their constituent perfect fifth). This means we can use the c4/c5 plot to draw a seventh-chord </a:t>
            </a:r>
            <a:r>
              <a:rPr lang="en-US" i="1" baseline="0" dirty="0" smtClean="0"/>
              <a:t>Tonnetz</a:t>
            </a:r>
            <a:r>
              <a:rPr lang="en-US" i="0" baseline="0" dirty="0" smtClean="0"/>
              <a:t> analogous to the triadic </a:t>
            </a:r>
            <a:r>
              <a:rPr lang="en-US" i="1" baseline="0" dirty="0" smtClean="0"/>
              <a:t>Tonnetz</a:t>
            </a:r>
            <a:r>
              <a:rPr lang="en-US" i="0" baseline="0" dirty="0" smtClean="0"/>
              <a:t>. This way of generalizing the </a:t>
            </a:r>
            <a:r>
              <a:rPr lang="en-US" i="1" baseline="0" dirty="0" smtClean="0"/>
              <a:t>Tonnetz</a:t>
            </a:r>
            <a:r>
              <a:rPr lang="en-US" i="0" baseline="0" dirty="0" smtClean="0"/>
              <a:t> to four-note chords follows a different logic than other proposals (e.g., those of Childs, </a:t>
            </a:r>
            <a:r>
              <a:rPr lang="en-US" i="0" baseline="0" dirty="0" err="1" smtClean="0"/>
              <a:t>Gollin</a:t>
            </a:r>
            <a:r>
              <a:rPr lang="en-US" i="0" baseline="0" dirty="0" smtClean="0"/>
              <a:t>, and Tymoczko). The three adjacencies of this </a:t>
            </a:r>
            <a:r>
              <a:rPr lang="en-US" i="1" baseline="0" dirty="0" smtClean="0"/>
              <a:t>Tonnetz </a:t>
            </a:r>
            <a:r>
              <a:rPr lang="en-US" i="0" baseline="0" dirty="0" smtClean="0"/>
              <a:t>are minimal voice-leadings, but not the only minimal voice leadings (there are many—the ones here are distinguished by c5 proximity, meaning they occur in the same or closely related keys). The three axial directions lead to sequences by  minor third (vertical), major second (/), and perfect fifth (\).</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58</a:t>
            </a:fld>
            <a:endParaRPr lang="en-US"/>
          </a:p>
        </p:txBody>
      </p:sp>
    </p:spTree>
    <p:extLst>
      <p:ext uri="{BB962C8B-B14F-4D97-AF65-F5344CB8AC3E}">
        <p14:creationId xmlns:p14="http://schemas.microsoft.com/office/powerpoint/2010/main" val="1003513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Relative</a:t>
            </a:r>
            <a:r>
              <a:rPr lang="en-US" baseline="0" dirty="0" smtClean="0"/>
              <a:t> voice-leading parsimony is very common for dominant and half-diminished sevenths, so it is not in itself a sufficient criterion for something like a </a:t>
            </a:r>
            <a:r>
              <a:rPr lang="en-US" i="1" baseline="0" dirty="0" smtClean="0"/>
              <a:t>Tonnetz</a:t>
            </a:r>
            <a:r>
              <a:rPr lang="en-US" baseline="0" dirty="0" smtClean="0"/>
              <a:t>. (The minimal voice-leading distance is two semitones, but there are more </a:t>
            </a:r>
            <a:r>
              <a:rPr lang="en-US" i="1" baseline="0" dirty="0" err="1" smtClean="0"/>
              <a:t>Wechsels</a:t>
            </a:r>
            <a:r>
              <a:rPr lang="en-US" i="0" baseline="0" dirty="0" smtClean="0"/>
              <a:t> with</a:t>
            </a:r>
            <a:r>
              <a:rPr lang="en-US" baseline="0" dirty="0" smtClean="0"/>
              <a:t> two semitone voice leadings than there are with larger ones.) Nonetheless, the seven two-semitone </a:t>
            </a:r>
            <a:r>
              <a:rPr lang="en-US" i="1" baseline="0" dirty="0" err="1" smtClean="0"/>
              <a:t>Wechsels</a:t>
            </a:r>
            <a:r>
              <a:rPr lang="en-US" baseline="0" dirty="0" smtClean="0"/>
              <a:t> are also the smallest distances in c4/c5 space.</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59</a:t>
            </a:fld>
            <a:endParaRPr lang="en-US"/>
          </a:p>
        </p:txBody>
      </p:sp>
    </p:spTree>
    <p:extLst>
      <p:ext uri="{BB962C8B-B14F-4D97-AF65-F5344CB8AC3E}">
        <p14:creationId xmlns:p14="http://schemas.microsoft.com/office/powerpoint/2010/main" val="1003513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examples</a:t>
            </a:r>
            <a:r>
              <a:rPr lang="en-US" baseline="0" dirty="0" smtClean="0"/>
              <a:t> of some well-known Wagner progressions involving dominant and half-diminished sevenths (discussed by Lewin (1996) and Douthett and Steinbach (1998)) . The progressions tend to involve one larger motion (augmented-sixth like, creating a large circle-of-fifths distance) and one simpler one. </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60</a:t>
            </a:fld>
            <a:endParaRPr lang="en-US"/>
          </a:p>
        </p:txBody>
      </p:sp>
    </p:spTree>
    <p:extLst>
      <p:ext uri="{BB962C8B-B14F-4D97-AF65-F5344CB8AC3E}">
        <p14:creationId xmlns:p14="http://schemas.microsoft.com/office/powerpoint/2010/main" val="2364411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Immolation progression is a reflection of the Tristan progression on the </a:t>
            </a:r>
            <a:r>
              <a:rPr lang="en-US" i="1" baseline="0" dirty="0" smtClean="0"/>
              <a:t>Tonnetz</a:t>
            </a:r>
            <a:r>
              <a:rPr lang="en-US" i="0" baseline="0" dirty="0" smtClean="0"/>
              <a:t>, even though they are not, e.g., inversionally related.</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61</a:t>
            </a:fld>
            <a:endParaRPr lang="en-US"/>
          </a:p>
        </p:txBody>
      </p:sp>
    </p:spTree>
    <p:extLst>
      <p:ext uri="{BB962C8B-B14F-4D97-AF65-F5344CB8AC3E}">
        <p14:creationId xmlns:p14="http://schemas.microsoft.com/office/powerpoint/2010/main" val="1341713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Amfortas</a:t>
            </a:r>
            <a:r>
              <a:rPr lang="en-US" baseline="0" dirty="0" smtClean="0"/>
              <a:t> progression also looks similar, a rotation on the </a:t>
            </a:r>
            <a:r>
              <a:rPr lang="en-US" i="1" baseline="0" dirty="0" smtClean="0"/>
              <a:t>Tonnetz</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62</a:t>
            </a:fld>
            <a:endParaRPr lang="en-US"/>
          </a:p>
        </p:txBody>
      </p:sp>
    </p:spTree>
    <p:extLst>
      <p:ext uri="{BB962C8B-B14F-4D97-AF65-F5344CB8AC3E}">
        <p14:creationId xmlns:p14="http://schemas.microsoft.com/office/powerpoint/2010/main" val="3879146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Position</a:t>
            </a:r>
            <a:r>
              <a:rPr lang="en-US" baseline="0" dirty="0" smtClean="0"/>
              <a:t> of triads in the space. They fall on the border between the dominant and half-diminished sevenths that share three common tones (“R*”-related), closest to the seventh chord that contains them (the triad given by removing the seventh of a dominant chord or the root of a half-diminished one).</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63</a:t>
            </a:fld>
            <a:endParaRPr lang="en-US"/>
          </a:p>
        </p:txBody>
      </p:sp>
    </p:spTree>
    <p:extLst>
      <p:ext uri="{BB962C8B-B14F-4D97-AF65-F5344CB8AC3E}">
        <p14:creationId xmlns:p14="http://schemas.microsoft.com/office/powerpoint/2010/main" val="3879146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similar </a:t>
            </a:r>
            <a:r>
              <a:rPr lang="en-US" i="1" dirty="0" smtClean="0"/>
              <a:t>Tonnetz</a:t>
            </a:r>
            <a:r>
              <a:rPr lang="en-US" i="0" dirty="0" smtClean="0"/>
              <a:t>-like geometry can also be derived from voice-leading considerations.</a:t>
            </a:r>
            <a:r>
              <a:rPr lang="en-US" i="0" baseline="0" dirty="0" smtClean="0"/>
              <a:t> The figure on the right is from an unpublished article, but the principle upon which it’s based (voice-leading quantization) can be found in articles forthcoming in the </a:t>
            </a:r>
            <a:r>
              <a:rPr lang="en-US" i="1" baseline="0" dirty="0" smtClean="0"/>
              <a:t>Journal of Mathematics and Music</a:t>
            </a:r>
            <a:r>
              <a:rPr lang="en-US" i="0" baseline="0" dirty="0" smtClean="0"/>
              <a:t> and </a:t>
            </a:r>
            <a:r>
              <a:rPr lang="en-US" i="1" baseline="0" dirty="0" smtClean="0"/>
              <a:t>Music Theory Spectrum</a:t>
            </a:r>
            <a:r>
              <a:rPr lang="en-US" i="0" baseline="0" dirty="0" smtClean="0"/>
              <a:t>. Both are continuous geometries, each is a torus with an enharmonic cycle and a perpendicular “diatonic” cycle, and the layout is essentially the same if we focus on </a:t>
            </a:r>
            <a:r>
              <a:rPr lang="en-US" i="1" baseline="0" dirty="0" smtClean="0"/>
              <a:t>triads only</a:t>
            </a:r>
            <a:r>
              <a:rPr lang="en-US" i="0" baseline="0" dirty="0" smtClean="0"/>
              <a:t>. The underlying principles are different however, which changes the interpretation of the space between the triads. In the voice-leading geometry, the space traversed, e.g., in an R progression includes all the chords that occur as one pitch slides continuously to the other (hence the gray augmented-triad regions). In the Fourier phase space, this traversal consists of continuous changes in the quantities of the pcs present. For example, an R progression from F </a:t>
            </a:r>
            <a:r>
              <a:rPr lang="en-US" i="0" baseline="0" dirty="0" err="1" smtClean="0"/>
              <a:t>maj</a:t>
            </a:r>
            <a:r>
              <a:rPr lang="en-US" i="0" baseline="0" dirty="0" smtClean="0"/>
              <a:t> -&gt; D min can be traversed by continuously fading out C while fading in the D (or doing these two things one after the other). This explains why the midpoint of every progression is the position of set consisting just of the common tones for that progression. For instance, halfway between F </a:t>
            </a:r>
            <a:r>
              <a:rPr lang="en-US" i="0" baseline="0" dirty="0" err="1" smtClean="0"/>
              <a:t>maj.</a:t>
            </a:r>
            <a:r>
              <a:rPr lang="en-US" i="0" baseline="0" dirty="0" smtClean="0"/>
              <a:t> and D min. is the major third F-A.</a:t>
            </a:r>
          </a:p>
          <a:p>
            <a:endParaRPr lang="en-US" i="0" baseline="0" dirty="0" smtClean="0"/>
          </a:p>
          <a:p>
            <a:r>
              <a:rPr lang="en-US" i="0" baseline="0" dirty="0" smtClean="0"/>
              <a:t>An important advantage of the Fourier approach is that it is not restricted to one cardinality at a time. In voice leading spaces, it is not possible represent the relationship between, e.g., a triad and a seventh chord without specifying a doubling for the triad.</a:t>
            </a:r>
          </a:p>
          <a:p>
            <a:endParaRPr lang="en-US" i="0" baseline="0" dirty="0" smtClean="0"/>
          </a:p>
          <a:p>
            <a:r>
              <a:rPr lang="en-US" i="0" baseline="0" dirty="0" smtClean="0"/>
              <a:t>Each of these systems has its virtues, but it is important to recognize that one is not more or less abstract than the other. Both systems, when applied to music, envision a harmonic progression as a kind of imaginary continuo (to use Rothstein’s term). Voice leading geometry sees the imaginary continuo as consisting of a </a:t>
            </a:r>
            <a:r>
              <a:rPr lang="en-US" i="1" baseline="0" dirty="0" smtClean="0"/>
              <a:t>fixed number of pitch classes</a:t>
            </a:r>
            <a:r>
              <a:rPr lang="en-US" i="0" baseline="0" dirty="0" smtClean="0"/>
              <a:t> and continuous motion as a kind of glissando in one or more of these voices. Fourier phase space instead views the imaginary continuo as a kind of sound board with twelve sliders, one for each pitch class. Continuous motion in the space involves gradually “fading in” some pcs while fading out others. Both abstractions involve mapping real music onto a highly circumscribed controlled universe, which is supposed to represent the essence of the harmonic progression.</a:t>
            </a:r>
            <a:endParaRPr lang="en-US" i="0" dirty="0"/>
          </a:p>
        </p:txBody>
      </p:sp>
      <p:sp>
        <p:nvSpPr>
          <p:cNvPr id="4" name="Slide Number Placeholder 3"/>
          <p:cNvSpPr>
            <a:spLocks noGrp="1"/>
          </p:cNvSpPr>
          <p:nvPr>
            <p:ph type="sldNum" sz="quarter" idx="10"/>
          </p:nvPr>
        </p:nvSpPr>
        <p:spPr/>
        <p:txBody>
          <a:bodyPr/>
          <a:lstStyle/>
          <a:p>
            <a:fld id="{E70D999B-4A8F-2845-99D1-C41D449C91B4}" type="slidenum">
              <a:rPr lang="en-US" smtClean="0"/>
              <a:t>64</a:t>
            </a:fld>
            <a:endParaRPr lang="en-US"/>
          </a:p>
        </p:txBody>
      </p:sp>
    </p:spTree>
    <p:extLst>
      <p:ext uri="{BB962C8B-B14F-4D97-AF65-F5344CB8AC3E}">
        <p14:creationId xmlns:p14="http://schemas.microsoft.com/office/powerpoint/2010/main" val="27177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work is based</a:t>
            </a:r>
            <a:r>
              <a:rPr lang="en-US" baseline="0" dirty="0" smtClean="0"/>
              <a:t> on the idea of treating a pcset as a signal and taking its Fourier transform to isolate significant intervallic properties. The idea was first proposed by Lewin and further developed by Ian Quinn as a measure of set class similarity. Both Lewin and Quinn focus on </a:t>
            </a:r>
            <a:r>
              <a:rPr lang="en-US" i="1" baseline="0" dirty="0" smtClean="0"/>
              <a:t>magnitudes</a:t>
            </a:r>
            <a:r>
              <a:rPr lang="en-US" baseline="0" dirty="0" smtClean="0"/>
              <a:t> of the resulting Fourier components, which contain the transposition- and inversion-independent interval information. The current paper and </a:t>
            </a:r>
            <a:r>
              <a:rPr lang="en-US" baseline="0" dirty="0" err="1" smtClean="0"/>
              <a:t>Amiot’s</a:t>
            </a:r>
            <a:r>
              <a:rPr lang="en-US" baseline="0" dirty="0" smtClean="0"/>
              <a:t> are interested instead in the </a:t>
            </a:r>
            <a:r>
              <a:rPr lang="en-US" i="1" baseline="0" dirty="0" smtClean="0"/>
              <a:t>phases </a:t>
            </a:r>
            <a:r>
              <a:rPr lang="en-US" i="0" baseline="0" dirty="0" smtClean="0"/>
              <a:t>of the components, which contain the residue of transposition-dependent information. The phases therefore can show relationships between instances of the same set class, not just between different set classes.</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17</a:t>
            </a:fld>
            <a:endParaRPr lang="en-US"/>
          </a:p>
        </p:txBody>
      </p:sp>
    </p:spTree>
    <p:extLst>
      <p:ext uri="{BB962C8B-B14F-4D97-AF65-F5344CB8AC3E}">
        <p14:creationId xmlns:p14="http://schemas.microsoft.com/office/powerpoint/2010/main" val="1422974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picture. The</a:t>
            </a:r>
            <a:r>
              <a:rPr lang="en-US" baseline="0" dirty="0" smtClean="0"/>
              <a:t> Fourier analysis is based on a model where the pitch classes are fixed but their presence or absence can be adjusted along a continuum. The voice leading model treats the number of voices as fixed, and their pitch classes as continuously variable. (However, note also that the discrete Fourier transform is usually considered a sampling of a continuum, so it is robust with respect to variable intonation, etc., and other sampling rates are possible in principle).</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65</a:t>
            </a:fld>
            <a:endParaRPr lang="en-US"/>
          </a:p>
        </p:txBody>
      </p:sp>
    </p:spTree>
    <p:extLst>
      <p:ext uri="{BB962C8B-B14F-4D97-AF65-F5344CB8AC3E}">
        <p14:creationId xmlns:p14="http://schemas.microsoft.com/office/powerpoint/2010/main" val="763660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the “splits”</a:t>
            </a:r>
            <a:r>
              <a:rPr lang="en-US" baseline="0" dirty="0" smtClean="0"/>
              <a:t> and “joins.” A pure three-voice model would be inaccurate: if the suspension is included, it is impossible to introduce the new upper note by stepwise motion.</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70</a:t>
            </a:fld>
            <a:endParaRPr lang="en-US"/>
          </a:p>
        </p:txBody>
      </p:sp>
    </p:spTree>
    <p:extLst>
      <p:ext uri="{BB962C8B-B14F-4D97-AF65-F5344CB8AC3E}">
        <p14:creationId xmlns:p14="http://schemas.microsoft.com/office/powerpoint/2010/main" val="3552002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71</a:t>
            </a:fld>
            <a:endParaRPr lang="en-US"/>
          </a:p>
        </p:txBody>
      </p:sp>
    </p:spTree>
    <p:extLst>
      <p:ext uri="{BB962C8B-B14F-4D97-AF65-F5344CB8AC3E}">
        <p14:creationId xmlns:p14="http://schemas.microsoft.com/office/powerpoint/2010/main" val="3492711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familiar application of </a:t>
            </a:r>
            <a:r>
              <a:rPr lang="en-US" baseline="0" dirty="0" smtClean="0"/>
              <a:t>the quantity-of-pc way of thinking is the kind of statistical distribution used in key profiles (e.g. </a:t>
            </a:r>
            <a:r>
              <a:rPr lang="en-US" baseline="0" dirty="0" err="1" smtClean="0"/>
              <a:t>Krumhansl</a:t>
            </a:r>
            <a:r>
              <a:rPr lang="en-US" baseline="0" dirty="0" smtClean="0"/>
              <a:t>-Kessler 1982, </a:t>
            </a:r>
            <a:r>
              <a:rPr lang="en-US" baseline="0" dirty="0" err="1" smtClean="0"/>
              <a:t>Krumhansl</a:t>
            </a:r>
            <a:r>
              <a:rPr lang="en-US" baseline="0" dirty="0" smtClean="0"/>
              <a:t> 1990, Temperley 2007). On the left is </a:t>
            </a:r>
            <a:r>
              <a:rPr lang="en-US" baseline="0" dirty="0" err="1" smtClean="0"/>
              <a:t>Krumhansl</a:t>
            </a:r>
            <a:r>
              <a:rPr lang="en-US" baseline="0" dirty="0" smtClean="0"/>
              <a:t> and Kessler’s multi-dimensional scaling solution for key relatedness based on the correlations of the experimentally derived major and minor key profiles. In these key profiles, “quantities of pc” are average goodness-of-fit ratings for the given pc in the given context. They also have been interpreted as </a:t>
            </a:r>
            <a:r>
              <a:rPr lang="en-US" i="1" baseline="0" dirty="0" smtClean="0"/>
              <a:t>statistical likelihood</a:t>
            </a:r>
            <a:r>
              <a:rPr lang="en-US" i="0" baseline="0" dirty="0" smtClean="0"/>
              <a:t> of a note appearing in a given tonal context, or as the distribution of pcs in an actual musical passage or experimental stimulus (Temperley 2007, Temperley and Marvin 2008). </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74</a:t>
            </a:fld>
            <a:endParaRPr lang="en-US"/>
          </a:p>
        </p:txBody>
      </p:sp>
    </p:spTree>
    <p:extLst>
      <p:ext uri="{BB962C8B-B14F-4D97-AF65-F5344CB8AC3E}">
        <p14:creationId xmlns:p14="http://schemas.microsoft.com/office/powerpoint/2010/main" val="20951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Krumhansl</a:t>
            </a:r>
            <a:r>
              <a:rPr lang="en-US" baseline="0" dirty="0" smtClean="0"/>
              <a:t> and Kessler’s key-correlation space is essentially the same as the c4/c5 harmonic phase space, up to an arbitrary 90-degree rotation and reflection, and a normalization of the parameters.</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75</a:t>
            </a:fld>
            <a:endParaRPr lang="en-US"/>
          </a:p>
        </p:txBody>
      </p:sp>
    </p:spTree>
    <p:extLst>
      <p:ext uri="{BB962C8B-B14F-4D97-AF65-F5344CB8AC3E}">
        <p14:creationId xmlns:p14="http://schemas.microsoft.com/office/powerpoint/2010/main" val="20951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76</a:t>
            </a:fld>
            <a:endParaRPr lang="en-US"/>
          </a:p>
        </p:txBody>
      </p:sp>
    </p:spTree>
    <p:extLst>
      <p:ext uri="{BB962C8B-B14F-4D97-AF65-F5344CB8AC3E}">
        <p14:creationId xmlns:p14="http://schemas.microsoft.com/office/powerpoint/2010/main" val="2095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Fourier</a:t>
            </a:r>
            <a:r>
              <a:rPr lang="en-US" baseline="0" dirty="0" smtClean="0"/>
              <a:t> transform described in Lewin (1959) and Quinn (2006–7) treats a pcset as a signal by interpreting each pc as a spike in pc space as shown in the first graph. The Fourier transform decomposes this into 12 sinusoidal components, the first two of which are shown below.</a:t>
            </a:r>
            <a:endParaRPr lang="en-US" dirty="0" smtClean="0"/>
          </a:p>
          <a:p>
            <a:r>
              <a:rPr lang="en-US" dirty="0" smtClean="0"/>
              <a:t>Components</a:t>
            </a:r>
            <a:r>
              <a:rPr lang="en-US" baseline="0" dirty="0" smtClean="0"/>
              <a:t> 1 and 2 have very small magnitudes for consonant triads. The nth component can be interpreted as an equal division of the octave into n parts. The phase of the component is how it is transposed to best match the give pcset. Component 0 indicates the cardinality of the pcset, and Components 7–11 duplicate the information given by components 1–5.</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18</a:t>
            </a:fld>
            <a:endParaRPr lang="en-US"/>
          </a:p>
        </p:txBody>
      </p:sp>
    </p:spTree>
    <p:extLst>
      <p:ext uri="{BB962C8B-B14F-4D97-AF65-F5344CB8AC3E}">
        <p14:creationId xmlns:p14="http://schemas.microsoft.com/office/powerpoint/2010/main" val="2081017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Component 3 is the largest magnitude</a:t>
            </a:r>
            <a:r>
              <a:rPr lang="en-US" baseline="0" dirty="0" smtClean="0"/>
              <a:t> component for major and minor triads. (Note that component 4 is also of substantial magnitude.)</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19</a:t>
            </a:fld>
            <a:endParaRPr lang="en-US"/>
          </a:p>
        </p:txBody>
      </p:sp>
    </p:spTree>
    <p:extLst>
      <p:ext uri="{BB962C8B-B14F-4D97-AF65-F5344CB8AC3E}">
        <p14:creationId xmlns:p14="http://schemas.microsoft.com/office/powerpoint/2010/main" val="2360833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Component 5 is</a:t>
            </a:r>
            <a:r>
              <a:rPr lang="en-US" baseline="0" dirty="0" smtClean="0"/>
              <a:t> the second largest for consonant triads.</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20</a:t>
            </a:fld>
            <a:endParaRPr lang="en-US"/>
          </a:p>
        </p:txBody>
      </p:sp>
    </p:spTree>
    <p:extLst>
      <p:ext uri="{BB962C8B-B14F-4D97-AF65-F5344CB8AC3E}">
        <p14:creationId xmlns:p14="http://schemas.microsoft.com/office/powerpoint/2010/main" val="3134577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consider just the largest components, numbers</a:t>
            </a:r>
            <a:r>
              <a:rPr lang="en-US" baseline="0" dirty="0" smtClean="0"/>
              <a:t> 3 and 5</a:t>
            </a:r>
            <a:r>
              <a:rPr lang="en-US" dirty="0" smtClean="0"/>
              <a:t>. Every</a:t>
            </a:r>
            <a:r>
              <a:rPr lang="en-US" baseline="0" dirty="0" smtClean="0"/>
              <a:t> t</a:t>
            </a:r>
            <a:r>
              <a:rPr lang="en-US" dirty="0" smtClean="0"/>
              <a:t>ransposition or inversion of a major</a:t>
            </a:r>
            <a:r>
              <a:rPr lang="en-US" baseline="0" dirty="0" smtClean="0"/>
              <a:t> or minor triad has a different phase on one or both of these components. Component 4 will be revisited in appendices A1 and A2.</a:t>
            </a:r>
            <a:endParaRPr lang="en-US" dirty="0" smtClean="0"/>
          </a:p>
          <a:p>
            <a:r>
              <a:rPr lang="en-US" dirty="0" smtClean="0"/>
              <a:t>This slide shows</a:t>
            </a:r>
            <a:r>
              <a:rPr lang="en-US" baseline="0" dirty="0" smtClean="0"/>
              <a:t> how a change from C major to A minor affects the phase of these two components.</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43</a:t>
            </a:fld>
            <a:endParaRPr lang="en-US"/>
          </a:p>
        </p:txBody>
      </p:sp>
    </p:spTree>
    <p:extLst>
      <p:ext uri="{BB962C8B-B14F-4D97-AF65-F5344CB8AC3E}">
        <p14:creationId xmlns:p14="http://schemas.microsoft.com/office/powerpoint/2010/main" val="3474164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Quinn’s Fourier balances are a convenient</a:t>
            </a:r>
            <a:r>
              <a:rPr lang="en-US" baseline="0" dirty="0" smtClean="0"/>
              <a:t> way to conceptualize the meaning of the phase components. The 3</a:t>
            </a:r>
            <a:r>
              <a:rPr lang="en-US" baseline="30000" dirty="0" smtClean="0"/>
              <a:t>rd</a:t>
            </a:r>
            <a:r>
              <a:rPr lang="en-US" baseline="0" dirty="0" smtClean="0"/>
              <a:t> component shows which augmented triad the chord is closest to. The 5</a:t>
            </a:r>
            <a:r>
              <a:rPr lang="en-US" baseline="30000" dirty="0" smtClean="0"/>
              <a:t>th</a:t>
            </a:r>
            <a:r>
              <a:rPr lang="en-US" baseline="0" dirty="0" smtClean="0"/>
              <a:t> component gives a position around the circle of fifths. Note that tritones cancel out on both of these balances (meaning that adding a note a tritone away from another note has the same effect as removing that note). On the other hand, major seconds have the same canceling effect on the 3</a:t>
            </a:r>
            <a:r>
              <a:rPr lang="en-US" baseline="30000" dirty="0" smtClean="0"/>
              <a:t>rd</a:t>
            </a:r>
            <a:r>
              <a:rPr lang="en-US" baseline="0" dirty="0" smtClean="0"/>
              <a:t> component, but are actually a reinforcement on the 5</a:t>
            </a:r>
            <a:r>
              <a:rPr lang="en-US" baseline="30000" dirty="0" smtClean="0"/>
              <a:t>th</a:t>
            </a:r>
            <a:r>
              <a:rPr lang="en-US" baseline="0" dirty="0" smtClean="0"/>
              <a:t> component.</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44</a:t>
            </a:fld>
            <a:endParaRPr lang="en-US"/>
          </a:p>
        </p:txBody>
      </p:sp>
    </p:spTree>
    <p:extLst>
      <p:ext uri="{BB962C8B-B14F-4D97-AF65-F5344CB8AC3E}">
        <p14:creationId xmlns:p14="http://schemas.microsoft.com/office/powerpoint/2010/main" val="36839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Example: A minor is close to C major. (Small change in phases).</a:t>
            </a:r>
          </a:p>
          <a:p>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45</a:t>
            </a:fld>
            <a:endParaRPr lang="en-US"/>
          </a:p>
        </p:txBody>
      </p:sp>
    </p:spTree>
    <p:extLst>
      <p:ext uri="{BB962C8B-B14F-4D97-AF65-F5344CB8AC3E}">
        <p14:creationId xmlns:p14="http://schemas.microsoft.com/office/powerpoint/2010/main" val="2267745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A minor is close to C major. (Small change in phases).</a:t>
            </a:r>
            <a:endParaRPr lang="en-US" dirty="0"/>
          </a:p>
        </p:txBody>
      </p:sp>
      <p:sp>
        <p:nvSpPr>
          <p:cNvPr id="4" name="Slide Number Placeholder 3"/>
          <p:cNvSpPr>
            <a:spLocks noGrp="1"/>
          </p:cNvSpPr>
          <p:nvPr>
            <p:ph type="sldNum" sz="quarter" idx="10"/>
          </p:nvPr>
        </p:nvSpPr>
        <p:spPr/>
        <p:txBody>
          <a:bodyPr/>
          <a:lstStyle/>
          <a:p>
            <a:fld id="{E70D999B-4A8F-2845-99D1-C41D449C91B4}" type="slidenum">
              <a:rPr lang="en-US" smtClean="0"/>
              <a:t>46</a:t>
            </a:fld>
            <a:endParaRPr lang="en-US"/>
          </a:p>
        </p:txBody>
      </p:sp>
    </p:spTree>
    <p:extLst>
      <p:ext uri="{BB962C8B-B14F-4D97-AF65-F5344CB8AC3E}">
        <p14:creationId xmlns:p14="http://schemas.microsoft.com/office/powerpoint/2010/main" val="1227683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CmajTriadSine.tif"/>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a:ext>
            </a:extLst>
          </a:blip>
          <a:srcRect l="4039" r="16202" b="6146"/>
          <a:stretch/>
        </p:blipFill>
        <p:spPr>
          <a:xfrm>
            <a:off x="-392239" y="-1526188"/>
            <a:ext cx="9970230" cy="4238484"/>
          </a:xfrm>
          <a:prstGeom prst="rect">
            <a:avLst/>
          </a:prstGeom>
        </p:spPr>
      </p:pic>
      <p:pic>
        <p:nvPicPr>
          <p:cNvPr id="5" name="Picture 4" descr="CmajTriadSine.tif"/>
          <p:cNvPicPr>
            <a:picLocks noChangeAspect="1"/>
          </p:cNvPicPr>
          <p:nvPr userDrawn="1"/>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a:ext>
            </a:extLst>
          </a:blip>
          <a:srcRect l="4039" t="2055" r="16202" b="6146"/>
          <a:stretch/>
        </p:blipFill>
        <p:spPr>
          <a:xfrm>
            <a:off x="-392239" y="2712296"/>
            <a:ext cx="9970230" cy="4145704"/>
          </a:xfrm>
          <a:prstGeom prst="rect">
            <a:avLst/>
          </a:prstGeom>
        </p:spPr>
      </p:pic>
      <p:sp>
        <p:nvSpPr>
          <p:cNvPr id="2" name="Title 1"/>
          <p:cNvSpPr>
            <a:spLocks noGrp="1"/>
          </p:cNvSpPr>
          <p:nvPr>
            <p:ph type="ctrTitle"/>
          </p:nvPr>
        </p:nvSpPr>
        <p:spPr>
          <a:xfrm>
            <a:off x="685800" y="1582320"/>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066562"/>
            <a:ext cx="6400800" cy="1752600"/>
          </a:xfrm>
        </p:spPr>
        <p:txBody>
          <a:bodyPr>
            <a:normAutofit/>
          </a:bodyPr>
          <a:lstStyle>
            <a:lvl1pPr marL="0" indent="0" algn="ctr">
              <a:buNone/>
              <a:defRPr sz="2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38028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199" y="6356350"/>
            <a:ext cx="2671012" cy="365125"/>
          </a:xfrm>
          <a:prstGeom prst="rect">
            <a:avLst/>
          </a:prstGeom>
        </p:spPr>
        <p:txBody>
          <a:bodyPr/>
          <a:lstStyle/>
          <a:p>
            <a:fld id="{03FF1BBD-298D-EA45-A270-A233DF12C99B}" type="datetimeFigureOut">
              <a:rPr lang="en-US" smtClean="0"/>
              <a:t>11/28/14</a:t>
            </a:fld>
            <a:endParaRPr lang="en-US"/>
          </a:p>
        </p:txBody>
      </p:sp>
      <p:sp>
        <p:nvSpPr>
          <p:cNvPr id="5" name="Footer Placeholder 4"/>
          <p:cNvSpPr>
            <a:spLocks noGrp="1"/>
          </p:cNvSpPr>
          <p:nvPr>
            <p:ph type="ftr" sz="quarter" idx="11"/>
          </p:nvPr>
        </p:nvSpPr>
        <p:spPr>
          <a:xfrm>
            <a:off x="3328737" y="6356350"/>
            <a:ext cx="25400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042526" y="6356350"/>
            <a:ext cx="2644274" cy="365125"/>
          </a:xfrm>
          <a:prstGeom prst="rect">
            <a:avLst/>
          </a:prstGeom>
        </p:spPr>
        <p:txBody>
          <a:bodyPr/>
          <a:lstStyle/>
          <a:p>
            <a:fld id="{7B8526A2-B82D-2F4E-80DA-84927F01C6C7}" type="slidenum">
              <a:rPr lang="en-US" smtClean="0"/>
              <a:t>‹#›</a:t>
            </a:fld>
            <a:endParaRPr lang="en-US"/>
          </a:p>
        </p:txBody>
      </p:sp>
    </p:spTree>
    <p:extLst>
      <p:ext uri="{BB962C8B-B14F-4D97-AF65-F5344CB8AC3E}">
        <p14:creationId xmlns:p14="http://schemas.microsoft.com/office/powerpoint/2010/main" val="1477699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199" y="6356350"/>
            <a:ext cx="2671012" cy="365125"/>
          </a:xfrm>
          <a:prstGeom prst="rect">
            <a:avLst/>
          </a:prstGeom>
        </p:spPr>
        <p:txBody>
          <a:bodyPr/>
          <a:lstStyle/>
          <a:p>
            <a:fld id="{03FF1BBD-298D-EA45-A270-A233DF12C99B}" type="datetimeFigureOut">
              <a:rPr lang="en-US" smtClean="0"/>
              <a:t>11/28/14</a:t>
            </a:fld>
            <a:endParaRPr lang="en-US"/>
          </a:p>
        </p:txBody>
      </p:sp>
      <p:sp>
        <p:nvSpPr>
          <p:cNvPr id="5" name="Footer Placeholder 4"/>
          <p:cNvSpPr>
            <a:spLocks noGrp="1"/>
          </p:cNvSpPr>
          <p:nvPr>
            <p:ph type="ftr" sz="quarter" idx="11"/>
          </p:nvPr>
        </p:nvSpPr>
        <p:spPr>
          <a:xfrm>
            <a:off x="3328737" y="6356350"/>
            <a:ext cx="25400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042526" y="6356350"/>
            <a:ext cx="2644274" cy="365125"/>
          </a:xfrm>
          <a:prstGeom prst="rect">
            <a:avLst/>
          </a:prstGeom>
        </p:spPr>
        <p:txBody>
          <a:bodyPr/>
          <a:lstStyle/>
          <a:p>
            <a:fld id="{7B8526A2-B82D-2F4E-80DA-84927F01C6C7}" type="slidenum">
              <a:rPr lang="en-US" smtClean="0"/>
              <a:t>‹#›</a:t>
            </a:fld>
            <a:endParaRPr lang="en-US"/>
          </a:p>
        </p:txBody>
      </p:sp>
    </p:spTree>
    <p:extLst>
      <p:ext uri="{BB962C8B-B14F-4D97-AF65-F5344CB8AC3E}">
        <p14:creationId xmlns:p14="http://schemas.microsoft.com/office/powerpoint/2010/main" val="1619498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3EC6BD0-6FCA-7B42-9FCE-D770F7914993}" type="datetimeFigureOut">
              <a:rPr lang="en-US" smtClean="0"/>
              <a:t>11/28/14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BAB5206-F289-1540-AD73-568960A8D3B2}" type="slidenum">
              <a:rPr lang="en-US" smtClean="0"/>
              <a:t>‹#›</a:t>
            </a:fld>
            <a:endParaRPr lang="en-US"/>
          </a:p>
        </p:txBody>
      </p:sp>
    </p:spTree>
    <p:extLst>
      <p:ext uri="{BB962C8B-B14F-4D97-AF65-F5344CB8AC3E}">
        <p14:creationId xmlns:p14="http://schemas.microsoft.com/office/powerpoint/2010/main" val="976777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3EC6BD0-6FCA-7B42-9FCE-D770F7914993}" type="datetimeFigureOut">
              <a:rPr lang="en-US" smtClean="0"/>
              <a:t>11/28/14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BAB5206-F289-1540-AD73-568960A8D3B2}" type="slidenum">
              <a:rPr lang="en-US" smtClean="0"/>
              <a:t>‹#›</a:t>
            </a:fld>
            <a:endParaRPr lang="en-US"/>
          </a:p>
        </p:txBody>
      </p:sp>
    </p:spTree>
    <p:extLst>
      <p:ext uri="{BB962C8B-B14F-4D97-AF65-F5344CB8AC3E}">
        <p14:creationId xmlns:p14="http://schemas.microsoft.com/office/powerpoint/2010/main" val="3725523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3EC6BD0-6FCA-7B42-9FCE-D770F7914993}" type="datetimeFigureOut">
              <a:rPr lang="en-US" smtClean="0"/>
              <a:t>11/28/14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BAB5206-F289-1540-AD73-568960A8D3B2}" type="slidenum">
              <a:rPr lang="en-US" smtClean="0"/>
              <a:t>‹#›</a:t>
            </a:fld>
            <a:endParaRPr lang="en-US"/>
          </a:p>
        </p:txBody>
      </p:sp>
    </p:spTree>
    <p:extLst>
      <p:ext uri="{BB962C8B-B14F-4D97-AF65-F5344CB8AC3E}">
        <p14:creationId xmlns:p14="http://schemas.microsoft.com/office/powerpoint/2010/main" val="4147002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3EC6BD0-6FCA-7B42-9FCE-D770F7914993}" type="datetimeFigureOut">
              <a:rPr lang="en-US" smtClean="0"/>
              <a:t>11/28/14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BAB5206-F289-1540-AD73-568960A8D3B2}" type="slidenum">
              <a:rPr lang="en-US" smtClean="0"/>
              <a:t>‹#›</a:t>
            </a:fld>
            <a:endParaRPr lang="en-US"/>
          </a:p>
        </p:txBody>
      </p:sp>
    </p:spTree>
    <p:extLst>
      <p:ext uri="{BB962C8B-B14F-4D97-AF65-F5344CB8AC3E}">
        <p14:creationId xmlns:p14="http://schemas.microsoft.com/office/powerpoint/2010/main" val="3429855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3EC6BD0-6FCA-7B42-9FCE-D770F7914993}" type="datetimeFigureOut">
              <a:rPr lang="en-US" smtClean="0"/>
              <a:t>11/28/14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BAB5206-F289-1540-AD73-568960A8D3B2}" type="slidenum">
              <a:rPr lang="en-US" smtClean="0"/>
              <a:t>‹#›</a:t>
            </a:fld>
            <a:endParaRPr lang="en-US"/>
          </a:p>
        </p:txBody>
      </p:sp>
    </p:spTree>
    <p:extLst>
      <p:ext uri="{BB962C8B-B14F-4D97-AF65-F5344CB8AC3E}">
        <p14:creationId xmlns:p14="http://schemas.microsoft.com/office/powerpoint/2010/main" val="1865679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3EC6BD0-6FCA-7B42-9FCE-D770F7914993}" type="datetimeFigureOut">
              <a:rPr lang="en-US" smtClean="0"/>
              <a:t>11/28/14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BAB5206-F289-1540-AD73-568960A8D3B2}" type="slidenum">
              <a:rPr lang="en-US" smtClean="0"/>
              <a:t>‹#›</a:t>
            </a:fld>
            <a:endParaRPr lang="en-US"/>
          </a:p>
        </p:txBody>
      </p:sp>
    </p:spTree>
    <p:extLst>
      <p:ext uri="{BB962C8B-B14F-4D97-AF65-F5344CB8AC3E}">
        <p14:creationId xmlns:p14="http://schemas.microsoft.com/office/powerpoint/2010/main" val="2447173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TextBox 7"/>
          <p:cNvSpPr txBox="1"/>
          <p:nvPr userDrawn="1"/>
        </p:nvSpPr>
        <p:spPr>
          <a:xfrm>
            <a:off x="0" y="6447620"/>
            <a:ext cx="1168008" cy="338554"/>
          </a:xfrm>
          <a:prstGeom prst="rect">
            <a:avLst/>
          </a:prstGeom>
          <a:noFill/>
        </p:spPr>
        <p:txBody>
          <a:bodyPr wrap="none" rtlCol="0">
            <a:spAutoFit/>
          </a:bodyPr>
          <a:lstStyle/>
          <a:p>
            <a:r>
              <a:rPr lang="en-US" sz="1600" dirty="0" smtClean="0"/>
              <a:t>Jason Yust</a:t>
            </a:r>
            <a:endParaRPr lang="en-US" sz="1600" dirty="0"/>
          </a:p>
        </p:txBody>
      </p:sp>
      <p:sp>
        <p:nvSpPr>
          <p:cNvPr id="9" name="TextBox 8"/>
          <p:cNvSpPr txBox="1"/>
          <p:nvPr userDrawn="1"/>
        </p:nvSpPr>
        <p:spPr>
          <a:xfrm>
            <a:off x="3237569" y="6447620"/>
            <a:ext cx="3421930" cy="338554"/>
          </a:xfrm>
          <a:prstGeom prst="rect">
            <a:avLst/>
          </a:prstGeom>
          <a:noFill/>
        </p:spPr>
        <p:txBody>
          <a:bodyPr wrap="none" rtlCol="0">
            <a:spAutoFit/>
          </a:bodyPr>
          <a:lstStyle/>
          <a:p>
            <a:r>
              <a:rPr lang="en-US" sz="1600" b="0" dirty="0" smtClean="0"/>
              <a:t>Schubert</a:t>
            </a:r>
            <a:r>
              <a:rPr lang="en-US" sz="1600" b="0" baseline="0" dirty="0" smtClean="0"/>
              <a:t> &amp; the Continuous </a:t>
            </a:r>
            <a:r>
              <a:rPr lang="en-US" sz="1600" b="0" i="1" baseline="0" dirty="0" smtClean="0"/>
              <a:t>Tonnetz</a:t>
            </a:r>
            <a:endParaRPr lang="en-US" sz="1600" b="0" dirty="0"/>
          </a:p>
        </p:txBody>
      </p:sp>
      <p:sp>
        <p:nvSpPr>
          <p:cNvPr id="10" name="TextBox 9"/>
          <p:cNvSpPr txBox="1"/>
          <p:nvPr userDrawn="1"/>
        </p:nvSpPr>
        <p:spPr>
          <a:xfrm>
            <a:off x="7142531" y="6447620"/>
            <a:ext cx="2001469" cy="338554"/>
          </a:xfrm>
          <a:prstGeom prst="rect">
            <a:avLst/>
          </a:prstGeom>
          <a:noFill/>
        </p:spPr>
        <p:txBody>
          <a:bodyPr wrap="none" rtlCol="0">
            <a:spAutoFit/>
          </a:bodyPr>
          <a:lstStyle/>
          <a:p>
            <a:r>
              <a:rPr lang="en-US" sz="1600" dirty="0" smtClean="0"/>
              <a:t>MTSMA, 3/16/2013</a:t>
            </a:r>
            <a:endParaRPr lang="en-US" sz="1600" dirty="0"/>
          </a:p>
        </p:txBody>
      </p:sp>
      <p:pic>
        <p:nvPicPr>
          <p:cNvPr id="11" name="Picture 10" descr="BU 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8008" y="6417180"/>
            <a:ext cx="1081782" cy="440820"/>
          </a:xfrm>
          <a:prstGeom prst="rect">
            <a:avLst/>
          </a:prstGeom>
        </p:spPr>
      </p:pic>
    </p:spTree>
    <p:extLst>
      <p:ext uri="{BB962C8B-B14F-4D97-AF65-F5344CB8AC3E}">
        <p14:creationId xmlns:p14="http://schemas.microsoft.com/office/powerpoint/2010/main" val="1052100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3EC6BD0-6FCA-7B42-9FCE-D770F7914993}" type="datetimeFigureOut">
              <a:rPr lang="en-US" smtClean="0"/>
              <a:t>11/28/14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BAB5206-F289-1540-AD73-568960A8D3B2}" type="slidenum">
              <a:rPr lang="en-US" smtClean="0"/>
              <a:t>‹#›</a:t>
            </a:fld>
            <a:endParaRPr lang="en-US"/>
          </a:p>
        </p:txBody>
      </p:sp>
    </p:spTree>
    <p:extLst>
      <p:ext uri="{BB962C8B-B14F-4D97-AF65-F5344CB8AC3E}">
        <p14:creationId xmlns:p14="http://schemas.microsoft.com/office/powerpoint/2010/main" val="140363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90"/>
            <a:ext cx="8229600" cy="594310"/>
          </a:xfrm>
        </p:spPr>
        <p:txBody>
          <a:bodyPr>
            <a:normAutofit/>
          </a:bodyPr>
          <a:lstStyle>
            <a:lvl1pPr>
              <a:defRPr sz="2800"/>
            </a:lvl1pPr>
          </a:lstStyle>
          <a:p>
            <a:r>
              <a:rPr lang="en-US" dirty="0" smtClean="0"/>
              <a:t>Click to edit Master title style</a:t>
            </a:r>
            <a:endParaRPr lang="en-US" dirty="0"/>
          </a:p>
        </p:txBody>
      </p:sp>
      <p:sp>
        <p:nvSpPr>
          <p:cNvPr id="7" name="TextBox 6"/>
          <p:cNvSpPr txBox="1"/>
          <p:nvPr userDrawn="1"/>
        </p:nvSpPr>
        <p:spPr>
          <a:xfrm>
            <a:off x="0" y="6447620"/>
            <a:ext cx="1168008" cy="338554"/>
          </a:xfrm>
          <a:prstGeom prst="rect">
            <a:avLst/>
          </a:prstGeom>
          <a:noFill/>
        </p:spPr>
        <p:txBody>
          <a:bodyPr wrap="none" rtlCol="0">
            <a:spAutoFit/>
          </a:bodyPr>
          <a:lstStyle/>
          <a:p>
            <a:r>
              <a:rPr lang="en-US" sz="1600" dirty="0" smtClean="0"/>
              <a:t>Jason Yust</a:t>
            </a:r>
            <a:endParaRPr lang="en-US" sz="1600" dirty="0"/>
          </a:p>
        </p:txBody>
      </p:sp>
      <p:sp>
        <p:nvSpPr>
          <p:cNvPr id="8" name="TextBox 7"/>
          <p:cNvSpPr txBox="1"/>
          <p:nvPr userDrawn="1"/>
        </p:nvSpPr>
        <p:spPr>
          <a:xfrm>
            <a:off x="2829950" y="6447620"/>
            <a:ext cx="3696444" cy="338554"/>
          </a:xfrm>
          <a:prstGeom prst="rect">
            <a:avLst/>
          </a:prstGeom>
          <a:noFill/>
        </p:spPr>
        <p:txBody>
          <a:bodyPr wrap="none" rtlCol="0">
            <a:spAutoFit/>
          </a:bodyPr>
          <a:lstStyle/>
          <a:p>
            <a:r>
              <a:rPr lang="en-US" sz="1600" b="0" dirty="0" smtClean="0"/>
              <a:t>Restoring the Structural</a:t>
            </a:r>
            <a:r>
              <a:rPr lang="en-US" sz="1600" b="0" baseline="0" dirty="0" smtClean="0"/>
              <a:t> Status of Keys</a:t>
            </a:r>
            <a:endParaRPr lang="en-US" sz="1600" b="0" dirty="0"/>
          </a:p>
        </p:txBody>
      </p:sp>
      <p:sp>
        <p:nvSpPr>
          <p:cNvPr id="9" name="TextBox 8"/>
          <p:cNvSpPr txBox="1"/>
          <p:nvPr userDrawn="1"/>
        </p:nvSpPr>
        <p:spPr>
          <a:xfrm>
            <a:off x="6928730" y="6447620"/>
            <a:ext cx="2241719" cy="338554"/>
          </a:xfrm>
          <a:prstGeom prst="rect">
            <a:avLst/>
          </a:prstGeom>
          <a:noFill/>
        </p:spPr>
        <p:txBody>
          <a:bodyPr wrap="none" rtlCol="0">
            <a:spAutoFit/>
          </a:bodyPr>
          <a:lstStyle/>
          <a:p>
            <a:r>
              <a:rPr lang="en-US" sz="1600" dirty="0" smtClean="0"/>
              <a:t>ICMM 11/26–29, 2014</a:t>
            </a:r>
            <a:endParaRPr lang="en-US" sz="1600" dirty="0"/>
          </a:p>
        </p:txBody>
      </p:sp>
      <p:pic>
        <p:nvPicPr>
          <p:cNvPr id="10" name="Picture 9" descr="BU 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8008" y="6417180"/>
            <a:ext cx="1081782" cy="440820"/>
          </a:xfrm>
          <a:prstGeom prst="rect">
            <a:avLst/>
          </a:prstGeom>
        </p:spPr>
      </p:pic>
    </p:spTree>
    <p:extLst>
      <p:ext uri="{BB962C8B-B14F-4D97-AF65-F5344CB8AC3E}">
        <p14:creationId xmlns:p14="http://schemas.microsoft.com/office/powerpoint/2010/main" val="1323983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3EC6BD0-6FCA-7B42-9FCE-D770F7914993}" type="datetimeFigureOut">
              <a:rPr lang="en-US" smtClean="0"/>
              <a:t>11/28/14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BAB5206-F289-1540-AD73-568960A8D3B2}" type="slidenum">
              <a:rPr lang="en-US" smtClean="0"/>
              <a:t>‹#›</a:t>
            </a:fld>
            <a:endParaRPr lang="en-US"/>
          </a:p>
        </p:txBody>
      </p:sp>
    </p:spTree>
    <p:extLst>
      <p:ext uri="{BB962C8B-B14F-4D97-AF65-F5344CB8AC3E}">
        <p14:creationId xmlns:p14="http://schemas.microsoft.com/office/powerpoint/2010/main" val="2493063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3EC6BD0-6FCA-7B42-9FCE-D770F7914993}" type="datetimeFigureOut">
              <a:rPr lang="en-US" smtClean="0"/>
              <a:t>11/28/14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BAB5206-F289-1540-AD73-568960A8D3B2}" type="slidenum">
              <a:rPr lang="en-US" smtClean="0"/>
              <a:t>‹#›</a:t>
            </a:fld>
            <a:endParaRPr lang="en-US"/>
          </a:p>
        </p:txBody>
      </p:sp>
    </p:spTree>
    <p:extLst>
      <p:ext uri="{BB962C8B-B14F-4D97-AF65-F5344CB8AC3E}">
        <p14:creationId xmlns:p14="http://schemas.microsoft.com/office/powerpoint/2010/main" val="2921315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3EC6BD0-6FCA-7B42-9FCE-D770F7914993}" type="datetimeFigureOut">
              <a:rPr lang="en-US" smtClean="0"/>
              <a:t>11/28/14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BAB5206-F289-1540-AD73-568960A8D3B2}" type="slidenum">
              <a:rPr lang="en-US" smtClean="0"/>
              <a:t>‹#›</a:t>
            </a:fld>
            <a:endParaRPr lang="en-US"/>
          </a:p>
        </p:txBody>
      </p:sp>
    </p:spTree>
    <p:extLst>
      <p:ext uri="{BB962C8B-B14F-4D97-AF65-F5344CB8AC3E}">
        <p14:creationId xmlns:p14="http://schemas.microsoft.com/office/powerpoint/2010/main" val="546979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199" y="6356350"/>
            <a:ext cx="2671012" cy="365125"/>
          </a:xfrm>
          <a:prstGeom prst="rect">
            <a:avLst/>
          </a:prstGeom>
        </p:spPr>
        <p:txBody>
          <a:bodyPr/>
          <a:lstStyle/>
          <a:p>
            <a:fld id="{03FF1BBD-298D-EA45-A270-A233DF12C99B}" type="datetimeFigureOut">
              <a:rPr lang="en-US" smtClean="0"/>
              <a:t>11/28/14</a:t>
            </a:fld>
            <a:endParaRPr lang="en-US"/>
          </a:p>
        </p:txBody>
      </p:sp>
      <p:sp>
        <p:nvSpPr>
          <p:cNvPr id="5" name="Footer Placeholder 4"/>
          <p:cNvSpPr>
            <a:spLocks noGrp="1"/>
          </p:cNvSpPr>
          <p:nvPr>
            <p:ph type="ftr" sz="quarter" idx="11"/>
          </p:nvPr>
        </p:nvSpPr>
        <p:spPr>
          <a:xfrm>
            <a:off x="3328737" y="6356350"/>
            <a:ext cx="25400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042526" y="6356350"/>
            <a:ext cx="2644274" cy="365125"/>
          </a:xfrm>
          <a:prstGeom prst="rect">
            <a:avLst/>
          </a:prstGeom>
        </p:spPr>
        <p:txBody>
          <a:bodyPr/>
          <a:lstStyle/>
          <a:p>
            <a:fld id="{7B8526A2-B82D-2F4E-80DA-84927F01C6C7}" type="slidenum">
              <a:rPr lang="en-US" smtClean="0"/>
              <a:t>‹#›</a:t>
            </a:fld>
            <a:endParaRPr lang="en-US"/>
          </a:p>
        </p:txBody>
      </p:sp>
    </p:spTree>
    <p:extLst>
      <p:ext uri="{BB962C8B-B14F-4D97-AF65-F5344CB8AC3E}">
        <p14:creationId xmlns:p14="http://schemas.microsoft.com/office/powerpoint/2010/main" val="2686167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199" y="6356350"/>
            <a:ext cx="2671012" cy="365125"/>
          </a:xfrm>
          <a:prstGeom prst="rect">
            <a:avLst/>
          </a:prstGeom>
        </p:spPr>
        <p:txBody>
          <a:bodyPr/>
          <a:lstStyle/>
          <a:p>
            <a:r>
              <a:rPr lang="en-US" dirty="0" smtClean="0"/>
              <a:t>x/</a:t>
            </a:r>
            <a:r>
              <a:rPr lang="en-US" dirty="0" err="1" smtClean="0"/>
              <a:t>xx.xxx</a:t>
            </a:r>
            <a:endParaRPr lang="en-US" dirty="0"/>
          </a:p>
        </p:txBody>
      </p:sp>
      <p:sp>
        <p:nvSpPr>
          <p:cNvPr id="6" name="Footer Placeholder 5"/>
          <p:cNvSpPr>
            <a:spLocks noGrp="1"/>
          </p:cNvSpPr>
          <p:nvPr>
            <p:ph type="ftr" sz="quarter" idx="11"/>
          </p:nvPr>
        </p:nvSpPr>
        <p:spPr>
          <a:xfrm>
            <a:off x="3328737" y="6356350"/>
            <a:ext cx="2540000" cy="365125"/>
          </a:xfrm>
          <a:prstGeom prst="rect">
            <a:avLst/>
          </a:prstGeom>
        </p:spPr>
        <p:txBody>
          <a:bodyPr/>
          <a:lstStyle/>
          <a:p>
            <a:r>
              <a:rPr lang="en-US" dirty="0" smtClean="0"/>
              <a:t>footer	</a:t>
            </a:r>
            <a:endParaRPr lang="en-US" dirty="0"/>
          </a:p>
        </p:txBody>
      </p:sp>
      <p:sp>
        <p:nvSpPr>
          <p:cNvPr id="7" name="Slide Number Placeholder 6"/>
          <p:cNvSpPr>
            <a:spLocks noGrp="1"/>
          </p:cNvSpPr>
          <p:nvPr>
            <p:ph type="sldNum" sz="quarter" idx="12"/>
          </p:nvPr>
        </p:nvSpPr>
        <p:spPr>
          <a:xfrm>
            <a:off x="6042526" y="6356350"/>
            <a:ext cx="2644274" cy="365125"/>
          </a:xfrm>
          <a:prstGeom prst="rect">
            <a:avLst/>
          </a:prstGeom>
        </p:spPr>
        <p:txBody>
          <a:bodyPr/>
          <a:lstStyle/>
          <a:p>
            <a:fld id="{7B8526A2-B82D-2F4E-80DA-84927F01C6C7}" type="slidenum">
              <a:rPr lang="en-US" smtClean="0"/>
              <a:t>‹#›</a:t>
            </a:fld>
            <a:endParaRPr lang="en-US" dirty="0"/>
          </a:p>
        </p:txBody>
      </p:sp>
    </p:spTree>
    <p:extLst>
      <p:ext uri="{BB962C8B-B14F-4D97-AF65-F5344CB8AC3E}">
        <p14:creationId xmlns:p14="http://schemas.microsoft.com/office/powerpoint/2010/main" val="86976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199" y="6356350"/>
            <a:ext cx="2671012" cy="365125"/>
          </a:xfrm>
          <a:prstGeom prst="rect">
            <a:avLst/>
          </a:prstGeom>
        </p:spPr>
        <p:txBody>
          <a:bodyPr/>
          <a:lstStyle/>
          <a:p>
            <a:fld id="{03FF1BBD-298D-EA45-A270-A233DF12C99B}" type="datetimeFigureOut">
              <a:rPr lang="en-US" smtClean="0"/>
              <a:t>11/28/14</a:t>
            </a:fld>
            <a:endParaRPr lang="en-US"/>
          </a:p>
        </p:txBody>
      </p:sp>
      <p:sp>
        <p:nvSpPr>
          <p:cNvPr id="8" name="Footer Placeholder 7"/>
          <p:cNvSpPr>
            <a:spLocks noGrp="1"/>
          </p:cNvSpPr>
          <p:nvPr>
            <p:ph type="ftr" sz="quarter" idx="11"/>
          </p:nvPr>
        </p:nvSpPr>
        <p:spPr>
          <a:xfrm>
            <a:off x="3328737" y="6356350"/>
            <a:ext cx="25400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042526" y="6356350"/>
            <a:ext cx="2644274" cy="365125"/>
          </a:xfrm>
          <a:prstGeom prst="rect">
            <a:avLst/>
          </a:prstGeom>
        </p:spPr>
        <p:txBody>
          <a:bodyPr/>
          <a:lstStyle/>
          <a:p>
            <a:fld id="{7B8526A2-B82D-2F4E-80DA-84927F01C6C7}" type="slidenum">
              <a:rPr lang="en-US" smtClean="0"/>
              <a:t>‹#›</a:t>
            </a:fld>
            <a:endParaRPr lang="en-US"/>
          </a:p>
        </p:txBody>
      </p:sp>
    </p:spTree>
    <p:extLst>
      <p:ext uri="{BB962C8B-B14F-4D97-AF65-F5344CB8AC3E}">
        <p14:creationId xmlns:p14="http://schemas.microsoft.com/office/powerpoint/2010/main" val="197043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199" y="6356350"/>
            <a:ext cx="2671012" cy="365125"/>
          </a:xfrm>
          <a:prstGeom prst="rect">
            <a:avLst/>
          </a:prstGeom>
        </p:spPr>
        <p:txBody>
          <a:bodyPr/>
          <a:lstStyle/>
          <a:p>
            <a:fld id="{03FF1BBD-298D-EA45-A270-A233DF12C99B}" type="datetimeFigureOut">
              <a:rPr lang="en-US" smtClean="0"/>
              <a:t>11/28/14</a:t>
            </a:fld>
            <a:endParaRPr lang="en-US"/>
          </a:p>
        </p:txBody>
      </p:sp>
      <p:sp>
        <p:nvSpPr>
          <p:cNvPr id="4" name="Footer Placeholder 3"/>
          <p:cNvSpPr>
            <a:spLocks noGrp="1"/>
          </p:cNvSpPr>
          <p:nvPr>
            <p:ph type="ftr" sz="quarter" idx="11"/>
          </p:nvPr>
        </p:nvSpPr>
        <p:spPr>
          <a:xfrm>
            <a:off x="3328737" y="6356350"/>
            <a:ext cx="25400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042526" y="6356350"/>
            <a:ext cx="2644274" cy="365125"/>
          </a:xfrm>
          <a:prstGeom prst="rect">
            <a:avLst/>
          </a:prstGeom>
        </p:spPr>
        <p:txBody>
          <a:bodyPr/>
          <a:lstStyle/>
          <a:p>
            <a:fld id="{7B8526A2-B82D-2F4E-80DA-84927F01C6C7}" type="slidenum">
              <a:rPr lang="en-US" smtClean="0"/>
              <a:t>‹#›</a:t>
            </a:fld>
            <a:endParaRPr lang="en-US"/>
          </a:p>
        </p:txBody>
      </p:sp>
    </p:spTree>
    <p:extLst>
      <p:ext uri="{BB962C8B-B14F-4D97-AF65-F5344CB8AC3E}">
        <p14:creationId xmlns:p14="http://schemas.microsoft.com/office/powerpoint/2010/main" val="531702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TextBox 9"/>
          <p:cNvSpPr txBox="1"/>
          <p:nvPr userDrawn="1"/>
        </p:nvSpPr>
        <p:spPr>
          <a:xfrm>
            <a:off x="0" y="6447620"/>
            <a:ext cx="1168008" cy="338554"/>
          </a:xfrm>
          <a:prstGeom prst="rect">
            <a:avLst/>
          </a:prstGeom>
          <a:noFill/>
        </p:spPr>
        <p:txBody>
          <a:bodyPr wrap="none" rtlCol="0">
            <a:spAutoFit/>
          </a:bodyPr>
          <a:lstStyle/>
          <a:p>
            <a:r>
              <a:rPr lang="en-US" sz="1600" dirty="0" smtClean="0"/>
              <a:t>Jason Yust</a:t>
            </a:r>
            <a:endParaRPr lang="en-US" sz="1600" dirty="0"/>
          </a:p>
        </p:txBody>
      </p:sp>
      <p:sp>
        <p:nvSpPr>
          <p:cNvPr id="11" name="TextBox 10"/>
          <p:cNvSpPr txBox="1"/>
          <p:nvPr userDrawn="1"/>
        </p:nvSpPr>
        <p:spPr>
          <a:xfrm>
            <a:off x="3237569" y="6447620"/>
            <a:ext cx="3421930" cy="338554"/>
          </a:xfrm>
          <a:prstGeom prst="rect">
            <a:avLst/>
          </a:prstGeom>
          <a:noFill/>
        </p:spPr>
        <p:txBody>
          <a:bodyPr wrap="none" rtlCol="0">
            <a:spAutoFit/>
          </a:bodyPr>
          <a:lstStyle/>
          <a:p>
            <a:r>
              <a:rPr lang="en-US" sz="1600" b="0" dirty="0" smtClean="0"/>
              <a:t>Schubert</a:t>
            </a:r>
            <a:r>
              <a:rPr lang="en-US" sz="1600" b="0" baseline="0" dirty="0" smtClean="0"/>
              <a:t> &amp; the Continuous </a:t>
            </a:r>
            <a:r>
              <a:rPr lang="en-US" sz="1600" b="0" i="1" baseline="0" dirty="0" smtClean="0"/>
              <a:t>Tonnetz</a:t>
            </a:r>
            <a:endParaRPr lang="en-US" sz="1600" b="0" dirty="0"/>
          </a:p>
        </p:txBody>
      </p:sp>
      <p:sp>
        <p:nvSpPr>
          <p:cNvPr id="12" name="TextBox 11"/>
          <p:cNvSpPr txBox="1"/>
          <p:nvPr userDrawn="1"/>
        </p:nvSpPr>
        <p:spPr>
          <a:xfrm>
            <a:off x="7142531" y="6447620"/>
            <a:ext cx="1716235" cy="338554"/>
          </a:xfrm>
          <a:prstGeom prst="rect">
            <a:avLst/>
          </a:prstGeom>
          <a:noFill/>
        </p:spPr>
        <p:txBody>
          <a:bodyPr wrap="none" rtlCol="0">
            <a:spAutoFit/>
          </a:bodyPr>
          <a:lstStyle/>
          <a:p>
            <a:r>
              <a:rPr lang="en-US" sz="1600" dirty="0" smtClean="0"/>
              <a:t>SMT 10/31/2013</a:t>
            </a:r>
            <a:endParaRPr lang="en-US" sz="1600" dirty="0"/>
          </a:p>
        </p:txBody>
      </p:sp>
      <p:pic>
        <p:nvPicPr>
          <p:cNvPr id="13" name="Picture 12" descr="BU 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8008" y="6417180"/>
            <a:ext cx="1081782" cy="440820"/>
          </a:xfrm>
          <a:prstGeom prst="rect">
            <a:avLst/>
          </a:prstGeom>
        </p:spPr>
      </p:pic>
    </p:spTree>
    <p:extLst>
      <p:ext uri="{BB962C8B-B14F-4D97-AF65-F5344CB8AC3E}">
        <p14:creationId xmlns:p14="http://schemas.microsoft.com/office/powerpoint/2010/main" val="3464515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199" y="6356350"/>
            <a:ext cx="2671012" cy="365125"/>
          </a:xfrm>
          <a:prstGeom prst="rect">
            <a:avLst/>
          </a:prstGeom>
        </p:spPr>
        <p:txBody>
          <a:bodyPr/>
          <a:lstStyle/>
          <a:p>
            <a:fld id="{03FF1BBD-298D-EA45-A270-A233DF12C99B}" type="datetimeFigureOut">
              <a:rPr lang="en-US" smtClean="0"/>
              <a:t>11/28/14</a:t>
            </a:fld>
            <a:endParaRPr lang="en-US"/>
          </a:p>
        </p:txBody>
      </p:sp>
      <p:sp>
        <p:nvSpPr>
          <p:cNvPr id="6" name="Footer Placeholder 5"/>
          <p:cNvSpPr>
            <a:spLocks noGrp="1"/>
          </p:cNvSpPr>
          <p:nvPr>
            <p:ph type="ftr" sz="quarter" idx="11"/>
          </p:nvPr>
        </p:nvSpPr>
        <p:spPr>
          <a:xfrm>
            <a:off x="3328737" y="6356350"/>
            <a:ext cx="25400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042526" y="6356350"/>
            <a:ext cx="2644274" cy="365125"/>
          </a:xfrm>
          <a:prstGeom prst="rect">
            <a:avLst/>
          </a:prstGeom>
        </p:spPr>
        <p:txBody>
          <a:bodyPr/>
          <a:lstStyle/>
          <a:p>
            <a:fld id="{7B8526A2-B82D-2F4E-80DA-84927F01C6C7}" type="slidenum">
              <a:rPr lang="en-US" smtClean="0"/>
              <a:t>‹#›</a:t>
            </a:fld>
            <a:endParaRPr lang="en-US"/>
          </a:p>
        </p:txBody>
      </p:sp>
    </p:spTree>
    <p:extLst>
      <p:ext uri="{BB962C8B-B14F-4D97-AF65-F5344CB8AC3E}">
        <p14:creationId xmlns:p14="http://schemas.microsoft.com/office/powerpoint/2010/main" val="105544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199" y="6356350"/>
            <a:ext cx="2671012" cy="365125"/>
          </a:xfrm>
          <a:prstGeom prst="rect">
            <a:avLst/>
          </a:prstGeom>
        </p:spPr>
        <p:txBody>
          <a:bodyPr/>
          <a:lstStyle/>
          <a:p>
            <a:fld id="{03FF1BBD-298D-EA45-A270-A233DF12C99B}" type="datetimeFigureOut">
              <a:rPr lang="en-US" smtClean="0"/>
              <a:t>11/28/14</a:t>
            </a:fld>
            <a:endParaRPr lang="en-US"/>
          </a:p>
        </p:txBody>
      </p:sp>
      <p:sp>
        <p:nvSpPr>
          <p:cNvPr id="6" name="Footer Placeholder 5"/>
          <p:cNvSpPr>
            <a:spLocks noGrp="1"/>
          </p:cNvSpPr>
          <p:nvPr>
            <p:ph type="ftr" sz="quarter" idx="11"/>
          </p:nvPr>
        </p:nvSpPr>
        <p:spPr>
          <a:xfrm>
            <a:off x="3328737" y="6356350"/>
            <a:ext cx="25400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042526" y="6356350"/>
            <a:ext cx="2644274" cy="365125"/>
          </a:xfrm>
          <a:prstGeom prst="rect">
            <a:avLst/>
          </a:prstGeom>
        </p:spPr>
        <p:txBody>
          <a:bodyPr/>
          <a:lstStyle/>
          <a:p>
            <a:fld id="{7B8526A2-B82D-2F4E-80DA-84927F01C6C7}" type="slidenum">
              <a:rPr lang="en-US" smtClean="0"/>
              <a:t>‹#›</a:t>
            </a:fld>
            <a:endParaRPr lang="en-US"/>
          </a:p>
        </p:txBody>
      </p:sp>
    </p:spTree>
    <p:extLst>
      <p:ext uri="{BB962C8B-B14F-4D97-AF65-F5344CB8AC3E}">
        <p14:creationId xmlns:p14="http://schemas.microsoft.com/office/powerpoint/2010/main" val="22249979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mt="57000"/>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21453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1" kern="1200">
          <a:solidFill>
            <a:schemeClr val="tx1"/>
          </a:solidFill>
          <a:latin typeface="+mj-lt"/>
          <a:ea typeface="+mj-ea"/>
          <a:cs typeface="Cambria"/>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4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57199" y="6356350"/>
            <a:ext cx="2671012" cy="365125"/>
          </a:xfrm>
          <a:prstGeom prst="rect">
            <a:avLst/>
          </a:prstGeom>
        </p:spPr>
        <p:txBody>
          <a:bodyPr vert="horz" lIns="91440" tIns="45720" rIns="91440" bIns="45720" rtlCol="0" anchor="ctr"/>
          <a:lstStyle>
            <a:lvl1pPr algn="l">
              <a:defRPr sz="1400">
                <a:solidFill>
                  <a:schemeClr val="tx1"/>
                </a:solidFill>
                <a:latin typeface="Century"/>
                <a:cs typeface="Century"/>
              </a:defRPr>
            </a:lvl1pPr>
          </a:lstStyle>
          <a:p>
            <a:r>
              <a:rPr lang="en-US" dirty="0" smtClean="0"/>
              <a:t>Jason Yust, Boston University</a:t>
            </a:r>
            <a:endParaRPr lang="en-US" dirty="0"/>
          </a:p>
        </p:txBody>
      </p:sp>
      <p:sp>
        <p:nvSpPr>
          <p:cNvPr id="8" name="Footer Placeholder 4"/>
          <p:cNvSpPr>
            <a:spLocks noGrp="1"/>
          </p:cNvSpPr>
          <p:nvPr>
            <p:ph type="ftr" sz="quarter" idx="3"/>
          </p:nvPr>
        </p:nvSpPr>
        <p:spPr>
          <a:xfrm>
            <a:off x="3328737" y="6356350"/>
            <a:ext cx="2540000" cy="365125"/>
          </a:xfrm>
          <a:prstGeom prst="rect">
            <a:avLst/>
          </a:prstGeom>
        </p:spPr>
        <p:txBody>
          <a:bodyPr vert="horz" lIns="91440" tIns="45720" rIns="91440" bIns="45720" rtlCol="0" anchor="ctr"/>
          <a:lstStyle>
            <a:lvl1pPr algn="ctr">
              <a:defRPr sz="1400">
                <a:solidFill>
                  <a:srgbClr val="000000"/>
                </a:solidFill>
                <a:latin typeface="Century"/>
                <a:cs typeface="Century"/>
              </a:defRPr>
            </a:lvl1pPr>
          </a:lstStyle>
          <a:p>
            <a:r>
              <a:rPr lang="en-US" dirty="0" smtClean="0"/>
              <a:t>Schubert and the </a:t>
            </a:r>
            <a:r>
              <a:rPr lang="en-US" i="1" dirty="0" smtClean="0"/>
              <a:t>Tonnetz</a:t>
            </a:r>
            <a:endParaRPr lang="en-US" i="1" dirty="0"/>
          </a:p>
        </p:txBody>
      </p:sp>
      <p:sp>
        <p:nvSpPr>
          <p:cNvPr id="9" name="Slide Number Placeholder 5"/>
          <p:cNvSpPr>
            <a:spLocks noGrp="1"/>
          </p:cNvSpPr>
          <p:nvPr>
            <p:ph type="sldNum" sz="quarter" idx="4"/>
          </p:nvPr>
        </p:nvSpPr>
        <p:spPr>
          <a:xfrm>
            <a:off x="6042526" y="6356350"/>
            <a:ext cx="2644274" cy="365125"/>
          </a:xfrm>
          <a:prstGeom prst="rect">
            <a:avLst/>
          </a:prstGeom>
        </p:spPr>
        <p:txBody>
          <a:bodyPr vert="horz" lIns="91440" tIns="45720" rIns="91440" bIns="45720" rtlCol="0" anchor="ctr"/>
          <a:lstStyle>
            <a:lvl1pPr algn="r">
              <a:defRPr sz="1400">
                <a:solidFill>
                  <a:srgbClr val="000000"/>
                </a:solidFill>
              </a:defRPr>
            </a:lvl1pPr>
          </a:lstStyle>
          <a:p>
            <a:r>
              <a:rPr lang="en-US" dirty="0" smtClean="0"/>
              <a:t>MTSMA, Philadelphia, 3/16/2013 </a:t>
            </a:r>
            <a:endParaRPr lang="en-US" dirty="0"/>
          </a:p>
        </p:txBody>
      </p:sp>
    </p:spTree>
    <p:extLst>
      <p:ext uri="{BB962C8B-B14F-4D97-AF65-F5344CB8AC3E}">
        <p14:creationId xmlns:p14="http://schemas.microsoft.com/office/powerpoint/2010/main" val="9248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8.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8.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tif"/><Relationship Id="rId5" Type="http://schemas.openxmlformats.org/officeDocument/2006/relationships/image" Target="../media/image22.tif"/><Relationship Id="rId6" Type="http://schemas.openxmlformats.org/officeDocument/2006/relationships/image" Target="../media/image20.tif"/><Relationship Id="rId7" Type="http://schemas.openxmlformats.org/officeDocument/2006/relationships/image" Target="../media/image8.png"/><Relationship Id="rId1" Type="http://schemas.microsoft.com/office/2007/relationships/media" Target="../media/media2.aiff"/><Relationship Id="rId2" Type="http://schemas.openxmlformats.org/officeDocument/2006/relationships/audio" Target="../media/media2.a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tif"/><Relationship Id="rId5" Type="http://schemas.openxmlformats.org/officeDocument/2006/relationships/image" Target="../media/image20.tif"/><Relationship Id="rId6" Type="http://schemas.openxmlformats.org/officeDocument/2006/relationships/image" Target="../media/image8.png"/><Relationship Id="rId1" Type="http://schemas.microsoft.com/office/2007/relationships/media" Target="../media/media3.aiff"/><Relationship Id="rId2" Type="http://schemas.openxmlformats.org/officeDocument/2006/relationships/audio" Target="../media/media3.aif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tif"/><Relationship Id="rId5" Type="http://schemas.openxmlformats.org/officeDocument/2006/relationships/image" Target="../media/image24.tif"/><Relationship Id="rId6" Type="http://schemas.openxmlformats.org/officeDocument/2006/relationships/image" Target="../media/image25.tif"/><Relationship Id="rId7" Type="http://schemas.openxmlformats.org/officeDocument/2006/relationships/image" Target="../media/image26.tif"/><Relationship Id="rId8" Type="http://schemas.openxmlformats.org/officeDocument/2006/relationships/image" Target="../media/image8.png"/><Relationship Id="rId1" Type="http://schemas.microsoft.com/office/2007/relationships/media" Target="../media/media4.aiff"/><Relationship Id="rId2" Type="http://schemas.openxmlformats.org/officeDocument/2006/relationships/audio" Target="../media/media4.a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tif"/><Relationship Id="rId5" Type="http://schemas.openxmlformats.org/officeDocument/2006/relationships/image" Target="../media/image8.png"/><Relationship Id="rId1" Type="http://schemas.microsoft.com/office/2007/relationships/media" Target="../media/media5.aiff"/><Relationship Id="rId2" Type="http://schemas.openxmlformats.org/officeDocument/2006/relationships/audio" Target="../media/media5.a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32.xml.rels><?xml version="1.0" encoding="UTF-8" standalone="yes"?>
<Relationships xmlns="http://schemas.openxmlformats.org/package/2006/relationships"><Relationship Id="rId3" Type="http://schemas.openxmlformats.org/officeDocument/2006/relationships/image" Target="../media/image29.tif"/><Relationship Id="rId4" Type="http://schemas.openxmlformats.org/officeDocument/2006/relationships/image" Target="../media/image20.tif"/><Relationship Id="rId5" Type="http://schemas.openxmlformats.org/officeDocument/2006/relationships/image" Target="../media/image22.tif"/><Relationship Id="rId1" Type="http://schemas.openxmlformats.org/officeDocument/2006/relationships/slideLayout" Target="../slideLayouts/slideLayout2.xml"/><Relationship Id="rId2" Type="http://schemas.openxmlformats.org/officeDocument/2006/relationships/image" Target="../media/image28.ti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tif"/><Relationship Id="rId5" Type="http://schemas.openxmlformats.org/officeDocument/2006/relationships/image" Target="../media/image25.tif"/><Relationship Id="rId6" Type="http://schemas.openxmlformats.org/officeDocument/2006/relationships/image" Target="../media/image22.tif"/><Relationship Id="rId7" Type="http://schemas.openxmlformats.org/officeDocument/2006/relationships/image" Target="../media/image8.png"/><Relationship Id="rId1" Type="http://schemas.microsoft.com/office/2007/relationships/media" Target="../media/media6.aiff"/><Relationship Id="rId2" Type="http://schemas.openxmlformats.org/officeDocument/2006/relationships/audio" Target="../media/media6.aiff"/></Relationships>
</file>

<file path=ppt/slides/_rels/slide34.xml.rels><?xml version="1.0" encoding="UTF-8" standalone="yes"?>
<Relationships xmlns="http://schemas.openxmlformats.org/package/2006/relationships"><Relationship Id="rId3" Type="http://schemas.openxmlformats.org/officeDocument/2006/relationships/image" Target="../media/image32.tif"/><Relationship Id="rId4" Type="http://schemas.openxmlformats.org/officeDocument/2006/relationships/image" Target="../media/image33.tif"/><Relationship Id="rId5" Type="http://schemas.openxmlformats.org/officeDocument/2006/relationships/image" Target="../media/image34.tif"/><Relationship Id="rId1" Type="http://schemas.openxmlformats.org/officeDocument/2006/relationships/slideLayout" Target="../slideLayouts/slideLayout2.xml"/><Relationship Id="rId2" Type="http://schemas.openxmlformats.org/officeDocument/2006/relationships/image" Target="../media/image31.t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5.tif"/><Relationship Id="rId5" Type="http://schemas.openxmlformats.org/officeDocument/2006/relationships/image" Target="../media/image8.png"/><Relationship Id="rId1" Type="http://schemas.microsoft.com/office/2007/relationships/media" Target="../media/media7.aiff"/><Relationship Id="rId2" Type="http://schemas.openxmlformats.org/officeDocument/2006/relationships/audio" Target="../media/media7.a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41.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3" Type="http://schemas.openxmlformats.org/officeDocument/2006/relationships/image" Target="../media/image42.tif"/><Relationship Id="rId4" Type="http://schemas.openxmlformats.org/officeDocument/2006/relationships/image" Target="../media/image43.t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5.xml.rels><?xml version="1.0" encoding="UTF-8" standalone="yes"?>
<Relationships xmlns="http://schemas.openxmlformats.org/package/2006/relationships"><Relationship Id="rId3" Type="http://schemas.openxmlformats.org/officeDocument/2006/relationships/image" Target="../media/image44.tif"/><Relationship Id="rId4" Type="http://schemas.openxmlformats.org/officeDocument/2006/relationships/image" Target="../media/image45.t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6.xml.rels><?xml version="1.0" encoding="UTF-8" standalone="yes"?>
<Relationships xmlns="http://schemas.openxmlformats.org/package/2006/relationships"><Relationship Id="rId3" Type="http://schemas.openxmlformats.org/officeDocument/2006/relationships/image" Target="../media/image46.tif"/><Relationship Id="rId4" Type="http://schemas.openxmlformats.org/officeDocument/2006/relationships/image" Target="../media/image47.t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7.xml.rels><?xml version="1.0" encoding="UTF-8" standalone="yes"?>
<Relationships xmlns="http://schemas.openxmlformats.org/package/2006/relationships"><Relationship Id="rId11" Type="http://schemas.openxmlformats.org/officeDocument/2006/relationships/image" Target="../media/image56.tif"/><Relationship Id="rId12" Type="http://schemas.openxmlformats.org/officeDocument/2006/relationships/image" Target="../media/image57.tif"/><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8.tif"/><Relationship Id="rId4" Type="http://schemas.openxmlformats.org/officeDocument/2006/relationships/image" Target="../media/image49.tif"/><Relationship Id="rId5" Type="http://schemas.openxmlformats.org/officeDocument/2006/relationships/image" Target="../media/image50.tif"/><Relationship Id="rId6" Type="http://schemas.openxmlformats.org/officeDocument/2006/relationships/image" Target="../media/image51.tif"/><Relationship Id="rId7" Type="http://schemas.openxmlformats.org/officeDocument/2006/relationships/image" Target="../media/image52.tif"/><Relationship Id="rId8" Type="http://schemas.openxmlformats.org/officeDocument/2006/relationships/image" Target="../media/image53.tif"/><Relationship Id="rId9" Type="http://schemas.openxmlformats.org/officeDocument/2006/relationships/image" Target="../media/image54.tif"/><Relationship Id="rId10" Type="http://schemas.openxmlformats.org/officeDocument/2006/relationships/image" Target="../media/image55.tif"/></Relationships>
</file>

<file path=ppt/slides/_rels/slide48.xml.rels><?xml version="1.0" encoding="UTF-8" standalone="yes"?>
<Relationships xmlns="http://schemas.openxmlformats.org/package/2006/relationships"><Relationship Id="rId3" Type="http://schemas.openxmlformats.org/officeDocument/2006/relationships/image" Target="../media/image53.tif"/><Relationship Id="rId4" Type="http://schemas.openxmlformats.org/officeDocument/2006/relationships/image" Target="../media/image54.tif"/><Relationship Id="rId5" Type="http://schemas.openxmlformats.org/officeDocument/2006/relationships/image" Target="../media/image55.tif"/><Relationship Id="rId6" Type="http://schemas.openxmlformats.org/officeDocument/2006/relationships/image" Target="../media/image56.tif"/><Relationship Id="rId7" Type="http://schemas.openxmlformats.org/officeDocument/2006/relationships/image" Target="../media/image57.tif"/><Relationship Id="rId1" Type="http://schemas.openxmlformats.org/officeDocument/2006/relationships/slideLayout" Target="../slideLayouts/slideLayout2.xml"/><Relationship Id="rId2" Type="http://schemas.openxmlformats.org/officeDocument/2006/relationships/image" Target="../media/image48.tif"/></Relationships>
</file>

<file path=ppt/slides/_rels/slide49.xml.rels><?xml version="1.0" encoding="UTF-8" standalone="yes"?>
<Relationships xmlns="http://schemas.openxmlformats.org/package/2006/relationships"><Relationship Id="rId3" Type="http://schemas.openxmlformats.org/officeDocument/2006/relationships/image" Target="../media/image53.tif"/><Relationship Id="rId4" Type="http://schemas.openxmlformats.org/officeDocument/2006/relationships/image" Target="../media/image54.tif"/><Relationship Id="rId5" Type="http://schemas.openxmlformats.org/officeDocument/2006/relationships/image" Target="../media/image55.tif"/><Relationship Id="rId6" Type="http://schemas.openxmlformats.org/officeDocument/2006/relationships/image" Target="../media/image56.tif"/><Relationship Id="rId7" Type="http://schemas.openxmlformats.org/officeDocument/2006/relationships/image" Target="../media/image57.tif"/><Relationship Id="rId1" Type="http://schemas.openxmlformats.org/officeDocument/2006/relationships/slideLayout" Target="../slideLayouts/slideLayout2.xml"/><Relationship Id="rId2" Type="http://schemas.openxmlformats.org/officeDocument/2006/relationships/image" Target="../media/image48.t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50.xml.rels><?xml version="1.0" encoding="UTF-8" standalone="yes"?>
<Relationships xmlns="http://schemas.openxmlformats.org/package/2006/relationships"><Relationship Id="rId3" Type="http://schemas.openxmlformats.org/officeDocument/2006/relationships/image" Target="../media/image53.tif"/><Relationship Id="rId4" Type="http://schemas.openxmlformats.org/officeDocument/2006/relationships/image" Target="../media/image54.tif"/><Relationship Id="rId5" Type="http://schemas.openxmlformats.org/officeDocument/2006/relationships/image" Target="../media/image55.tif"/><Relationship Id="rId6" Type="http://schemas.openxmlformats.org/officeDocument/2006/relationships/image" Target="../media/image56.tif"/><Relationship Id="rId7" Type="http://schemas.openxmlformats.org/officeDocument/2006/relationships/image" Target="../media/image57.tif"/><Relationship Id="rId1" Type="http://schemas.openxmlformats.org/officeDocument/2006/relationships/slideLayout" Target="../slideLayouts/slideLayout2.xml"/><Relationship Id="rId2" Type="http://schemas.openxmlformats.org/officeDocument/2006/relationships/image" Target="../media/image48.t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8.t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9.t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0.t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0.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1.t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2.t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3.t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4.tif"/></Relationships>
</file>

<file path=ppt/slides/_rels/slide64.xml.rels><?xml version="1.0" encoding="UTF-8" standalone="yes"?>
<Relationships xmlns="http://schemas.openxmlformats.org/package/2006/relationships"><Relationship Id="rId3" Type="http://schemas.openxmlformats.org/officeDocument/2006/relationships/image" Target="../media/image48.tif"/><Relationship Id="rId4" Type="http://schemas.openxmlformats.org/officeDocument/2006/relationships/image" Target="../media/image65.ti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ti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t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t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t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tif"/><Relationship Id="rId5" Type="http://schemas.openxmlformats.org/officeDocument/2006/relationships/image" Target="../media/image8.png"/><Relationship Id="rId1" Type="http://schemas.microsoft.com/office/2007/relationships/media" Target="../media/media1.aiff"/><Relationship Id="rId2" Type="http://schemas.openxmlformats.org/officeDocument/2006/relationships/audio" Target="../media/media1.aiff"/></Relationships>
</file>

<file path=ppt/slides/_rels/slide70.xml.rels><?xml version="1.0" encoding="UTF-8" standalone="yes"?>
<Relationships xmlns="http://schemas.openxmlformats.org/package/2006/relationships"><Relationship Id="rId3" Type="http://schemas.openxmlformats.org/officeDocument/2006/relationships/image" Target="../media/image68.tif"/><Relationship Id="rId4" Type="http://schemas.openxmlformats.org/officeDocument/2006/relationships/image" Target="../media/image69.tif"/><Relationship Id="rId5" Type="http://schemas.openxmlformats.org/officeDocument/2006/relationships/image" Target="../media/image70.ti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71.xml.rels><?xml version="1.0" encoding="UTF-8" standalone="yes"?>
<Relationships xmlns="http://schemas.openxmlformats.org/package/2006/relationships"><Relationship Id="rId3" Type="http://schemas.openxmlformats.org/officeDocument/2006/relationships/image" Target="../media/image71.tif"/><Relationship Id="rId4" Type="http://schemas.openxmlformats.org/officeDocument/2006/relationships/image" Target="../media/image70.tif"/><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tif"/><Relationship Id="rId3" Type="http://schemas.openxmlformats.org/officeDocument/2006/relationships/image" Target="../media/image73.t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tif"/><Relationship Id="rId3" Type="http://schemas.openxmlformats.org/officeDocument/2006/relationships/image" Target="../media/image75.tif"/></Relationships>
</file>

<file path=ppt/slides/_rels/slide74.xml.rels><?xml version="1.0" encoding="UTF-8" standalone="yes"?>
<Relationships xmlns="http://schemas.openxmlformats.org/package/2006/relationships"><Relationship Id="rId3" Type="http://schemas.openxmlformats.org/officeDocument/2006/relationships/image" Target="../media/image48.tif"/><Relationship Id="rId4" Type="http://schemas.openxmlformats.org/officeDocument/2006/relationships/image" Target="../media/image76.ti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75.xml.rels><?xml version="1.0" encoding="UTF-8" standalone="yes"?>
<Relationships xmlns="http://schemas.openxmlformats.org/package/2006/relationships"><Relationship Id="rId3" Type="http://schemas.openxmlformats.org/officeDocument/2006/relationships/image" Target="../media/image48.tif"/><Relationship Id="rId4" Type="http://schemas.openxmlformats.org/officeDocument/2006/relationships/image" Target="../media/image77.ti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76.xml.rels><?xml version="1.0" encoding="UTF-8" standalone="yes"?>
<Relationships xmlns="http://schemas.openxmlformats.org/package/2006/relationships"><Relationship Id="rId3" Type="http://schemas.openxmlformats.org/officeDocument/2006/relationships/image" Target="../media/image48.tif"/><Relationship Id="rId4" Type="http://schemas.openxmlformats.org/officeDocument/2006/relationships/image" Target="../media/image78.tif"/><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majTriadSine.tif"/>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a:ext>
            </a:extLst>
          </a:blip>
          <a:srcRect l="4039" r="16202" b="6146"/>
          <a:stretch/>
        </p:blipFill>
        <p:spPr>
          <a:xfrm>
            <a:off x="-392239" y="-1526188"/>
            <a:ext cx="9970230" cy="4238484"/>
          </a:xfrm>
          <a:prstGeom prst="rect">
            <a:avLst/>
          </a:prstGeom>
        </p:spPr>
      </p:pic>
      <p:pic>
        <p:nvPicPr>
          <p:cNvPr id="5" name="Picture 4" descr="CmajTriadSine.tif"/>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a:ext>
            </a:extLst>
          </a:blip>
          <a:srcRect l="4039" t="2055" r="16202" b="6146"/>
          <a:stretch/>
        </p:blipFill>
        <p:spPr>
          <a:xfrm>
            <a:off x="-392239" y="2712296"/>
            <a:ext cx="9970230" cy="4145704"/>
          </a:xfrm>
          <a:prstGeom prst="rect">
            <a:avLst/>
          </a:prstGeom>
        </p:spPr>
      </p:pic>
      <p:sp>
        <p:nvSpPr>
          <p:cNvPr id="2" name="Title 1"/>
          <p:cNvSpPr>
            <a:spLocks noGrp="1"/>
          </p:cNvSpPr>
          <p:nvPr>
            <p:ph type="ctrTitle"/>
          </p:nvPr>
        </p:nvSpPr>
        <p:spPr>
          <a:xfrm>
            <a:off x="685800" y="1395412"/>
            <a:ext cx="7772400" cy="1470025"/>
          </a:xfrm>
        </p:spPr>
        <p:txBody>
          <a:bodyPr>
            <a:normAutofit fontScale="90000"/>
          </a:bodyPr>
          <a:lstStyle/>
          <a:p>
            <a:r>
              <a:rPr lang="en-US" dirty="0" smtClean="0"/>
              <a:t>Restoring the Structural Status of Keys through DFT Phase Space</a:t>
            </a:r>
            <a:endParaRPr lang="en-US" dirty="0"/>
          </a:p>
        </p:txBody>
      </p:sp>
      <p:sp>
        <p:nvSpPr>
          <p:cNvPr id="3" name="Subtitle 2"/>
          <p:cNvSpPr>
            <a:spLocks noGrp="1"/>
          </p:cNvSpPr>
          <p:nvPr>
            <p:ph type="subTitle" idx="1"/>
          </p:nvPr>
        </p:nvSpPr>
        <p:spPr>
          <a:xfrm>
            <a:off x="1371600" y="2992437"/>
            <a:ext cx="6400800" cy="2623785"/>
          </a:xfrm>
        </p:spPr>
        <p:txBody>
          <a:bodyPr>
            <a:normAutofit fontScale="85000" lnSpcReduction="20000"/>
          </a:bodyPr>
          <a:lstStyle/>
          <a:p>
            <a:r>
              <a:rPr lang="en-US" dirty="0" smtClean="0"/>
              <a:t>Jason Yust, Boston University</a:t>
            </a:r>
          </a:p>
          <a:p>
            <a:endParaRPr lang="en-US" dirty="0" smtClean="0"/>
          </a:p>
          <a:p>
            <a:r>
              <a:rPr lang="en-US" dirty="0" smtClean="0"/>
              <a:t>Presentation to the</a:t>
            </a:r>
          </a:p>
          <a:p>
            <a:r>
              <a:rPr lang="en-US" dirty="0" smtClean="0"/>
              <a:t>International Congress on Music and Mathematics</a:t>
            </a:r>
          </a:p>
          <a:p>
            <a:r>
              <a:rPr lang="en-US" dirty="0" smtClean="0"/>
              <a:t>Nov. 26–29, 2014</a:t>
            </a:r>
          </a:p>
          <a:p>
            <a:endParaRPr lang="en-US" dirty="0"/>
          </a:p>
          <a:p>
            <a:r>
              <a:rPr lang="en-US" dirty="0" smtClean="0"/>
              <a:t>A copy of this talk is available at</a:t>
            </a:r>
          </a:p>
          <a:p>
            <a:r>
              <a:rPr lang="en-US" dirty="0" err="1" smtClean="0">
                <a:solidFill>
                  <a:srgbClr val="0000FF"/>
                </a:solidFill>
              </a:rPr>
              <a:t>people.bu.edu</a:t>
            </a:r>
            <a:r>
              <a:rPr lang="en-US" dirty="0" smtClean="0">
                <a:solidFill>
                  <a:srgbClr val="0000FF"/>
                </a:solidFill>
              </a:rPr>
              <a:t>/</a:t>
            </a:r>
            <a:r>
              <a:rPr lang="en-US" dirty="0" err="1" smtClean="0">
                <a:solidFill>
                  <a:srgbClr val="0000FF"/>
                </a:solidFill>
              </a:rPr>
              <a:t>jyust</a:t>
            </a:r>
            <a:r>
              <a:rPr lang="en-US" dirty="0" smtClean="0">
                <a:solidFill>
                  <a:srgbClr val="0000FF"/>
                </a:solidFill>
              </a:rPr>
              <a:t>/</a:t>
            </a:r>
          </a:p>
        </p:txBody>
      </p:sp>
    </p:spTree>
    <p:extLst>
      <p:ext uri="{BB962C8B-B14F-4D97-AF65-F5344CB8AC3E}">
        <p14:creationId xmlns:p14="http://schemas.microsoft.com/office/powerpoint/2010/main" val="601957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Schenker, Brahms, and Keys</a:t>
            </a:r>
          </a:p>
        </p:txBody>
      </p:sp>
      <p:pic>
        <p:nvPicPr>
          <p:cNvPr id="3" name="Picture 2" descr="dftSpace.tif"/>
          <p:cNvPicPr>
            <a:picLocks noChangeAspect="1"/>
          </p:cNvPicPr>
          <p:nvPr/>
        </p:nvPicPr>
        <p:blipFill rotWithShape="1">
          <a:blip r:embed="rId2">
            <a:extLst>
              <a:ext uri="{28A0092B-C50C-407E-A947-70E740481C1C}">
                <a14:useLocalDpi xmlns:a14="http://schemas.microsoft.com/office/drawing/2010/main" val="0"/>
              </a:ext>
            </a:extLst>
          </a:blip>
          <a:srcRect l="-306" r="-757" b="26141"/>
          <a:stretch/>
        </p:blipFill>
        <p:spPr>
          <a:xfrm>
            <a:off x="381260" y="761999"/>
            <a:ext cx="8305540" cy="5353165"/>
          </a:xfrm>
          <a:prstGeom prst="rect">
            <a:avLst/>
          </a:prstGeom>
        </p:spPr>
      </p:pic>
      <p:sp>
        <p:nvSpPr>
          <p:cNvPr id="16" name="TextBox 15"/>
          <p:cNvSpPr txBox="1"/>
          <p:nvPr/>
        </p:nvSpPr>
        <p:spPr>
          <a:xfrm>
            <a:off x="2352772" y="5583968"/>
            <a:ext cx="4724370" cy="430887"/>
          </a:xfrm>
          <a:prstGeom prst="rect">
            <a:avLst/>
          </a:prstGeom>
          <a:solidFill>
            <a:srgbClr val="FFFFFF">
              <a:alpha val="73000"/>
            </a:srgbClr>
          </a:solidFill>
        </p:spPr>
        <p:txBody>
          <a:bodyPr wrap="none" rtlCol="0">
            <a:spAutoFit/>
          </a:bodyPr>
          <a:lstStyle/>
          <a:p>
            <a:r>
              <a:rPr lang="en-US" sz="2200" b="1" dirty="0" smtClean="0"/>
              <a:t>Phase of 3</a:t>
            </a:r>
            <a:r>
              <a:rPr lang="en-US" sz="2200" b="1" baseline="30000" dirty="0" smtClean="0"/>
              <a:t>rd</a:t>
            </a:r>
            <a:r>
              <a:rPr lang="en-US" sz="2200" b="1" dirty="0" smtClean="0"/>
              <a:t> Fourier Coefficient</a:t>
            </a:r>
            <a:endParaRPr lang="en-US" sz="2200" b="1" dirty="0"/>
          </a:p>
        </p:txBody>
      </p:sp>
      <p:sp>
        <p:nvSpPr>
          <p:cNvPr id="80" name="TextBox 79"/>
          <p:cNvSpPr txBox="1"/>
          <p:nvPr/>
        </p:nvSpPr>
        <p:spPr>
          <a:xfrm>
            <a:off x="24031" y="2591670"/>
            <a:ext cx="1774845" cy="1107996"/>
          </a:xfrm>
          <a:prstGeom prst="rect">
            <a:avLst/>
          </a:prstGeom>
          <a:solidFill>
            <a:srgbClr val="FFFFFF">
              <a:alpha val="73000"/>
            </a:srgbClr>
          </a:solidFill>
        </p:spPr>
        <p:txBody>
          <a:bodyPr wrap="none" rtlCol="0">
            <a:spAutoFit/>
          </a:bodyPr>
          <a:lstStyle/>
          <a:p>
            <a:r>
              <a:rPr lang="en-US" sz="2200" b="1" dirty="0" smtClean="0"/>
              <a:t>Phase of </a:t>
            </a:r>
          </a:p>
          <a:p>
            <a:r>
              <a:rPr lang="en-US" sz="2200" b="1" dirty="0" smtClean="0"/>
              <a:t>5</a:t>
            </a:r>
            <a:r>
              <a:rPr lang="en-US" sz="2200" b="1" baseline="30000" dirty="0" smtClean="0"/>
              <a:t>th</a:t>
            </a:r>
            <a:r>
              <a:rPr lang="en-US" sz="2200" b="1" dirty="0" smtClean="0"/>
              <a:t> Fourier </a:t>
            </a:r>
          </a:p>
          <a:p>
            <a:r>
              <a:rPr lang="en-US" sz="2200" b="1" dirty="0" smtClean="0"/>
              <a:t>Coefficient</a:t>
            </a:r>
            <a:endParaRPr lang="en-US" sz="2200" b="1" dirty="0"/>
          </a:p>
        </p:txBody>
      </p:sp>
      <p:cxnSp>
        <p:nvCxnSpPr>
          <p:cNvPr id="5" name="Straight Arrow Connector 4"/>
          <p:cNvCxnSpPr/>
          <p:nvPr/>
        </p:nvCxnSpPr>
        <p:spPr>
          <a:xfrm flipV="1">
            <a:off x="789100" y="1084951"/>
            <a:ext cx="0" cy="1506719"/>
          </a:xfrm>
          <a:prstGeom prst="straightConnector1">
            <a:avLst/>
          </a:prstGeom>
          <a:ln w="5715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789100" y="3699666"/>
            <a:ext cx="0" cy="1884302"/>
          </a:xfrm>
          <a:prstGeom prst="straightConnector1">
            <a:avLst/>
          </a:prstGeom>
          <a:ln w="5715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1035693" y="5836064"/>
            <a:ext cx="1368595" cy="0"/>
          </a:xfrm>
          <a:prstGeom prst="straightConnector1">
            <a:avLst/>
          </a:prstGeom>
          <a:ln w="5715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077142" y="5836064"/>
            <a:ext cx="1609658" cy="0"/>
          </a:xfrm>
          <a:prstGeom prst="straightConnector1">
            <a:avLst/>
          </a:prstGeom>
          <a:ln w="5715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2084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Schenker, Brahms, and Keys</a:t>
            </a:r>
          </a:p>
        </p:txBody>
      </p:sp>
      <p:pic>
        <p:nvPicPr>
          <p:cNvPr id="3" name="Picture 2" descr="dftSpace.tif"/>
          <p:cNvPicPr>
            <a:picLocks noChangeAspect="1"/>
          </p:cNvPicPr>
          <p:nvPr/>
        </p:nvPicPr>
        <p:blipFill rotWithShape="1">
          <a:blip r:embed="rId2">
            <a:alphaModFix amt="28000"/>
            <a:extLst>
              <a:ext uri="{28A0092B-C50C-407E-A947-70E740481C1C}">
                <a14:useLocalDpi xmlns:a14="http://schemas.microsoft.com/office/drawing/2010/main" val="0"/>
              </a:ext>
            </a:extLst>
          </a:blip>
          <a:srcRect l="-306" r="-757" b="26141"/>
          <a:stretch/>
        </p:blipFill>
        <p:spPr>
          <a:xfrm>
            <a:off x="381260" y="761999"/>
            <a:ext cx="8305540" cy="5353165"/>
          </a:xfrm>
          <a:prstGeom prst="rect">
            <a:avLst/>
          </a:prstGeom>
        </p:spPr>
      </p:pic>
      <p:sp>
        <p:nvSpPr>
          <p:cNvPr id="80" name="TextBox 79"/>
          <p:cNvSpPr txBox="1"/>
          <p:nvPr/>
        </p:nvSpPr>
        <p:spPr>
          <a:xfrm>
            <a:off x="1306945" y="1605351"/>
            <a:ext cx="6078533" cy="4093428"/>
          </a:xfrm>
          <a:prstGeom prst="rect">
            <a:avLst/>
          </a:prstGeom>
          <a:solidFill>
            <a:srgbClr val="FFFFFF">
              <a:alpha val="51000"/>
            </a:srgbClr>
          </a:solidFill>
        </p:spPr>
        <p:txBody>
          <a:bodyPr wrap="square" rtlCol="0">
            <a:spAutoFit/>
          </a:bodyPr>
          <a:lstStyle/>
          <a:p>
            <a:pPr algn="ctr"/>
            <a:r>
              <a:rPr lang="en-US" sz="2200" b="1" u="sng" dirty="0" smtClean="0"/>
              <a:t>Properties of DFT Phase Space</a:t>
            </a:r>
          </a:p>
          <a:p>
            <a:endParaRPr lang="en-US" sz="2200" b="1" dirty="0" smtClean="0"/>
          </a:p>
          <a:p>
            <a:pPr marL="457200" indent="-457200">
              <a:spcAft>
                <a:spcPts val="1200"/>
              </a:spcAft>
            </a:pPr>
            <a:r>
              <a:rPr lang="en-US" sz="2200" dirty="0" smtClean="0"/>
              <a:t>• Objects are pcsets, </a:t>
            </a:r>
            <a:r>
              <a:rPr lang="en-US" sz="2200" dirty="0" err="1" smtClean="0"/>
              <a:t>multisets</a:t>
            </a:r>
            <a:r>
              <a:rPr lang="en-US" sz="2200" dirty="0" smtClean="0"/>
              <a:t>, or statistical pc distributions</a:t>
            </a:r>
          </a:p>
          <a:p>
            <a:pPr marL="457200" indent="-457200">
              <a:spcAft>
                <a:spcPts val="1200"/>
              </a:spcAft>
            </a:pPr>
            <a:r>
              <a:rPr lang="en-US" sz="2200" dirty="0" smtClean="0"/>
              <a:t>• </a:t>
            </a:r>
            <a:r>
              <a:rPr lang="en-US" sz="2200" dirty="0" err="1" smtClean="0"/>
              <a:t>Toroidal</a:t>
            </a:r>
            <a:r>
              <a:rPr lang="en-US" sz="2200" dirty="0" smtClean="0"/>
              <a:t> geometry</a:t>
            </a:r>
          </a:p>
          <a:p>
            <a:pPr marL="457200" indent="-457200">
              <a:spcAft>
                <a:spcPts val="1200"/>
              </a:spcAft>
            </a:pPr>
            <a:r>
              <a:rPr lang="en-US" sz="2200" dirty="0" smtClean="0"/>
              <a:t>• Vertical axis indicates circle-of-fifths position</a:t>
            </a:r>
          </a:p>
          <a:p>
            <a:pPr marL="457200" indent="-457200">
              <a:spcAft>
                <a:spcPts val="1200"/>
              </a:spcAft>
            </a:pPr>
            <a:r>
              <a:rPr lang="en-US" sz="2200" dirty="0" smtClean="0"/>
              <a:t>• Horizontal axis captures triadic voice-leading properties</a:t>
            </a:r>
          </a:p>
          <a:p>
            <a:pPr marL="457200" indent="-457200">
              <a:spcAft>
                <a:spcPts val="1200"/>
              </a:spcAft>
            </a:pPr>
            <a:r>
              <a:rPr lang="en-US" sz="2200" dirty="0" smtClean="0"/>
              <a:t>• Many kinds of harmonic objects exist in the space: single pcs, harmonies, scales, etc.</a:t>
            </a:r>
            <a:endParaRPr lang="en-US" sz="2200" dirty="0"/>
          </a:p>
        </p:txBody>
      </p:sp>
    </p:spTree>
    <p:extLst>
      <p:ext uri="{BB962C8B-B14F-4D97-AF65-F5344CB8AC3E}">
        <p14:creationId xmlns:p14="http://schemas.microsoft.com/office/powerpoint/2010/main" val="5312476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Schenker, Brahms, and Keys</a:t>
            </a:r>
          </a:p>
        </p:txBody>
      </p:sp>
      <p:pic>
        <p:nvPicPr>
          <p:cNvPr id="3" name="Picture 2" descr="dftSpace.tif"/>
          <p:cNvPicPr>
            <a:picLocks noChangeAspect="1"/>
          </p:cNvPicPr>
          <p:nvPr/>
        </p:nvPicPr>
        <p:blipFill rotWithShape="1">
          <a:blip r:embed="rId2">
            <a:alphaModFix amt="28000"/>
            <a:extLst>
              <a:ext uri="{28A0092B-C50C-407E-A947-70E740481C1C}">
                <a14:useLocalDpi xmlns:a14="http://schemas.microsoft.com/office/drawing/2010/main" val="0"/>
              </a:ext>
            </a:extLst>
          </a:blip>
          <a:srcRect l="-306" r="-757" b="26141"/>
          <a:stretch/>
        </p:blipFill>
        <p:spPr>
          <a:xfrm>
            <a:off x="381260" y="761999"/>
            <a:ext cx="8305540" cy="5353165"/>
          </a:xfrm>
          <a:prstGeom prst="rect">
            <a:avLst/>
          </a:prstGeom>
        </p:spPr>
      </p:pic>
      <p:sp>
        <p:nvSpPr>
          <p:cNvPr id="80" name="TextBox 79"/>
          <p:cNvSpPr txBox="1"/>
          <p:nvPr/>
        </p:nvSpPr>
        <p:spPr>
          <a:xfrm>
            <a:off x="1306945" y="1605351"/>
            <a:ext cx="6078533" cy="3447097"/>
          </a:xfrm>
          <a:prstGeom prst="rect">
            <a:avLst/>
          </a:prstGeom>
          <a:solidFill>
            <a:srgbClr val="FFFFFF">
              <a:alpha val="51000"/>
            </a:srgbClr>
          </a:solidFill>
        </p:spPr>
        <p:txBody>
          <a:bodyPr wrap="square" rtlCol="0">
            <a:spAutoFit/>
          </a:bodyPr>
          <a:lstStyle/>
          <a:p>
            <a:pPr algn="ctr"/>
            <a:r>
              <a:rPr lang="en-US" sz="2200" b="1" u="sng" dirty="0" smtClean="0"/>
              <a:t>Properties of DFT Phase Space</a:t>
            </a:r>
          </a:p>
          <a:p>
            <a:endParaRPr lang="en-US" sz="2200" b="1" dirty="0" smtClean="0"/>
          </a:p>
          <a:p>
            <a:pPr marL="457200" indent="-457200">
              <a:spcAft>
                <a:spcPts val="1200"/>
              </a:spcAft>
            </a:pPr>
            <a:r>
              <a:rPr lang="en-US" sz="2200" dirty="0" smtClean="0"/>
              <a:t>•Space is </a:t>
            </a:r>
            <a:r>
              <a:rPr lang="en-US" sz="2200" i="1" dirty="0" smtClean="0"/>
              <a:t>continuous</a:t>
            </a:r>
            <a:r>
              <a:rPr lang="en-US" sz="2200" dirty="0" smtClean="0"/>
              <a:t>—paths connect points via a potential infinite series of intermediate states (pc distributions)</a:t>
            </a:r>
          </a:p>
          <a:p>
            <a:pPr marL="457200" indent="-457200">
              <a:spcAft>
                <a:spcPts val="1200"/>
              </a:spcAft>
            </a:pPr>
            <a:r>
              <a:rPr lang="en-US" sz="2200" dirty="0" smtClean="0"/>
              <a:t>• Spatial conceptualization of DFT is inspired by </a:t>
            </a:r>
            <a:r>
              <a:rPr lang="en-US" sz="2200" dirty="0" err="1" smtClean="0"/>
              <a:t>Mazzola’s</a:t>
            </a:r>
            <a:r>
              <a:rPr lang="en-US" sz="2200" dirty="0" smtClean="0"/>
              <a:t> concept of </a:t>
            </a:r>
            <a:r>
              <a:rPr lang="en-US" sz="2200" b="1" dirty="0" smtClean="0"/>
              <a:t>gesture</a:t>
            </a:r>
            <a:r>
              <a:rPr lang="en-US" sz="2200" b="1" i="1" dirty="0" smtClean="0"/>
              <a:t>. </a:t>
            </a:r>
            <a:endParaRPr lang="en-US" sz="2200" dirty="0" smtClean="0"/>
          </a:p>
          <a:p>
            <a:pPr marL="457200" indent="-457200">
              <a:spcAft>
                <a:spcPts val="1200"/>
              </a:spcAft>
            </a:pPr>
            <a:r>
              <a:rPr lang="en-US" sz="2200" dirty="0" smtClean="0"/>
              <a:t>• Nearness in the space (its </a:t>
            </a:r>
            <a:r>
              <a:rPr lang="en-US" sz="2200" b="1" i="1" dirty="0" smtClean="0"/>
              <a:t>topology</a:t>
            </a:r>
            <a:r>
              <a:rPr lang="en-US" sz="2200" dirty="0" smtClean="0"/>
              <a:t>) is based on </a:t>
            </a:r>
            <a:r>
              <a:rPr lang="en-US" sz="2200" i="1" dirty="0" smtClean="0"/>
              <a:t>common pc content</a:t>
            </a:r>
            <a:r>
              <a:rPr lang="en-US" sz="2200" dirty="0" smtClean="0"/>
              <a:t>.</a:t>
            </a:r>
            <a:endParaRPr lang="en-US" sz="2200" dirty="0"/>
          </a:p>
        </p:txBody>
      </p:sp>
    </p:spTree>
    <p:extLst>
      <p:ext uri="{BB962C8B-B14F-4D97-AF65-F5344CB8AC3E}">
        <p14:creationId xmlns:p14="http://schemas.microsoft.com/office/powerpoint/2010/main" val="23412197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Schenker, Brahms, and Keys</a:t>
            </a:r>
          </a:p>
        </p:txBody>
      </p:sp>
      <p:pic>
        <p:nvPicPr>
          <p:cNvPr id="3" name="Picture 2" descr="dftSpace.tif"/>
          <p:cNvPicPr>
            <a:picLocks noChangeAspect="1"/>
          </p:cNvPicPr>
          <p:nvPr/>
        </p:nvPicPr>
        <p:blipFill rotWithShape="1">
          <a:blip r:embed="rId2">
            <a:extLst>
              <a:ext uri="{28A0092B-C50C-407E-A947-70E740481C1C}">
                <a14:useLocalDpi xmlns:a14="http://schemas.microsoft.com/office/drawing/2010/main" val="0"/>
              </a:ext>
            </a:extLst>
          </a:blip>
          <a:srcRect l="-306" r="-757" b="26141"/>
          <a:stretch/>
        </p:blipFill>
        <p:spPr>
          <a:xfrm>
            <a:off x="381260" y="761999"/>
            <a:ext cx="8305540" cy="5353165"/>
          </a:xfrm>
          <a:prstGeom prst="rect">
            <a:avLst/>
          </a:prstGeom>
        </p:spPr>
      </p:pic>
      <p:cxnSp>
        <p:nvCxnSpPr>
          <p:cNvPr id="22" name="Straight Connector 21"/>
          <p:cNvCxnSpPr/>
          <p:nvPr/>
        </p:nvCxnSpPr>
        <p:spPr>
          <a:xfrm flipH="1">
            <a:off x="5424472" y="3526126"/>
            <a:ext cx="2029555" cy="575855"/>
          </a:xfrm>
          <a:prstGeom prst="line">
            <a:avLst/>
          </a:prstGeom>
          <a:ln w="38100" cmpd="sng"/>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H="1" flipV="1">
            <a:off x="5518542" y="2958160"/>
            <a:ext cx="1935485" cy="567966"/>
          </a:xfrm>
          <a:prstGeom prst="line">
            <a:avLst/>
          </a:prstGeom>
          <a:ln w="38100" cmpd="sng"/>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flipV="1">
            <a:off x="6468045" y="1230594"/>
            <a:ext cx="933606" cy="1446273"/>
          </a:xfrm>
          <a:prstGeom prst="line">
            <a:avLst/>
          </a:prstGeom>
          <a:ln w="38100" cmpd="sng"/>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V="1">
            <a:off x="3491743" y="1254259"/>
            <a:ext cx="3962284" cy="1151710"/>
          </a:xfrm>
          <a:prstGeom prst="line">
            <a:avLst/>
          </a:prstGeom>
          <a:ln w="38100" cmpd="sng"/>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5327417" y="1646821"/>
            <a:ext cx="307777" cy="338554"/>
          </a:xfrm>
          <a:prstGeom prst="rect">
            <a:avLst/>
          </a:prstGeom>
          <a:solidFill>
            <a:srgbClr val="FFFFFF"/>
          </a:solidFill>
        </p:spPr>
        <p:txBody>
          <a:bodyPr wrap="none" lIns="0" tIns="0" rIns="0" bIns="0" rtlCol="0">
            <a:spAutoFit/>
          </a:bodyPr>
          <a:lstStyle/>
          <a:p>
            <a:r>
              <a:rPr lang="en-US" sz="2200" b="1" dirty="0" smtClean="0"/>
              <a:t>E</a:t>
            </a:r>
            <a:r>
              <a:rPr lang="en-US" sz="2200" b="1" baseline="30000" dirty="0" smtClean="0"/>
              <a:t>7</a:t>
            </a:r>
            <a:endParaRPr lang="en-US" sz="2200" b="1" baseline="30000" dirty="0"/>
          </a:p>
        </p:txBody>
      </p:sp>
      <p:sp>
        <p:nvSpPr>
          <p:cNvPr id="5" name="Oval 4"/>
          <p:cNvSpPr/>
          <p:nvPr/>
        </p:nvSpPr>
        <p:spPr>
          <a:xfrm>
            <a:off x="5549897" y="1892871"/>
            <a:ext cx="674137" cy="78399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7211727" y="1081914"/>
            <a:ext cx="376264" cy="37631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149017" y="1027344"/>
            <a:ext cx="505267" cy="430887"/>
          </a:xfrm>
          <a:prstGeom prst="rect">
            <a:avLst/>
          </a:prstGeom>
          <a:noFill/>
        </p:spPr>
        <p:txBody>
          <a:bodyPr wrap="none" rtlCol="0">
            <a:spAutoFit/>
          </a:bodyPr>
          <a:lstStyle/>
          <a:p>
            <a:r>
              <a:rPr lang="en-US" sz="2200" b="1" dirty="0" smtClean="0"/>
              <a:t>B</a:t>
            </a:r>
            <a:r>
              <a:rPr lang="en-US" sz="2200" b="1" baseline="30000" dirty="0" smtClean="0"/>
              <a:t>7</a:t>
            </a:r>
            <a:endParaRPr lang="en-US" sz="2200" b="1" baseline="30000" dirty="0"/>
          </a:p>
        </p:txBody>
      </p:sp>
      <p:sp>
        <p:nvSpPr>
          <p:cNvPr id="10" name="Oval 9"/>
          <p:cNvSpPr/>
          <p:nvPr/>
        </p:nvSpPr>
        <p:spPr>
          <a:xfrm>
            <a:off x="5150116" y="1512151"/>
            <a:ext cx="674137" cy="57200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7042859" y="991587"/>
            <a:ext cx="674137" cy="57200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4750335" y="3048786"/>
            <a:ext cx="674137" cy="78399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3617167" y="2468629"/>
            <a:ext cx="674137" cy="78399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2817606" y="3597582"/>
            <a:ext cx="674137" cy="78399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7233329" y="3351212"/>
            <a:ext cx="333425" cy="338554"/>
          </a:xfrm>
          <a:prstGeom prst="rect">
            <a:avLst/>
          </a:prstGeom>
          <a:solidFill>
            <a:srgbClr val="FFFFFF"/>
          </a:solidFill>
        </p:spPr>
        <p:txBody>
          <a:bodyPr wrap="none" lIns="0" tIns="0" rIns="0" bIns="0" rtlCol="0">
            <a:spAutoFit/>
          </a:bodyPr>
          <a:lstStyle/>
          <a:p>
            <a:r>
              <a:rPr lang="en-US" sz="2200" b="1" dirty="0"/>
              <a:t>G</a:t>
            </a:r>
            <a:r>
              <a:rPr lang="en-US" sz="2200" b="1" baseline="30000" dirty="0" smtClean="0"/>
              <a:t>7</a:t>
            </a:r>
            <a:endParaRPr lang="en-US" sz="2200" b="1" baseline="30000" dirty="0"/>
          </a:p>
        </p:txBody>
      </p:sp>
      <p:sp>
        <p:nvSpPr>
          <p:cNvPr id="16" name="TextBox 15"/>
          <p:cNvSpPr txBox="1"/>
          <p:nvPr/>
        </p:nvSpPr>
        <p:spPr>
          <a:xfrm>
            <a:off x="4618270" y="4166134"/>
            <a:ext cx="2969721" cy="430887"/>
          </a:xfrm>
          <a:prstGeom prst="rect">
            <a:avLst/>
          </a:prstGeom>
          <a:solidFill>
            <a:srgbClr val="FFFFFF">
              <a:alpha val="73000"/>
            </a:srgbClr>
          </a:solidFill>
        </p:spPr>
        <p:txBody>
          <a:bodyPr wrap="none" rtlCol="0">
            <a:spAutoFit/>
          </a:bodyPr>
          <a:lstStyle/>
          <a:p>
            <a:r>
              <a:rPr lang="en-US" sz="2200" b="1" dirty="0" smtClean="0"/>
              <a:t>Positions of chords</a:t>
            </a:r>
            <a:endParaRPr lang="en-US" sz="2200" b="1" dirty="0"/>
          </a:p>
        </p:txBody>
      </p:sp>
      <p:cxnSp>
        <p:nvCxnSpPr>
          <p:cNvPr id="18" name="Straight Connector 17"/>
          <p:cNvCxnSpPr/>
          <p:nvPr/>
        </p:nvCxnSpPr>
        <p:spPr>
          <a:xfrm>
            <a:off x="3491743" y="3526126"/>
            <a:ext cx="2026798" cy="575855"/>
          </a:xfrm>
          <a:prstGeom prst="line">
            <a:avLst/>
          </a:prstGeom>
          <a:ln w="38100" cmpd="sng"/>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5518542" y="2676867"/>
            <a:ext cx="949503" cy="281293"/>
          </a:xfrm>
          <a:prstGeom prst="line">
            <a:avLst/>
          </a:prstGeom>
          <a:ln w="38100" cmpd="sng"/>
        </p:spPr>
        <p:style>
          <a:lnRef idx="3">
            <a:schemeClr val="dk1"/>
          </a:lnRef>
          <a:fillRef idx="0">
            <a:schemeClr val="dk1"/>
          </a:fillRef>
          <a:effectRef idx="2">
            <a:schemeClr val="dk1"/>
          </a:effectRef>
          <a:fontRef idx="minor">
            <a:schemeClr val="tx1"/>
          </a:fontRef>
        </p:style>
      </p:cxnSp>
      <p:cxnSp>
        <p:nvCxnSpPr>
          <p:cNvPr id="41" name="Straight Connector 40"/>
          <p:cNvCxnSpPr/>
          <p:nvPr/>
        </p:nvCxnSpPr>
        <p:spPr>
          <a:xfrm flipH="1">
            <a:off x="2555667" y="2405969"/>
            <a:ext cx="936076" cy="1426813"/>
          </a:xfrm>
          <a:prstGeom prst="line">
            <a:avLst/>
          </a:prstGeom>
          <a:ln w="38100" cmpd="sng"/>
        </p:spPr>
        <p:style>
          <a:lnRef idx="3">
            <a:schemeClr val="dk1"/>
          </a:lnRef>
          <a:fillRef idx="0">
            <a:schemeClr val="dk1"/>
          </a:fillRef>
          <a:effectRef idx="2">
            <a:schemeClr val="dk1"/>
          </a:effectRef>
          <a:fontRef idx="minor">
            <a:schemeClr val="tx1"/>
          </a:fontRef>
        </p:style>
      </p:cxnSp>
      <p:sp>
        <p:nvSpPr>
          <p:cNvPr id="44" name="TextBox 43"/>
          <p:cNvSpPr txBox="1"/>
          <p:nvPr/>
        </p:nvSpPr>
        <p:spPr>
          <a:xfrm>
            <a:off x="2858210" y="4381578"/>
            <a:ext cx="5132523" cy="769441"/>
          </a:xfrm>
          <a:prstGeom prst="rect">
            <a:avLst/>
          </a:prstGeom>
          <a:solidFill>
            <a:srgbClr val="FFFFFF">
              <a:alpha val="54000"/>
            </a:srgbClr>
          </a:solidFill>
        </p:spPr>
        <p:txBody>
          <a:bodyPr wrap="none" rtlCol="0">
            <a:spAutoFit/>
          </a:bodyPr>
          <a:lstStyle/>
          <a:p>
            <a:r>
              <a:rPr lang="en-US" sz="2200" b="1" dirty="0" smtClean="0"/>
              <a:t>Dashed lines outline tonal regions</a:t>
            </a:r>
          </a:p>
          <a:p>
            <a:r>
              <a:rPr lang="en-US" sz="2200" dirty="0" smtClean="0"/>
              <a:t>(see Yust [forthcoming])</a:t>
            </a:r>
            <a:r>
              <a:rPr lang="en-US" sz="2200" b="1" dirty="0" smtClean="0"/>
              <a:t> </a:t>
            </a:r>
            <a:r>
              <a:rPr lang="en-US" b="1" dirty="0" smtClean="0"/>
              <a:t> </a:t>
            </a:r>
            <a:endParaRPr lang="en-US" b="1" dirty="0"/>
          </a:p>
        </p:txBody>
      </p:sp>
      <p:sp>
        <p:nvSpPr>
          <p:cNvPr id="46" name="Oval 45"/>
          <p:cNvSpPr/>
          <p:nvPr/>
        </p:nvSpPr>
        <p:spPr>
          <a:xfrm>
            <a:off x="7064582" y="3249883"/>
            <a:ext cx="674137" cy="57200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8" name="Straight Connector 47"/>
          <p:cNvCxnSpPr/>
          <p:nvPr/>
        </p:nvCxnSpPr>
        <p:spPr>
          <a:xfrm>
            <a:off x="5424472" y="3526126"/>
            <a:ext cx="1618387" cy="0"/>
          </a:xfrm>
          <a:prstGeom prst="line">
            <a:avLst/>
          </a:prstGeom>
          <a:ln w="127000" cmpd="dbl">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10" idx="3"/>
          </p:cNvCxnSpPr>
          <p:nvPr/>
        </p:nvCxnSpPr>
        <p:spPr>
          <a:xfrm flipV="1">
            <a:off x="4291304" y="2000387"/>
            <a:ext cx="957537" cy="676480"/>
          </a:xfrm>
          <a:prstGeom prst="line">
            <a:avLst/>
          </a:prstGeom>
          <a:ln w="127000" cmpd="dbl">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6194720" y="1458231"/>
            <a:ext cx="957537" cy="676480"/>
          </a:xfrm>
          <a:prstGeom prst="line">
            <a:avLst/>
          </a:prstGeom>
          <a:ln w="127000" cmpd="dbl">
            <a:solidFill>
              <a:schemeClr val="accent2"/>
            </a:solidFill>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679432" y="991587"/>
            <a:ext cx="3976319" cy="1107996"/>
          </a:xfrm>
          <a:prstGeom prst="rect">
            <a:avLst/>
          </a:prstGeom>
          <a:solidFill>
            <a:srgbClr val="FFFFFF">
              <a:alpha val="72000"/>
            </a:srgbClr>
          </a:solidFill>
        </p:spPr>
        <p:txBody>
          <a:bodyPr wrap="none" rtlCol="0">
            <a:spAutoFit/>
          </a:bodyPr>
          <a:lstStyle/>
          <a:p>
            <a:r>
              <a:rPr lang="en-US" sz="2200" b="1" dirty="0" smtClean="0">
                <a:solidFill>
                  <a:schemeClr val="accent2"/>
                </a:solidFill>
              </a:rPr>
              <a:t>Important key-defining </a:t>
            </a:r>
          </a:p>
          <a:p>
            <a:r>
              <a:rPr lang="en-US" sz="2200" b="1" dirty="0" smtClean="0">
                <a:solidFill>
                  <a:schemeClr val="accent2"/>
                </a:solidFill>
              </a:rPr>
              <a:t>progressions</a:t>
            </a:r>
            <a:r>
              <a:rPr lang="en-US" sz="2200" b="1" dirty="0">
                <a:solidFill>
                  <a:schemeClr val="accent2"/>
                </a:solidFill>
              </a:rPr>
              <a:t> </a:t>
            </a:r>
            <a:r>
              <a:rPr lang="en-US" sz="2200" b="1" dirty="0" smtClean="0">
                <a:solidFill>
                  <a:schemeClr val="accent2"/>
                </a:solidFill>
              </a:rPr>
              <a:t>occur within </a:t>
            </a:r>
          </a:p>
          <a:p>
            <a:r>
              <a:rPr lang="en-US" sz="2200" b="1" dirty="0" smtClean="0">
                <a:solidFill>
                  <a:schemeClr val="accent2"/>
                </a:solidFill>
              </a:rPr>
              <a:t>regions</a:t>
            </a:r>
            <a:endParaRPr lang="en-US" sz="2200" b="1" dirty="0">
              <a:solidFill>
                <a:schemeClr val="accent2"/>
              </a:solidFill>
            </a:endParaRPr>
          </a:p>
        </p:txBody>
      </p:sp>
      <p:cxnSp>
        <p:nvCxnSpPr>
          <p:cNvPr id="57" name="Curved Connector 56"/>
          <p:cNvCxnSpPr>
            <a:stCxn id="10" idx="2"/>
            <a:endCxn id="15" idx="0"/>
          </p:cNvCxnSpPr>
          <p:nvPr/>
        </p:nvCxnSpPr>
        <p:spPr>
          <a:xfrm rot="10800000" flipV="1">
            <a:off x="3154676" y="1798152"/>
            <a:ext cx="1995441" cy="1799429"/>
          </a:xfrm>
          <a:prstGeom prst="curvedConnector2">
            <a:avLst/>
          </a:prstGeom>
          <a:ln w="38100" cmpd="sng">
            <a:solidFill>
              <a:schemeClr val="tx2"/>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62" name="Curved Connector 61"/>
          <p:cNvCxnSpPr/>
          <p:nvPr/>
        </p:nvCxnSpPr>
        <p:spPr>
          <a:xfrm rot="10800000" flipH="1">
            <a:off x="3425949" y="1950552"/>
            <a:ext cx="1876567" cy="1799429"/>
          </a:xfrm>
          <a:prstGeom prst="curvedConnector2">
            <a:avLst/>
          </a:prstGeom>
          <a:ln w="38100" cmpd="sng">
            <a:solidFill>
              <a:srgbClr val="1F497D"/>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75" name="Freeform 74"/>
          <p:cNvSpPr/>
          <p:nvPr/>
        </p:nvSpPr>
        <p:spPr>
          <a:xfrm>
            <a:off x="3491743" y="3621176"/>
            <a:ext cx="3660514" cy="640009"/>
          </a:xfrm>
          <a:custGeom>
            <a:avLst/>
            <a:gdLst>
              <a:gd name="connsiteX0" fmla="*/ 0 w 3859190"/>
              <a:gd name="connsiteY0" fmla="*/ 480830 h 879238"/>
              <a:gd name="connsiteX1" fmla="*/ 1800134 w 3859190"/>
              <a:gd name="connsiteY1" fmla="*/ 863029 h 879238"/>
              <a:gd name="connsiteX2" fmla="*/ 3859190 w 3859190"/>
              <a:gd name="connsiteY2" fmla="*/ 0 h 879238"/>
            </a:gdLst>
            <a:ahLst/>
            <a:cxnLst>
              <a:cxn ang="0">
                <a:pos x="connsiteX0" y="connsiteY0"/>
              </a:cxn>
              <a:cxn ang="0">
                <a:pos x="connsiteX1" y="connsiteY1"/>
              </a:cxn>
              <a:cxn ang="0">
                <a:pos x="connsiteX2" y="connsiteY2"/>
              </a:cxn>
            </a:cxnLst>
            <a:rect l="l" t="t" r="r" b="b"/>
            <a:pathLst>
              <a:path w="3859190" h="879238">
                <a:moveTo>
                  <a:pt x="0" y="480830"/>
                </a:moveTo>
                <a:cubicBezTo>
                  <a:pt x="578468" y="711998"/>
                  <a:pt x="1156936" y="943167"/>
                  <a:pt x="1800134" y="863029"/>
                </a:cubicBezTo>
                <a:cubicBezTo>
                  <a:pt x="2443332" y="782891"/>
                  <a:pt x="3859190" y="0"/>
                  <a:pt x="3859190" y="0"/>
                </a:cubicBezTo>
              </a:path>
            </a:pathLst>
          </a:custGeom>
          <a:ln w="38100" cmpd="sng">
            <a:solidFill>
              <a:srgbClr val="1F497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2"/>
              </a:solidFill>
            </a:endParaRPr>
          </a:p>
        </p:txBody>
      </p:sp>
      <p:sp>
        <p:nvSpPr>
          <p:cNvPr id="76" name="Freeform 75"/>
          <p:cNvSpPr/>
          <p:nvPr/>
        </p:nvSpPr>
        <p:spPr>
          <a:xfrm rot="21000000" flipV="1">
            <a:off x="3365294" y="3039586"/>
            <a:ext cx="3739034" cy="743404"/>
          </a:xfrm>
          <a:custGeom>
            <a:avLst/>
            <a:gdLst>
              <a:gd name="connsiteX0" fmla="*/ 0 w 3859190"/>
              <a:gd name="connsiteY0" fmla="*/ 480830 h 879238"/>
              <a:gd name="connsiteX1" fmla="*/ 1800134 w 3859190"/>
              <a:gd name="connsiteY1" fmla="*/ 863029 h 879238"/>
              <a:gd name="connsiteX2" fmla="*/ 3859190 w 3859190"/>
              <a:gd name="connsiteY2" fmla="*/ 0 h 879238"/>
            </a:gdLst>
            <a:ahLst/>
            <a:cxnLst>
              <a:cxn ang="0">
                <a:pos x="connsiteX0" y="connsiteY0"/>
              </a:cxn>
              <a:cxn ang="0">
                <a:pos x="connsiteX1" y="connsiteY1"/>
              </a:cxn>
              <a:cxn ang="0">
                <a:pos x="connsiteX2" y="connsiteY2"/>
              </a:cxn>
            </a:cxnLst>
            <a:rect l="l" t="t" r="r" b="b"/>
            <a:pathLst>
              <a:path w="3859190" h="879238">
                <a:moveTo>
                  <a:pt x="0" y="480830"/>
                </a:moveTo>
                <a:cubicBezTo>
                  <a:pt x="578468" y="711998"/>
                  <a:pt x="1156936" y="943167"/>
                  <a:pt x="1800134" y="863029"/>
                </a:cubicBezTo>
                <a:cubicBezTo>
                  <a:pt x="2443332" y="782891"/>
                  <a:pt x="3859190" y="0"/>
                  <a:pt x="3859190" y="0"/>
                </a:cubicBezTo>
              </a:path>
            </a:pathLst>
          </a:custGeom>
          <a:ln w="38100" cmpd="sng">
            <a:solidFill>
              <a:srgbClr val="1F497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2"/>
              </a:solidFill>
            </a:endParaRPr>
          </a:p>
        </p:txBody>
      </p:sp>
      <p:sp>
        <p:nvSpPr>
          <p:cNvPr id="77" name="TextBox 76"/>
          <p:cNvSpPr txBox="1"/>
          <p:nvPr/>
        </p:nvSpPr>
        <p:spPr>
          <a:xfrm>
            <a:off x="561042" y="1007345"/>
            <a:ext cx="4644032" cy="769441"/>
          </a:xfrm>
          <a:prstGeom prst="rect">
            <a:avLst/>
          </a:prstGeom>
          <a:solidFill>
            <a:schemeClr val="bg1">
              <a:alpha val="68000"/>
            </a:schemeClr>
          </a:solidFill>
        </p:spPr>
        <p:txBody>
          <a:bodyPr wrap="none" rtlCol="0">
            <a:spAutoFit/>
          </a:bodyPr>
          <a:lstStyle/>
          <a:p>
            <a:r>
              <a:rPr lang="en-US" sz="2200" b="1" dirty="0" smtClean="0">
                <a:solidFill>
                  <a:srgbClr val="1F497D"/>
                </a:solidFill>
              </a:rPr>
              <a:t>Other progressions average </a:t>
            </a:r>
          </a:p>
          <a:p>
            <a:r>
              <a:rPr lang="en-US" sz="2200" b="1" dirty="0" smtClean="0">
                <a:solidFill>
                  <a:srgbClr val="1F497D"/>
                </a:solidFill>
              </a:rPr>
              <a:t>to the appropriate</a:t>
            </a:r>
            <a:r>
              <a:rPr lang="en-US" sz="2200" b="1" dirty="0">
                <a:solidFill>
                  <a:srgbClr val="1F497D"/>
                </a:solidFill>
              </a:rPr>
              <a:t> </a:t>
            </a:r>
            <a:r>
              <a:rPr lang="en-US" sz="2200" b="1" dirty="0" smtClean="0">
                <a:solidFill>
                  <a:srgbClr val="1F497D"/>
                </a:solidFill>
              </a:rPr>
              <a:t>tonal center</a:t>
            </a:r>
            <a:endParaRPr lang="en-US" sz="2200" b="1" dirty="0">
              <a:solidFill>
                <a:srgbClr val="1F497D"/>
              </a:solidFill>
            </a:endParaRPr>
          </a:p>
        </p:txBody>
      </p:sp>
    </p:spTree>
    <p:extLst>
      <p:ext uri="{BB962C8B-B14F-4D97-AF65-F5344CB8AC3E}">
        <p14:creationId xmlns:p14="http://schemas.microsoft.com/office/powerpoint/2010/main" val="2477358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xit" presetSubtype="0" fill="hold" grpId="1" nodeType="with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par>
                                <p:cTn id="63" presetID="10"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500"/>
                                        <p:tgtEl>
                                          <p:spTgt spid="50"/>
                                        </p:tgtEl>
                                      </p:cBhvr>
                                    </p:animEffect>
                                  </p:childTnLst>
                                </p:cTn>
                              </p:par>
                              <p:par>
                                <p:cTn id="66" presetID="10" presetClass="entr" presetSubtype="0" fill="hold"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par>
                                <p:cTn id="69" presetID="10" presetClass="entr" presetSubtype="0"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55"/>
                                        </p:tgtEl>
                                      </p:cBhvr>
                                    </p:animEffect>
                                    <p:set>
                                      <p:cBhvr>
                                        <p:cTn id="76" dur="1" fill="hold">
                                          <p:stCondLst>
                                            <p:cond delay="499"/>
                                          </p:stCondLst>
                                        </p:cTn>
                                        <p:tgtEl>
                                          <p:spTgt spid="55"/>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54"/>
                                        </p:tgtEl>
                                      </p:cBhvr>
                                    </p:animEffect>
                                    <p:set>
                                      <p:cBhvr>
                                        <p:cTn id="82" dur="1" fill="hold">
                                          <p:stCondLst>
                                            <p:cond delay="499"/>
                                          </p:stCondLst>
                                        </p:cTn>
                                        <p:tgtEl>
                                          <p:spTgt spid="5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48"/>
                                        </p:tgtEl>
                                      </p:cBhvr>
                                    </p:animEffect>
                                    <p:set>
                                      <p:cBhvr>
                                        <p:cTn id="85" dur="1" fill="hold">
                                          <p:stCondLst>
                                            <p:cond delay="499"/>
                                          </p:stCondLst>
                                        </p:cTn>
                                        <p:tgtEl>
                                          <p:spTgt spid="48"/>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77"/>
                                        </p:tgtEl>
                                        <p:attrNameLst>
                                          <p:attrName>style.visibility</p:attrName>
                                        </p:attrNameLst>
                                      </p:cBhvr>
                                      <p:to>
                                        <p:strVal val="visible"/>
                                      </p:to>
                                    </p:set>
                                    <p:animEffect transition="in" filter="fade">
                                      <p:cBhvr>
                                        <p:cTn id="88" dur="500"/>
                                        <p:tgtEl>
                                          <p:spTgt spid="77"/>
                                        </p:tgtEl>
                                      </p:cBhvr>
                                    </p:animEffect>
                                  </p:childTnLst>
                                </p:cTn>
                              </p:par>
                              <p:par>
                                <p:cTn id="89" presetID="10" presetClass="entr" presetSubtype="0" fill="hold" nodeType="with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fade">
                                      <p:cBhvr>
                                        <p:cTn id="91" dur="500"/>
                                        <p:tgtEl>
                                          <p:spTgt spid="62"/>
                                        </p:tgtEl>
                                      </p:cBhvr>
                                    </p:animEffect>
                                  </p:childTnLst>
                                </p:cTn>
                              </p:par>
                              <p:par>
                                <p:cTn id="92" presetID="10" presetClass="entr" presetSubtype="0" fill="hold" nodeType="with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fade">
                                      <p:cBhvr>
                                        <p:cTn id="94" dur="500"/>
                                        <p:tgtEl>
                                          <p:spTgt spid="5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6"/>
                                        </p:tgtEl>
                                        <p:attrNameLst>
                                          <p:attrName>style.visibility</p:attrName>
                                        </p:attrNameLst>
                                      </p:cBhvr>
                                      <p:to>
                                        <p:strVal val="visible"/>
                                      </p:to>
                                    </p:set>
                                    <p:animEffect transition="in" filter="fade">
                                      <p:cBhvr>
                                        <p:cTn id="97" dur="500"/>
                                        <p:tgtEl>
                                          <p:spTgt spid="7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par>
                                <p:cTn id="101" presetID="10" presetClass="exit" presetSubtype="0" fill="hold" nodeType="with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54"/>
                                        </p:tgtEl>
                                      </p:cBhvr>
                                    </p:animEffect>
                                    <p:set>
                                      <p:cBhvr>
                                        <p:cTn id="106" dur="1" fill="hold">
                                          <p:stCondLst>
                                            <p:cond delay="499"/>
                                          </p:stCondLst>
                                        </p:cTn>
                                        <p:tgtEl>
                                          <p:spTgt spid="5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48"/>
                                        </p:tgtEl>
                                      </p:cBhvr>
                                    </p:animEffect>
                                    <p:set>
                                      <p:cBhvr>
                                        <p:cTn id="109" dur="1" fill="hold">
                                          <p:stCondLst>
                                            <p:cond delay="499"/>
                                          </p:stCondLst>
                                        </p:cTn>
                                        <p:tgtEl>
                                          <p:spTgt spid="48"/>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55"/>
                                        </p:tgtEl>
                                      </p:cBhvr>
                                    </p:animEffect>
                                    <p:set>
                                      <p:cBhvr>
                                        <p:cTn id="112"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13" grpId="0" animBg="1"/>
      <p:bldP spid="14" grpId="0" animBg="1"/>
      <p:bldP spid="15" grpId="0" animBg="1"/>
      <p:bldP spid="16" grpId="0" animBg="1"/>
      <p:bldP spid="16" grpId="1" animBg="1"/>
      <p:bldP spid="44" grpId="0" animBg="1"/>
      <p:bldP spid="46" grpId="0" animBg="1"/>
      <p:bldP spid="55" grpId="0" animBg="1"/>
      <p:bldP spid="55" grpId="1" animBg="1"/>
      <p:bldP spid="55" grpId="2" animBg="1"/>
      <p:bldP spid="75" grpId="0" animBg="1"/>
      <p:bldP spid="76" grpId="0" animBg="1"/>
      <p:bldP spid="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Schenker, Brahms, and Keys</a:t>
            </a:r>
          </a:p>
        </p:txBody>
      </p:sp>
      <p:pic>
        <p:nvPicPr>
          <p:cNvPr id="3" name="Picture 2" descr="dftSpace.tif"/>
          <p:cNvPicPr>
            <a:picLocks noChangeAspect="1"/>
          </p:cNvPicPr>
          <p:nvPr/>
        </p:nvPicPr>
        <p:blipFill rotWithShape="1">
          <a:blip r:embed="rId2">
            <a:alphaModFix amt="28000"/>
            <a:extLst>
              <a:ext uri="{28A0092B-C50C-407E-A947-70E740481C1C}">
                <a14:useLocalDpi xmlns:a14="http://schemas.microsoft.com/office/drawing/2010/main" val="0"/>
              </a:ext>
            </a:extLst>
          </a:blip>
          <a:srcRect l="-306" r="-757" b="26141"/>
          <a:stretch/>
        </p:blipFill>
        <p:spPr>
          <a:xfrm>
            <a:off x="381260" y="761999"/>
            <a:ext cx="8305540" cy="5353165"/>
          </a:xfrm>
          <a:prstGeom prst="rect">
            <a:avLst/>
          </a:prstGeom>
        </p:spPr>
      </p:pic>
      <p:sp>
        <p:nvSpPr>
          <p:cNvPr id="80" name="TextBox 79"/>
          <p:cNvSpPr txBox="1"/>
          <p:nvPr/>
        </p:nvSpPr>
        <p:spPr>
          <a:xfrm>
            <a:off x="1306945" y="1605351"/>
            <a:ext cx="6078533" cy="3447097"/>
          </a:xfrm>
          <a:prstGeom prst="rect">
            <a:avLst/>
          </a:prstGeom>
          <a:solidFill>
            <a:srgbClr val="FFFFFF">
              <a:alpha val="51000"/>
            </a:srgbClr>
          </a:solidFill>
        </p:spPr>
        <p:txBody>
          <a:bodyPr wrap="square" rtlCol="0">
            <a:spAutoFit/>
          </a:bodyPr>
          <a:lstStyle/>
          <a:p>
            <a:pPr algn="ctr"/>
            <a:r>
              <a:rPr lang="en-US" sz="2200" b="1" u="sng" dirty="0" smtClean="0"/>
              <a:t>Properties of DFT Phase Space</a:t>
            </a:r>
          </a:p>
          <a:p>
            <a:endParaRPr lang="en-US" sz="2200" b="1" dirty="0" smtClean="0"/>
          </a:p>
          <a:p>
            <a:pPr>
              <a:spcAft>
                <a:spcPts val="1200"/>
              </a:spcAft>
            </a:pPr>
            <a:r>
              <a:rPr lang="en-US" sz="2200" dirty="0" smtClean="0"/>
              <a:t>A </a:t>
            </a:r>
            <a:r>
              <a:rPr lang="en-US" sz="2200" b="1" i="1" dirty="0" smtClean="0"/>
              <a:t>path</a:t>
            </a:r>
            <a:r>
              <a:rPr lang="en-US" sz="2200" dirty="0" smtClean="0"/>
              <a:t> can represent a motion from </a:t>
            </a:r>
            <a:r>
              <a:rPr lang="en-US" sz="2200" i="1" dirty="0" smtClean="0"/>
              <a:t>A</a:t>
            </a:r>
            <a:r>
              <a:rPr lang="en-US" sz="2200" dirty="0" smtClean="0"/>
              <a:t> to </a:t>
            </a:r>
            <a:r>
              <a:rPr lang="en-US" sz="2200" i="1" dirty="0" smtClean="0"/>
              <a:t>B</a:t>
            </a:r>
            <a:r>
              <a:rPr lang="en-US" sz="2200" dirty="0" smtClean="0"/>
              <a:t>, but it can also represent “</a:t>
            </a:r>
            <a:r>
              <a:rPr lang="en-US" sz="2200" i="1" dirty="0" smtClean="0"/>
              <a:t>B</a:t>
            </a:r>
            <a:r>
              <a:rPr lang="en-US" sz="2200" dirty="0" smtClean="0"/>
              <a:t> in the context of </a:t>
            </a:r>
            <a:r>
              <a:rPr lang="en-US" sz="2200" i="1" dirty="0" smtClean="0"/>
              <a:t>A.</a:t>
            </a:r>
            <a:r>
              <a:rPr lang="en-US" sz="2200" dirty="0" smtClean="0"/>
              <a:t>”</a:t>
            </a:r>
          </a:p>
          <a:p>
            <a:pPr>
              <a:spcAft>
                <a:spcPts val="1200"/>
              </a:spcAft>
            </a:pPr>
            <a:r>
              <a:rPr lang="en-US" sz="2200" b="1" dirty="0" smtClean="0"/>
              <a:t>Combination</a:t>
            </a:r>
            <a:r>
              <a:rPr lang="en-US" sz="2200" dirty="0" smtClean="0"/>
              <a:t> of pcsets is highly tractable: the position of </a:t>
            </a:r>
            <a:r>
              <a:rPr lang="en-US" sz="2200" i="1" dirty="0" smtClean="0"/>
              <a:t>A </a:t>
            </a:r>
            <a:r>
              <a:rPr lang="en-US" sz="2200" dirty="0" smtClean="0"/>
              <a:t>+ </a:t>
            </a:r>
            <a:r>
              <a:rPr lang="en-US" sz="2200" i="1" dirty="0" smtClean="0"/>
              <a:t>B</a:t>
            </a:r>
            <a:r>
              <a:rPr lang="en-US" sz="2200" dirty="0" smtClean="0"/>
              <a:t> is easily predictable from the path </a:t>
            </a:r>
            <a:r>
              <a:rPr lang="en-US" sz="2200" i="1" dirty="0" smtClean="0"/>
              <a:t>A </a:t>
            </a:r>
            <a:r>
              <a:rPr lang="en-US" sz="2400" dirty="0">
                <a:sym typeface="Symbol"/>
              </a:rPr>
              <a:t></a:t>
            </a:r>
            <a:r>
              <a:rPr lang="en-US" sz="2400" dirty="0"/>
              <a:t> </a:t>
            </a:r>
            <a:r>
              <a:rPr lang="en-US" sz="2400" i="1" dirty="0" smtClean="0"/>
              <a:t>B</a:t>
            </a:r>
            <a:r>
              <a:rPr lang="en-US" sz="2400" dirty="0" smtClean="0"/>
              <a:t>.</a:t>
            </a:r>
            <a:r>
              <a:rPr lang="en-US" sz="2200" dirty="0" smtClean="0"/>
              <a:t> </a:t>
            </a:r>
            <a:endParaRPr lang="en-US" sz="2200" b="1" dirty="0" smtClean="0"/>
          </a:p>
          <a:p>
            <a:pPr>
              <a:spcAft>
                <a:spcPts val="1200"/>
              </a:spcAft>
            </a:pPr>
            <a:r>
              <a:rPr lang="en-US" sz="2200" dirty="0" smtClean="0"/>
              <a:t>Averaging over </a:t>
            </a:r>
            <a:r>
              <a:rPr lang="en-US" sz="2200" i="1" dirty="0" smtClean="0"/>
              <a:t>more objects </a:t>
            </a:r>
            <a:r>
              <a:rPr lang="en-US" sz="2200" dirty="0" smtClean="0"/>
              <a:t>(pcs, triads) restricts the range of activity.</a:t>
            </a:r>
            <a:endParaRPr lang="en-US" sz="2200" i="1" dirty="0"/>
          </a:p>
        </p:txBody>
      </p:sp>
    </p:spTree>
    <p:extLst>
      <p:ext uri="{BB962C8B-B14F-4D97-AF65-F5344CB8AC3E}">
        <p14:creationId xmlns:p14="http://schemas.microsoft.com/office/powerpoint/2010/main" val="21796228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Schenker, Brahms, and Keys</a:t>
            </a:r>
          </a:p>
        </p:txBody>
      </p:sp>
      <p:pic>
        <p:nvPicPr>
          <p:cNvPr id="3" name="Picture 2" descr="dftSpace.tif"/>
          <p:cNvPicPr>
            <a:picLocks noChangeAspect="1"/>
          </p:cNvPicPr>
          <p:nvPr/>
        </p:nvPicPr>
        <p:blipFill rotWithShape="1">
          <a:blip r:embed="rId2">
            <a:extLst>
              <a:ext uri="{28A0092B-C50C-407E-A947-70E740481C1C}">
                <a14:useLocalDpi xmlns:a14="http://schemas.microsoft.com/office/drawing/2010/main" val="0"/>
              </a:ext>
            </a:extLst>
          </a:blip>
          <a:srcRect l="-306" r="-757" b="26141"/>
          <a:stretch/>
        </p:blipFill>
        <p:spPr>
          <a:xfrm>
            <a:off x="381260" y="761999"/>
            <a:ext cx="8305540" cy="5353165"/>
          </a:xfrm>
          <a:prstGeom prst="rect">
            <a:avLst/>
          </a:prstGeom>
        </p:spPr>
      </p:pic>
      <p:sp>
        <p:nvSpPr>
          <p:cNvPr id="11" name="TextBox 10"/>
          <p:cNvSpPr txBox="1"/>
          <p:nvPr/>
        </p:nvSpPr>
        <p:spPr>
          <a:xfrm>
            <a:off x="5259857" y="1579271"/>
            <a:ext cx="505267" cy="430887"/>
          </a:xfrm>
          <a:prstGeom prst="rect">
            <a:avLst/>
          </a:prstGeom>
          <a:solidFill>
            <a:srgbClr val="FFFFFF"/>
          </a:solidFill>
        </p:spPr>
        <p:txBody>
          <a:bodyPr wrap="none" rtlCol="0">
            <a:spAutoFit/>
          </a:bodyPr>
          <a:lstStyle/>
          <a:p>
            <a:r>
              <a:rPr lang="en-US" sz="2200" b="1" dirty="0" smtClean="0"/>
              <a:t>E</a:t>
            </a:r>
            <a:r>
              <a:rPr lang="en-US" sz="2200" b="1" baseline="30000" dirty="0" smtClean="0"/>
              <a:t>7</a:t>
            </a:r>
            <a:endParaRPr lang="en-US" sz="2200" b="1" baseline="30000" dirty="0"/>
          </a:p>
        </p:txBody>
      </p:sp>
      <p:sp>
        <p:nvSpPr>
          <p:cNvPr id="5" name="Oval 4"/>
          <p:cNvSpPr/>
          <p:nvPr/>
        </p:nvSpPr>
        <p:spPr>
          <a:xfrm>
            <a:off x="5549897" y="1892871"/>
            <a:ext cx="674137" cy="78399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7211727" y="1081914"/>
            <a:ext cx="376264" cy="37631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149017" y="1027344"/>
            <a:ext cx="505267" cy="430887"/>
          </a:xfrm>
          <a:prstGeom prst="rect">
            <a:avLst/>
          </a:prstGeom>
          <a:noFill/>
        </p:spPr>
        <p:txBody>
          <a:bodyPr wrap="none" rtlCol="0">
            <a:spAutoFit/>
          </a:bodyPr>
          <a:lstStyle/>
          <a:p>
            <a:r>
              <a:rPr lang="en-US" sz="2200" b="1" dirty="0" smtClean="0"/>
              <a:t>B</a:t>
            </a:r>
            <a:r>
              <a:rPr lang="en-US" sz="2200" b="1" baseline="30000" dirty="0" smtClean="0"/>
              <a:t>7</a:t>
            </a:r>
            <a:endParaRPr lang="en-US" sz="2200" b="1" baseline="30000" dirty="0"/>
          </a:p>
        </p:txBody>
      </p:sp>
      <p:sp>
        <p:nvSpPr>
          <p:cNvPr id="10" name="Oval 9"/>
          <p:cNvSpPr/>
          <p:nvPr/>
        </p:nvSpPr>
        <p:spPr>
          <a:xfrm>
            <a:off x="5150116" y="1512151"/>
            <a:ext cx="674137" cy="57200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7042859" y="991587"/>
            <a:ext cx="674137" cy="572004"/>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4750335" y="3048786"/>
            <a:ext cx="674137" cy="78399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3617167" y="2468629"/>
            <a:ext cx="674137" cy="78399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2817606" y="3597582"/>
            <a:ext cx="674137" cy="78399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Arrow Connector 5"/>
          <p:cNvCxnSpPr/>
          <p:nvPr/>
        </p:nvCxnSpPr>
        <p:spPr>
          <a:xfrm flipV="1">
            <a:off x="5472545" y="3038026"/>
            <a:ext cx="1217851" cy="378672"/>
          </a:xfrm>
          <a:prstGeom prst="straightConnector1">
            <a:avLst/>
          </a:prstGeom>
          <a:ln w="38100" cmpd="sng">
            <a:headEnd type="arrow"/>
            <a:tailEnd type="arrow"/>
          </a:ln>
        </p:spPr>
        <p:style>
          <a:lnRef idx="2">
            <a:schemeClr val="dk1"/>
          </a:lnRef>
          <a:fillRef idx="0">
            <a:schemeClr val="dk1"/>
          </a:fillRef>
          <a:effectRef idx="1">
            <a:schemeClr val="dk1"/>
          </a:effectRef>
          <a:fontRef idx="minor">
            <a:schemeClr val="tx1"/>
          </a:fontRef>
        </p:style>
      </p:cxnSp>
      <p:sp>
        <p:nvSpPr>
          <p:cNvPr id="38" name="Oval 37"/>
          <p:cNvSpPr/>
          <p:nvPr/>
        </p:nvSpPr>
        <p:spPr>
          <a:xfrm>
            <a:off x="6705790" y="2504082"/>
            <a:ext cx="674137" cy="78399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9" name="Straight Arrow Connector 38"/>
          <p:cNvCxnSpPr/>
          <p:nvPr/>
        </p:nvCxnSpPr>
        <p:spPr>
          <a:xfrm flipV="1">
            <a:off x="5284517" y="2611369"/>
            <a:ext cx="388765" cy="548382"/>
          </a:xfrm>
          <a:prstGeom prst="straightConnector1">
            <a:avLst/>
          </a:prstGeom>
          <a:ln w="38100" cmpd="sng">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p:nvPr/>
        </p:nvCxnSpPr>
        <p:spPr>
          <a:xfrm flipV="1">
            <a:off x="6239428" y="1489060"/>
            <a:ext cx="818825" cy="586641"/>
          </a:xfrm>
          <a:prstGeom prst="straightConnector1">
            <a:avLst/>
          </a:prstGeom>
          <a:ln w="38100" cmpd="sng">
            <a:headEnd type="arrow"/>
            <a:tailEnd type="arrow"/>
          </a:ln>
        </p:spPr>
        <p:style>
          <a:lnRef idx="2">
            <a:schemeClr val="dk1"/>
          </a:lnRef>
          <a:fillRef idx="0">
            <a:schemeClr val="dk1"/>
          </a:fillRef>
          <a:effectRef idx="1">
            <a:schemeClr val="dk1"/>
          </a:effectRef>
          <a:fontRef idx="minor">
            <a:schemeClr val="tx1"/>
          </a:fontRef>
        </p:style>
      </p:cxnSp>
      <p:cxnSp>
        <p:nvCxnSpPr>
          <p:cNvPr id="47" name="Straight Arrow Connector 46"/>
          <p:cNvCxnSpPr/>
          <p:nvPr/>
        </p:nvCxnSpPr>
        <p:spPr>
          <a:xfrm flipH="1">
            <a:off x="3491743" y="2545599"/>
            <a:ext cx="2058154" cy="1364153"/>
          </a:xfrm>
          <a:prstGeom prst="straightConnector1">
            <a:avLst/>
          </a:prstGeom>
          <a:ln w="38100" cmpd="sng">
            <a:tailEnd type="arrow"/>
          </a:ln>
        </p:spPr>
        <p:style>
          <a:lnRef idx="2">
            <a:schemeClr val="dk1"/>
          </a:lnRef>
          <a:fillRef idx="0">
            <a:schemeClr val="dk1"/>
          </a:fillRef>
          <a:effectRef idx="1">
            <a:schemeClr val="dk1"/>
          </a:effectRef>
          <a:fontRef idx="minor">
            <a:schemeClr val="tx1"/>
          </a:fontRef>
        </p:style>
      </p:cxnSp>
      <p:cxnSp>
        <p:nvCxnSpPr>
          <p:cNvPr id="49" name="Straight Arrow Connector 48"/>
          <p:cNvCxnSpPr/>
          <p:nvPr/>
        </p:nvCxnSpPr>
        <p:spPr>
          <a:xfrm flipV="1">
            <a:off x="3522531" y="2091852"/>
            <a:ext cx="1792774" cy="1671966"/>
          </a:xfrm>
          <a:prstGeom prst="straightConnector1">
            <a:avLst/>
          </a:prstGeom>
          <a:ln w="38100" cmpd="sng">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flipH="1">
            <a:off x="4291304" y="1994790"/>
            <a:ext cx="949858" cy="737634"/>
          </a:xfrm>
          <a:prstGeom prst="straightConnector1">
            <a:avLst/>
          </a:prstGeom>
          <a:ln w="38100" cmpd="sng">
            <a:tailEnd type="arrow"/>
          </a:ln>
        </p:spPr>
        <p:style>
          <a:lnRef idx="2">
            <a:schemeClr val="dk1"/>
          </a:lnRef>
          <a:fillRef idx="0">
            <a:schemeClr val="dk1"/>
          </a:fillRef>
          <a:effectRef idx="1">
            <a:schemeClr val="dk1"/>
          </a:effectRef>
          <a:fontRef idx="minor">
            <a:schemeClr val="tx1"/>
          </a:fontRef>
        </p:style>
      </p:cxnSp>
      <p:sp>
        <p:nvSpPr>
          <p:cNvPr id="34" name="TextBox 33"/>
          <p:cNvSpPr txBox="1"/>
          <p:nvPr/>
        </p:nvSpPr>
        <p:spPr>
          <a:xfrm>
            <a:off x="4212711" y="4452169"/>
            <a:ext cx="3375280" cy="430887"/>
          </a:xfrm>
          <a:prstGeom prst="rect">
            <a:avLst/>
          </a:prstGeom>
          <a:solidFill>
            <a:schemeClr val="bg1">
              <a:alpha val="75000"/>
            </a:schemeClr>
          </a:solidFill>
        </p:spPr>
        <p:txBody>
          <a:bodyPr wrap="none" rtlCol="0">
            <a:spAutoFit/>
          </a:bodyPr>
          <a:lstStyle/>
          <a:p>
            <a:r>
              <a:rPr lang="en-US" sz="2200" b="1" dirty="0" smtClean="0"/>
              <a:t>Progression of chords</a:t>
            </a:r>
            <a:endParaRPr lang="en-US" sz="2200" b="1" dirty="0"/>
          </a:p>
        </p:txBody>
      </p:sp>
      <p:sp>
        <p:nvSpPr>
          <p:cNvPr id="56" name="TextBox 55"/>
          <p:cNvSpPr txBox="1"/>
          <p:nvPr/>
        </p:nvSpPr>
        <p:spPr>
          <a:xfrm>
            <a:off x="4365111" y="4515955"/>
            <a:ext cx="3018625" cy="430887"/>
          </a:xfrm>
          <a:prstGeom prst="rect">
            <a:avLst/>
          </a:prstGeom>
          <a:solidFill>
            <a:schemeClr val="bg1">
              <a:alpha val="75000"/>
            </a:schemeClr>
          </a:solidFill>
        </p:spPr>
        <p:txBody>
          <a:bodyPr wrap="none" rtlCol="0">
            <a:spAutoFit/>
          </a:bodyPr>
          <a:lstStyle/>
          <a:p>
            <a:r>
              <a:rPr lang="en-US" sz="2200" b="1" dirty="0" smtClean="0"/>
              <a:t>Progression of keys</a:t>
            </a:r>
            <a:endParaRPr lang="en-US" sz="2200" b="1" dirty="0"/>
          </a:p>
        </p:txBody>
      </p:sp>
      <p:sp>
        <p:nvSpPr>
          <p:cNvPr id="51" name="Freeform 50"/>
          <p:cNvSpPr/>
          <p:nvPr/>
        </p:nvSpPr>
        <p:spPr>
          <a:xfrm>
            <a:off x="3537732" y="2961243"/>
            <a:ext cx="3887617" cy="1133956"/>
          </a:xfrm>
          <a:custGeom>
            <a:avLst/>
            <a:gdLst>
              <a:gd name="connsiteX0" fmla="*/ 0 w 3887617"/>
              <a:gd name="connsiteY0" fmla="*/ 576698 h 1133956"/>
              <a:gd name="connsiteX1" fmla="*/ 1937329 w 3887617"/>
              <a:gd name="connsiteY1" fmla="*/ 1133956 h 1133956"/>
              <a:gd name="connsiteX2" fmla="*/ 3887617 w 3887617"/>
              <a:gd name="connsiteY2" fmla="*/ 557258 h 1133956"/>
              <a:gd name="connsiteX3" fmla="*/ 1937329 w 3887617"/>
              <a:gd name="connsiteY3" fmla="*/ 0 h 1133956"/>
              <a:gd name="connsiteX4" fmla="*/ 0 w 3887617"/>
              <a:gd name="connsiteY4" fmla="*/ 576698 h 113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617" h="1133956">
                <a:moveTo>
                  <a:pt x="0" y="576698"/>
                </a:moveTo>
                <a:lnTo>
                  <a:pt x="1937329" y="1133956"/>
                </a:lnTo>
                <a:lnTo>
                  <a:pt x="3887617" y="557258"/>
                </a:lnTo>
                <a:lnTo>
                  <a:pt x="1937329" y="0"/>
                </a:lnTo>
                <a:lnTo>
                  <a:pt x="0" y="576698"/>
                </a:lnTo>
                <a:close/>
              </a:path>
            </a:pathLst>
          </a:custGeom>
          <a:solidFill>
            <a:schemeClr val="tx2">
              <a:lumMod val="20000"/>
              <a:lumOff val="80000"/>
              <a:alpha val="35000"/>
            </a:schemeClr>
          </a:soli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Freeform 57"/>
          <p:cNvSpPr/>
          <p:nvPr/>
        </p:nvSpPr>
        <p:spPr>
          <a:xfrm>
            <a:off x="4529074" y="1244112"/>
            <a:ext cx="2902755" cy="2002241"/>
          </a:xfrm>
          <a:custGeom>
            <a:avLst/>
            <a:gdLst>
              <a:gd name="connsiteX0" fmla="*/ 2902755 w 2902755"/>
              <a:gd name="connsiteY0" fmla="*/ 0 h 2002241"/>
              <a:gd name="connsiteX1" fmla="*/ 945987 w 2902755"/>
              <a:gd name="connsiteY1" fmla="*/ 583177 h 2002241"/>
              <a:gd name="connsiteX2" fmla="*/ 0 w 2902755"/>
              <a:gd name="connsiteY2" fmla="*/ 2002241 h 2002241"/>
              <a:gd name="connsiteX3" fmla="*/ 1917891 w 2902755"/>
              <a:gd name="connsiteY3" fmla="*/ 1451462 h 2002241"/>
              <a:gd name="connsiteX4" fmla="*/ 2902755 w 2902755"/>
              <a:gd name="connsiteY4" fmla="*/ 0 h 2002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755" h="2002241">
                <a:moveTo>
                  <a:pt x="2902755" y="0"/>
                </a:moveTo>
                <a:lnTo>
                  <a:pt x="945987" y="583177"/>
                </a:lnTo>
                <a:lnTo>
                  <a:pt x="0" y="2002241"/>
                </a:lnTo>
                <a:lnTo>
                  <a:pt x="1917891" y="1451462"/>
                </a:lnTo>
                <a:lnTo>
                  <a:pt x="2902755" y="0"/>
                </a:lnTo>
                <a:close/>
              </a:path>
            </a:pathLst>
          </a:custGeom>
          <a:solidFill>
            <a:schemeClr val="accent2">
              <a:lumMod val="40000"/>
              <a:lumOff val="60000"/>
              <a:alpha val="25000"/>
            </a:schemeClr>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00000"/>
              </a:solidFill>
            </a:endParaRPr>
          </a:p>
        </p:txBody>
      </p:sp>
      <p:sp>
        <p:nvSpPr>
          <p:cNvPr id="63" name="Freeform 62"/>
          <p:cNvSpPr/>
          <p:nvPr/>
        </p:nvSpPr>
        <p:spPr>
          <a:xfrm>
            <a:off x="2595310" y="1802583"/>
            <a:ext cx="2902755" cy="2002241"/>
          </a:xfrm>
          <a:custGeom>
            <a:avLst/>
            <a:gdLst>
              <a:gd name="connsiteX0" fmla="*/ 2902755 w 2902755"/>
              <a:gd name="connsiteY0" fmla="*/ 0 h 2002241"/>
              <a:gd name="connsiteX1" fmla="*/ 945987 w 2902755"/>
              <a:gd name="connsiteY1" fmla="*/ 583177 h 2002241"/>
              <a:gd name="connsiteX2" fmla="*/ 0 w 2902755"/>
              <a:gd name="connsiteY2" fmla="*/ 2002241 h 2002241"/>
              <a:gd name="connsiteX3" fmla="*/ 1917891 w 2902755"/>
              <a:gd name="connsiteY3" fmla="*/ 1451462 h 2002241"/>
              <a:gd name="connsiteX4" fmla="*/ 2902755 w 2902755"/>
              <a:gd name="connsiteY4" fmla="*/ 0 h 2002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755" h="2002241">
                <a:moveTo>
                  <a:pt x="2902755" y="0"/>
                </a:moveTo>
                <a:lnTo>
                  <a:pt x="945987" y="583177"/>
                </a:lnTo>
                <a:lnTo>
                  <a:pt x="0" y="2002241"/>
                </a:lnTo>
                <a:lnTo>
                  <a:pt x="1917891" y="1451462"/>
                </a:lnTo>
                <a:lnTo>
                  <a:pt x="2902755" y="0"/>
                </a:lnTo>
                <a:close/>
              </a:path>
            </a:pathLst>
          </a:custGeom>
          <a:solidFill>
            <a:schemeClr val="accent2">
              <a:lumMod val="40000"/>
              <a:lumOff val="60000"/>
              <a:alpha val="25000"/>
            </a:schemeClr>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00000"/>
              </a:solidFill>
            </a:endParaRPr>
          </a:p>
        </p:txBody>
      </p:sp>
      <p:cxnSp>
        <p:nvCxnSpPr>
          <p:cNvPr id="60" name="Straight Arrow Connector 59"/>
          <p:cNvCxnSpPr/>
          <p:nvPr/>
        </p:nvCxnSpPr>
        <p:spPr>
          <a:xfrm flipV="1">
            <a:off x="5498065" y="2306789"/>
            <a:ext cx="495345" cy="1205233"/>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H="1" flipV="1">
            <a:off x="3991287" y="2922367"/>
            <a:ext cx="1373625" cy="615575"/>
          </a:xfrm>
          <a:prstGeom prst="straightConnector1">
            <a:avLst/>
          </a:pr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rot="20700000">
            <a:off x="5863761" y="3245105"/>
            <a:ext cx="751332" cy="323165"/>
          </a:xfrm>
          <a:prstGeom prst="rect">
            <a:avLst/>
          </a:prstGeom>
          <a:solidFill>
            <a:srgbClr val="FFFFFF">
              <a:alpha val="44000"/>
            </a:srgbClr>
          </a:solidFill>
        </p:spPr>
        <p:txBody>
          <a:bodyPr wrap="none" lIns="0" tIns="0" rIns="0" rtlCol="0">
            <a:spAutoFit/>
          </a:bodyPr>
          <a:lstStyle/>
          <a:p>
            <a:r>
              <a:rPr lang="en-US" b="1" dirty="0" smtClean="0">
                <a:solidFill>
                  <a:schemeClr val="tx2"/>
                </a:solidFill>
              </a:rPr>
              <a:t>C </a:t>
            </a:r>
            <a:r>
              <a:rPr lang="en-US" b="1" dirty="0" err="1" smtClean="0">
                <a:solidFill>
                  <a:schemeClr val="tx2"/>
                </a:solidFill>
              </a:rPr>
              <a:t>maj.</a:t>
            </a:r>
            <a:endParaRPr lang="en-US" b="1" dirty="0">
              <a:solidFill>
                <a:schemeClr val="tx2"/>
              </a:solidFill>
            </a:endParaRPr>
          </a:p>
        </p:txBody>
      </p:sp>
      <p:sp>
        <p:nvSpPr>
          <p:cNvPr id="70" name="TextBox 69"/>
          <p:cNvSpPr txBox="1"/>
          <p:nvPr/>
        </p:nvSpPr>
        <p:spPr>
          <a:xfrm rot="19500000">
            <a:off x="3811416" y="3507345"/>
            <a:ext cx="860211" cy="323165"/>
          </a:xfrm>
          <a:prstGeom prst="rect">
            <a:avLst/>
          </a:prstGeom>
          <a:solidFill>
            <a:srgbClr val="FFFFFF">
              <a:alpha val="44000"/>
            </a:srgbClr>
          </a:solidFill>
        </p:spPr>
        <p:txBody>
          <a:bodyPr wrap="none" lIns="0" tIns="0" rIns="0" rtlCol="0">
            <a:spAutoFit/>
          </a:bodyPr>
          <a:lstStyle/>
          <a:p>
            <a:r>
              <a:rPr lang="en-US" b="1" dirty="0" smtClean="0">
                <a:solidFill>
                  <a:schemeClr val="tx2"/>
                </a:solidFill>
              </a:rPr>
              <a:t>C </a:t>
            </a:r>
            <a:r>
              <a:rPr lang="en-US" b="1" dirty="0" err="1" smtClean="0">
                <a:solidFill>
                  <a:schemeClr val="tx2"/>
                </a:solidFill>
              </a:rPr>
              <a:t>maj.</a:t>
            </a:r>
            <a:r>
              <a:rPr lang="en-US" b="1" dirty="0">
                <a:solidFill>
                  <a:schemeClr val="tx2"/>
                </a:solidFill>
              </a:rPr>
              <a:t>/</a:t>
            </a:r>
          </a:p>
        </p:txBody>
      </p:sp>
      <p:sp>
        <p:nvSpPr>
          <p:cNvPr id="72" name="TextBox 71"/>
          <p:cNvSpPr txBox="1"/>
          <p:nvPr/>
        </p:nvSpPr>
        <p:spPr>
          <a:xfrm rot="19500000">
            <a:off x="6328377" y="1775152"/>
            <a:ext cx="776129" cy="323165"/>
          </a:xfrm>
          <a:prstGeom prst="rect">
            <a:avLst/>
          </a:prstGeom>
          <a:solidFill>
            <a:srgbClr val="FFFFFF">
              <a:alpha val="47000"/>
            </a:srgbClr>
          </a:solidFill>
        </p:spPr>
        <p:txBody>
          <a:bodyPr wrap="none" lIns="0" tIns="0" rIns="0" rtlCol="0">
            <a:spAutoFit/>
          </a:bodyPr>
          <a:lstStyle/>
          <a:p>
            <a:r>
              <a:rPr lang="en-US" b="1" dirty="0">
                <a:solidFill>
                  <a:schemeClr val="accent2"/>
                </a:solidFill>
              </a:rPr>
              <a:t>E</a:t>
            </a:r>
            <a:r>
              <a:rPr lang="en-US" b="1" dirty="0" smtClean="0">
                <a:solidFill>
                  <a:schemeClr val="accent2"/>
                </a:solidFill>
              </a:rPr>
              <a:t> min.</a:t>
            </a:r>
            <a:endParaRPr lang="en-US" b="1" dirty="0">
              <a:solidFill>
                <a:schemeClr val="accent2"/>
              </a:solidFill>
            </a:endParaRPr>
          </a:p>
        </p:txBody>
      </p:sp>
      <p:sp>
        <p:nvSpPr>
          <p:cNvPr id="73" name="TextBox 72"/>
          <p:cNvSpPr txBox="1"/>
          <p:nvPr/>
        </p:nvSpPr>
        <p:spPr>
          <a:xfrm rot="19500000">
            <a:off x="4265614" y="2075269"/>
            <a:ext cx="784695" cy="323165"/>
          </a:xfrm>
          <a:prstGeom prst="rect">
            <a:avLst/>
          </a:prstGeom>
          <a:solidFill>
            <a:srgbClr val="FFFFFF">
              <a:alpha val="48000"/>
            </a:srgbClr>
          </a:solidFill>
        </p:spPr>
        <p:txBody>
          <a:bodyPr wrap="none" lIns="0" tIns="0" rIns="0" rtlCol="0">
            <a:spAutoFit/>
          </a:bodyPr>
          <a:lstStyle/>
          <a:p>
            <a:r>
              <a:rPr lang="en-US" b="1" dirty="0" smtClean="0">
                <a:solidFill>
                  <a:schemeClr val="accent2"/>
                </a:solidFill>
              </a:rPr>
              <a:t>A min.</a:t>
            </a:r>
            <a:endParaRPr lang="en-US" b="1" dirty="0">
              <a:solidFill>
                <a:schemeClr val="accent2"/>
              </a:solidFill>
            </a:endParaRPr>
          </a:p>
        </p:txBody>
      </p:sp>
      <p:sp>
        <p:nvSpPr>
          <p:cNvPr id="31" name="TextBox 30"/>
          <p:cNvSpPr txBox="1"/>
          <p:nvPr/>
        </p:nvSpPr>
        <p:spPr>
          <a:xfrm rot="19500000">
            <a:off x="4513705" y="3059812"/>
            <a:ext cx="784695" cy="323165"/>
          </a:xfrm>
          <a:prstGeom prst="rect">
            <a:avLst/>
          </a:prstGeom>
          <a:solidFill>
            <a:schemeClr val="bg1">
              <a:alpha val="54000"/>
            </a:schemeClr>
          </a:solidFill>
        </p:spPr>
        <p:txBody>
          <a:bodyPr wrap="none" lIns="0" tIns="0" rIns="0" rtlCol="0">
            <a:spAutoFit/>
          </a:bodyPr>
          <a:lstStyle/>
          <a:p>
            <a:r>
              <a:rPr lang="en-US" b="1" dirty="0" smtClean="0">
                <a:solidFill>
                  <a:schemeClr val="accent2"/>
                </a:solidFill>
              </a:rPr>
              <a:t>A min.</a:t>
            </a:r>
            <a:endParaRPr lang="en-US" b="1" dirty="0">
              <a:solidFill>
                <a:schemeClr val="accent2"/>
              </a:solidFill>
            </a:endParaRPr>
          </a:p>
        </p:txBody>
      </p:sp>
    </p:spTree>
    <p:extLst>
      <p:ext uri="{BB962C8B-B14F-4D97-AF65-F5344CB8AC3E}">
        <p14:creationId xmlns:p14="http://schemas.microsoft.com/office/powerpoint/2010/main" val="2610486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1"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par>
                                <p:cTn id="33" presetID="14" presetClass="exit" presetSubtype="10" fill="hold" grpId="1" nodeType="withEffect">
                                  <p:stCondLst>
                                    <p:cond delay="0"/>
                                  </p:stCondLst>
                                  <p:childTnLst>
                                    <p:animEffect transition="out" filter="randombar(horizontal)">
                                      <p:cBhvr>
                                        <p:cTn id="34" dur="500"/>
                                        <p:tgtEl>
                                          <p:spTgt spid="38"/>
                                        </p:tgtEl>
                                      </p:cBhvr>
                                    </p:animEffect>
                                    <p:set>
                                      <p:cBhvr>
                                        <p:cTn id="35" dur="1" fill="hold">
                                          <p:stCondLst>
                                            <p:cond delay="499"/>
                                          </p:stCondLst>
                                        </p:cTn>
                                        <p:tgtEl>
                                          <p:spTgt spid="38"/>
                                        </p:tgtEl>
                                        <p:attrNameLst>
                                          <p:attrName>style.visibility</p:attrName>
                                        </p:attrNameLst>
                                      </p:cBhvr>
                                      <p:to>
                                        <p:strVal val="hidden"/>
                                      </p:to>
                                    </p:set>
                                  </p:childTnLst>
                                </p:cTn>
                              </p:par>
                              <p:par>
                                <p:cTn id="36" presetID="14" presetClass="exit" presetSubtype="10" fill="hold" nodeType="withEffect">
                                  <p:stCondLst>
                                    <p:cond delay="0"/>
                                  </p:stCondLst>
                                  <p:childTnLst>
                                    <p:animEffect transition="out" filter="randombar(horizontal)">
                                      <p:cBhvr>
                                        <p:cTn id="37" dur="500"/>
                                        <p:tgtEl>
                                          <p:spTgt spid="39"/>
                                        </p:tgtEl>
                                      </p:cBhvr>
                                    </p:animEffect>
                                    <p:set>
                                      <p:cBhvr>
                                        <p:cTn id="38" dur="1" fill="hold">
                                          <p:stCondLst>
                                            <p:cond delay="499"/>
                                          </p:stCondLst>
                                        </p:cTn>
                                        <p:tgtEl>
                                          <p:spTgt spid="39"/>
                                        </p:tgtEl>
                                        <p:attrNameLst>
                                          <p:attrName>style.visibility</p:attrName>
                                        </p:attrNameLst>
                                      </p:cBhvr>
                                      <p:to>
                                        <p:strVal val="hidden"/>
                                      </p:to>
                                    </p:set>
                                  </p:childTnLst>
                                </p:cTn>
                              </p:par>
                              <p:par>
                                <p:cTn id="39" presetID="14" presetClass="exit" presetSubtype="10" fill="hold" nodeType="withEffect">
                                  <p:stCondLst>
                                    <p:cond delay="0"/>
                                  </p:stCondLst>
                                  <p:childTnLst>
                                    <p:animEffect transition="out" filter="randombar(horizontal)">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par>
                                <p:cTn id="42" presetID="14" presetClass="exit" presetSubtype="10" fill="hold" grpId="1" nodeType="withEffect">
                                  <p:stCondLst>
                                    <p:cond delay="0"/>
                                  </p:stCondLst>
                                  <p:childTnLst>
                                    <p:animEffect transition="out" filter="randombar(horizontal)">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4" presetClass="exit" presetSubtype="10" fill="hold" grpId="1" nodeType="withEffect">
                                  <p:stCondLst>
                                    <p:cond delay="0"/>
                                  </p:stCondLst>
                                  <p:childTnLst>
                                    <p:animEffect transition="out" filter="randombar(horizontal)">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4" presetClass="exit" presetSubtype="10" fill="hold" grpId="1" nodeType="withEffect">
                                  <p:stCondLst>
                                    <p:cond delay="0"/>
                                  </p:stCondLst>
                                  <p:childTnLst>
                                    <p:animEffect transition="out" filter="randombar(horizontal)">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14" presetClass="exit" presetSubtype="10" fill="hold" grpId="0" nodeType="withEffect">
                                  <p:stCondLst>
                                    <p:cond delay="0"/>
                                  </p:stCondLst>
                                  <p:childTnLst>
                                    <p:animEffect transition="out" filter="randombar(horizontal)">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14" presetClass="exit" presetSubtype="10" fill="hold" grpId="0" nodeType="withEffect">
                                  <p:stCondLst>
                                    <p:cond delay="0"/>
                                  </p:stCondLst>
                                  <p:childTnLst>
                                    <p:animEffect transition="out" filter="randombar(horizontal)">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4" presetClass="exit" presetSubtype="10" fill="hold" grpId="1" nodeType="withEffect">
                                  <p:stCondLst>
                                    <p:cond delay="0"/>
                                  </p:stCondLst>
                                  <p:childTnLst>
                                    <p:animEffect transition="out" filter="randombar(horizontal)">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par>
                                <p:cTn id="60" presetID="14" presetClass="exit" presetSubtype="10" fill="hold" nodeType="withEffect">
                                  <p:stCondLst>
                                    <p:cond delay="0"/>
                                  </p:stCondLst>
                                  <p:childTnLst>
                                    <p:animEffect transition="out" filter="randombar(horizontal)">
                                      <p:cBhvr>
                                        <p:cTn id="61" dur="500"/>
                                        <p:tgtEl>
                                          <p:spTgt spid="49"/>
                                        </p:tgtEl>
                                      </p:cBhvr>
                                    </p:animEffect>
                                    <p:set>
                                      <p:cBhvr>
                                        <p:cTn id="62" dur="1" fill="hold">
                                          <p:stCondLst>
                                            <p:cond delay="499"/>
                                          </p:stCondLst>
                                        </p:cTn>
                                        <p:tgtEl>
                                          <p:spTgt spid="49"/>
                                        </p:tgtEl>
                                        <p:attrNameLst>
                                          <p:attrName>style.visibility</p:attrName>
                                        </p:attrNameLst>
                                      </p:cBhvr>
                                      <p:to>
                                        <p:strVal val="hidden"/>
                                      </p:to>
                                    </p:set>
                                  </p:childTnLst>
                                </p:cTn>
                              </p:par>
                              <p:par>
                                <p:cTn id="63" presetID="14" presetClass="exit" presetSubtype="10" fill="hold" nodeType="withEffect">
                                  <p:stCondLst>
                                    <p:cond delay="0"/>
                                  </p:stCondLst>
                                  <p:childTnLst>
                                    <p:animEffect transition="out" filter="randombar(horizontal)">
                                      <p:cBhvr>
                                        <p:cTn id="64" dur="500"/>
                                        <p:tgtEl>
                                          <p:spTgt spid="52"/>
                                        </p:tgtEl>
                                      </p:cBhvr>
                                    </p:animEffect>
                                    <p:set>
                                      <p:cBhvr>
                                        <p:cTn id="65" dur="1" fill="hold">
                                          <p:stCondLst>
                                            <p:cond delay="499"/>
                                          </p:stCondLst>
                                        </p:cTn>
                                        <p:tgtEl>
                                          <p:spTgt spid="52"/>
                                        </p:tgtEl>
                                        <p:attrNameLst>
                                          <p:attrName>style.visibility</p:attrName>
                                        </p:attrNameLst>
                                      </p:cBhvr>
                                      <p:to>
                                        <p:strVal val="hidden"/>
                                      </p:to>
                                    </p:set>
                                  </p:childTnLst>
                                </p:cTn>
                              </p:par>
                              <p:par>
                                <p:cTn id="66" presetID="14" presetClass="exit" presetSubtype="10" fill="hold" grpId="1" nodeType="withEffect">
                                  <p:stCondLst>
                                    <p:cond delay="0"/>
                                  </p:stCondLst>
                                  <p:childTnLst>
                                    <p:animEffect transition="out" filter="randombar(horizontal)">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14" presetClass="exit" presetSubtype="10" fill="hold" nodeType="withEffect">
                                  <p:stCondLst>
                                    <p:cond delay="0"/>
                                  </p:stCondLst>
                                  <p:childTnLst>
                                    <p:animEffect transition="out" filter="randombar(horizontal)">
                                      <p:cBhvr>
                                        <p:cTn id="70" dur="500"/>
                                        <p:tgtEl>
                                          <p:spTgt spid="47"/>
                                        </p:tgtEl>
                                      </p:cBhvr>
                                    </p:animEffect>
                                    <p:set>
                                      <p:cBhvr>
                                        <p:cTn id="71" dur="1" fill="hold">
                                          <p:stCondLst>
                                            <p:cond delay="499"/>
                                          </p:stCondLst>
                                        </p:cTn>
                                        <p:tgtEl>
                                          <p:spTgt spid="47"/>
                                        </p:tgtEl>
                                        <p:attrNameLst>
                                          <p:attrName>style.visibility</p:attrName>
                                        </p:attrNameLst>
                                      </p:cBhvr>
                                      <p:to>
                                        <p:strVal val="hidden"/>
                                      </p:to>
                                    </p:set>
                                  </p:childTnLst>
                                </p:cTn>
                              </p:par>
                              <p:par>
                                <p:cTn id="72" presetID="14" presetClass="exit" presetSubtype="10" fill="hold" nodeType="withEffect">
                                  <p:stCondLst>
                                    <p:cond delay="0"/>
                                  </p:stCondLst>
                                  <p:childTnLst>
                                    <p:animEffect transition="out" filter="randombar(horizontal)">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8" presetClass="entr" presetSubtype="12"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strips(downLeft)">
                                      <p:cBhvr>
                                        <p:cTn id="77" dur="500"/>
                                        <p:tgtEl>
                                          <p:spTgt spid="51"/>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barn(inVertical)">
                                      <p:cBhvr>
                                        <p:cTn id="80" dur="500"/>
                                        <p:tgtEl>
                                          <p:spTgt spid="63"/>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barn(inVertical)">
                                      <p:cBhvr>
                                        <p:cTn id="83" dur="500"/>
                                        <p:tgtEl>
                                          <p:spTgt spid="58"/>
                                        </p:tgtEl>
                                      </p:cBhvr>
                                    </p:animEffect>
                                  </p:childTnLst>
                                </p:cTn>
                              </p:par>
                              <p:par>
                                <p:cTn id="84" presetID="16" presetClass="entr" presetSubtype="21" fill="hold" nodeType="with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barn(inVertical)">
                                      <p:cBhvr>
                                        <p:cTn id="86" dur="500"/>
                                        <p:tgtEl>
                                          <p:spTgt spid="60"/>
                                        </p:tgtEl>
                                      </p:cBhvr>
                                    </p:animEffect>
                                  </p:childTnLst>
                                </p:cTn>
                              </p:par>
                              <p:par>
                                <p:cTn id="87" presetID="16" presetClass="entr" presetSubtype="21" fill="hold" nodeType="withEffect">
                                  <p:stCondLst>
                                    <p:cond delay="0"/>
                                  </p:stCondLst>
                                  <p:childTnLst>
                                    <p:set>
                                      <p:cBhvr>
                                        <p:cTn id="88" dur="1" fill="hold">
                                          <p:stCondLst>
                                            <p:cond delay="0"/>
                                          </p:stCondLst>
                                        </p:cTn>
                                        <p:tgtEl>
                                          <p:spTgt spid="66"/>
                                        </p:tgtEl>
                                        <p:attrNameLst>
                                          <p:attrName>style.visibility</p:attrName>
                                        </p:attrNameLst>
                                      </p:cBhvr>
                                      <p:to>
                                        <p:strVal val="visible"/>
                                      </p:to>
                                    </p:set>
                                    <p:animEffect transition="in" filter="barn(inVertical)">
                                      <p:cBhvr>
                                        <p:cTn id="89" dur="500"/>
                                        <p:tgtEl>
                                          <p:spTgt spid="66"/>
                                        </p:tgtEl>
                                      </p:cBhvr>
                                    </p:animEffect>
                                  </p:childTnLst>
                                </p:cTn>
                              </p:par>
                              <p:par>
                                <p:cTn id="90" presetID="10" presetClass="exit" presetSubtype="0" fill="hold" grpId="1" nodeType="withEffect">
                                  <p:stCondLst>
                                    <p:cond delay="0"/>
                                  </p:stCondLst>
                                  <p:childTnLst>
                                    <p:animEffect transition="out" filter="fade">
                                      <p:cBhvr>
                                        <p:cTn id="91" dur="500"/>
                                        <p:tgtEl>
                                          <p:spTgt spid="65"/>
                                        </p:tgtEl>
                                      </p:cBhvr>
                                    </p:animEffect>
                                    <p:set>
                                      <p:cBhvr>
                                        <p:cTn id="92" dur="1" fill="hold">
                                          <p:stCondLst>
                                            <p:cond delay="499"/>
                                          </p:stCondLst>
                                        </p:cTn>
                                        <p:tgtEl>
                                          <p:spTgt spid="6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70"/>
                                        </p:tgtEl>
                                      </p:cBhvr>
                                    </p:animEffect>
                                    <p:set>
                                      <p:cBhvr>
                                        <p:cTn id="95" dur="1" fill="hold">
                                          <p:stCondLst>
                                            <p:cond delay="499"/>
                                          </p:stCondLst>
                                        </p:cTn>
                                        <p:tgtEl>
                                          <p:spTgt spid="7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73"/>
                                        </p:tgtEl>
                                      </p:cBhvr>
                                    </p:animEffect>
                                    <p:set>
                                      <p:cBhvr>
                                        <p:cTn id="98" dur="1" fill="hold">
                                          <p:stCondLst>
                                            <p:cond delay="499"/>
                                          </p:stCondLst>
                                        </p:cTn>
                                        <p:tgtEl>
                                          <p:spTgt spid="73"/>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72"/>
                                        </p:tgtEl>
                                      </p:cBhvr>
                                    </p:animEffect>
                                    <p:set>
                                      <p:cBhvr>
                                        <p:cTn id="101" dur="1" fill="hold">
                                          <p:stCondLst>
                                            <p:cond delay="499"/>
                                          </p:stCondLst>
                                        </p:cTn>
                                        <p:tgtEl>
                                          <p:spTgt spid="72"/>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1" animBg="1"/>
      <p:bldP spid="8" grpId="0"/>
      <p:bldP spid="10" grpId="1" animBg="1"/>
      <p:bldP spid="12" grpId="1" animBg="1"/>
      <p:bldP spid="13" grpId="1" animBg="1"/>
      <p:bldP spid="14" grpId="1" animBg="1"/>
      <p:bldP spid="15" grpId="1" animBg="1"/>
      <p:bldP spid="38" grpId="1" animBg="1"/>
      <p:bldP spid="34" grpId="1" animBg="1"/>
      <p:bldP spid="56" grpId="0" animBg="1"/>
      <p:bldP spid="51" grpId="0" animBg="1"/>
      <p:bldP spid="58" grpId="0" animBg="1"/>
      <p:bldP spid="63" grpId="0" animBg="1"/>
      <p:bldP spid="65" grpId="0" animBg="1"/>
      <p:bldP spid="65" grpId="1" animBg="1"/>
      <p:bldP spid="70" grpId="0" animBg="1"/>
      <p:bldP spid="70" grpId="1" animBg="1"/>
      <p:bldP spid="72" grpId="0" animBg="1"/>
      <p:bldP spid="72" grpId="1" animBg="1"/>
      <p:bldP spid="73" grpId="0" animBg="1"/>
      <p:bldP spid="73" grpId="1" animBg="1"/>
      <p:bldP spid="31" grpId="0" animBg="1"/>
      <p:bldP spid="3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 DFT and Triadic Orbits</a:t>
            </a:r>
            <a:endParaRPr lang="en-US" dirty="0"/>
          </a:p>
        </p:txBody>
      </p:sp>
      <p:sp>
        <p:nvSpPr>
          <p:cNvPr id="3" name="Subtitle 2"/>
          <p:cNvSpPr>
            <a:spLocks noGrp="1"/>
          </p:cNvSpPr>
          <p:nvPr>
            <p:ph type="subTitle" idx="1"/>
          </p:nvPr>
        </p:nvSpPr>
        <p:spPr/>
        <p:txBody>
          <a:bodyPr/>
          <a:lstStyle/>
          <a:p>
            <a:pPr marL="457200" indent="-457200">
              <a:buAutoNum type="arabicPeriod"/>
            </a:pPr>
            <a:r>
              <a:rPr lang="en-US" dirty="0" smtClean="0"/>
              <a:t>DFT components as sinusoidal approximations</a:t>
            </a:r>
          </a:p>
          <a:p>
            <a:pPr marL="457200" indent="-457200">
              <a:buAutoNum type="arabicPeriod"/>
            </a:pPr>
            <a:r>
              <a:rPr lang="en-US" dirty="0" smtClean="0"/>
              <a:t>Triadic orbits  </a:t>
            </a:r>
            <a:endParaRPr lang="en-US" dirty="0"/>
          </a:p>
        </p:txBody>
      </p:sp>
    </p:spTree>
    <p:extLst>
      <p:ext uri="{BB962C8B-B14F-4D97-AF65-F5344CB8AC3E}">
        <p14:creationId xmlns:p14="http://schemas.microsoft.com/office/powerpoint/2010/main" val="482729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 Fourier </a:t>
            </a:r>
            <a:r>
              <a:rPr lang="en-US" dirty="0" smtClean="0"/>
              <a:t>Transform on Pcsets</a:t>
            </a:r>
            <a:endParaRPr lang="en-US" dirty="0"/>
          </a:p>
        </p:txBody>
      </p:sp>
      <p:sp>
        <p:nvSpPr>
          <p:cNvPr id="3" name="Rectangle 2"/>
          <p:cNvSpPr/>
          <p:nvPr/>
        </p:nvSpPr>
        <p:spPr>
          <a:xfrm>
            <a:off x="911412" y="978923"/>
            <a:ext cx="7327153" cy="4893647"/>
          </a:xfrm>
          <a:prstGeom prst="rect">
            <a:avLst/>
          </a:prstGeom>
        </p:spPr>
        <p:txBody>
          <a:bodyPr wrap="square">
            <a:spAutoFit/>
          </a:bodyPr>
          <a:lstStyle/>
          <a:p>
            <a:r>
              <a:rPr lang="en-US" sz="2400" dirty="0"/>
              <a:t>Lewin, David (1959). “Re: Intervallic Relations </a:t>
            </a:r>
            <a:r>
              <a:rPr lang="en-US" sz="2400" dirty="0" smtClean="0"/>
              <a:t>bet-</a:t>
            </a:r>
            <a:r>
              <a:rPr lang="en-US" sz="2400" dirty="0" err="1" smtClean="0"/>
              <a:t>ween</a:t>
            </a:r>
            <a:r>
              <a:rPr lang="en-US" sz="2400" dirty="0" smtClean="0"/>
              <a:t> </a:t>
            </a:r>
            <a:r>
              <a:rPr lang="en-US" sz="2400" dirty="0"/>
              <a:t>Two Collections of Notes,” </a:t>
            </a:r>
            <a:r>
              <a:rPr lang="en-US" sz="2400" i="1" dirty="0"/>
              <a:t>JMT</a:t>
            </a:r>
            <a:r>
              <a:rPr lang="en-US" sz="2400" dirty="0"/>
              <a:t> </a:t>
            </a:r>
            <a:r>
              <a:rPr lang="en-US" sz="2400" dirty="0" smtClean="0"/>
              <a:t>3/2.</a:t>
            </a:r>
          </a:p>
          <a:p>
            <a:endParaRPr lang="en-US" sz="2400" dirty="0"/>
          </a:p>
          <a:p>
            <a:r>
              <a:rPr lang="en-US" sz="2400" dirty="0" smtClean="0"/>
              <a:t>——— (2001). “Special Cases of the Interval Function between Pitch Class Sets X and Y.” </a:t>
            </a:r>
            <a:r>
              <a:rPr lang="en-US" sz="2400" i="1" dirty="0" smtClean="0"/>
              <a:t>JMT</a:t>
            </a:r>
            <a:r>
              <a:rPr lang="en-US" sz="2400" dirty="0" smtClean="0"/>
              <a:t> 45/1.</a:t>
            </a:r>
            <a:endParaRPr lang="en-US" sz="2400" dirty="0"/>
          </a:p>
          <a:p>
            <a:endParaRPr lang="en-US" sz="2400" dirty="0"/>
          </a:p>
          <a:p>
            <a:r>
              <a:rPr lang="en-US" sz="2400" dirty="0" smtClean="0"/>
              <a:t>Quinn, Ian (2006–2007). </a:t>
            </a:r>
            <a:r>
              <a:rPr lang="en-US" sz="2400" dirty="0"/>
              <a:t>“General </a:t>
            </a:r>
            <a:r>
              <a:rPr lang="en-US" sz="2400" dirty="0" smtClean="0"/>
              <a:t>Equal-Tempered </a:t>
            </a:r>
            <a:r>
              <a:rPr lang="en-US" sz="2400" dirty="0"/>
              <a:t>Harmony,” </a:t>
            </a:r>
            <a:r>
              <a:rPr lang="en-US" sz="2400" i="1" dirty="0"/>
              <a:t>Perspectives of New Music </a:t>
            </a:r>
            <a:r>
              <a:rPr lang="en-US" sz="2400" dirty="0"/>
              <a:t>44/2–45/</a:t>
            </a:r>
            <a:r>
              <a:rPr lang="en-US" sz="2400" dirty="0" smtClean="0"/>
              <a:t>1.</a:t>
            </a:r>
          </a:p>
          <a:p>
            <a:endParaRPr lang="en-US" sz="2400" dirty="0"/>
          </a:p>
          <a:p>
            <a:r>
              <a:rPr lang="en-US" sz="2400" dirty="0" err="1" smtClean="0"/>
              <a:t>Amiot</a:t>
            </a:r>
            <a:r>
              <a:rPr lang="en-US" sz="2400" dirty="0" smtClean="0"/>
              <a:t>, Emmanuel (2013). “The Torii of Phases.” </a:t>
            </a:r>
            <a:r>
              <a:rPr lang="en-US" sz="2400" i="1" dirty="0" smtClean="0"/>
              <a:t>Proceedings of the International Conference for Mathematics and Computation in Music, Montreal, 2013 </a:t>
            </a:r>
            <a:r>
              <a:rPr lang="en-US" sz="2400" dirty="0" smtClean="0"/>
              <a:t>(Springer).  </a:t>
            </a:r>
            <a:endParaRPr lang="en-US" sz="2400" dirty="0"/>
          </a:p>
        </p:txBody>
      </p:sp>
    </p:spTree>
    <p:extLst>
      <p:ext uri="{BB962C8B-B14F-4D97-AF65-F5344CB8AC3E}">
        <p14:creationId xmlns:p14="http://schemas.microsoft.com/office/powerpoint/2010/main" val="10640420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DFT components</a:t>
            </a:r>
            <a:endParaRPr lang="en-US" dirty="0"/>
          </a:p>
        </p:txBody>
      </p:sp>
      <p:pic>
        <p:nvPicPr>
          <p:cNvPr id="3" name="Picture 2" descr="cmaj.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4093" y="806307"/>
            <a:ext cx="3706329" cy="2513354"/>
          </a:xfrm>
          <a:prstGeom prst="rect">
            <a:avLst/>
          </a:prstGeom>
        </p:spPr>
      </p:pic>
      <p:pic>
        <p:nvPicPr>
          <p:cNvPr id="4" name="Picture 3" descr="plot_cmaj1.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09" y="3346704"/>
            <a:ext cx="4015741" cy="2834640"/>
          </a:xfrm>
          <a:prstGeom prst="rect">
            <a:avLst/>
          </a:prstGeom>
        </p:spPr>
      </p:pic>
      <p:pic>
        <p:nvPicPr>
          <p:cNvPr id="5" name="Picture 4" descr="plot_cmaj2.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955" y="3319182"/>
            <a:ext cx="4016419" cy="2835119"/>
          </a:xfrm>
          <a:prstGeom prst="rect">
            <a:avLst/>
          </a:prstGeom>
        </p:spPr>
      </p:pic>
      <p:sp>
        <p:nvSpPr>
          <p:cNvPr id="6" name="TextBox 5"/>
          <p:cNvSpPr txBox="1"/>
          <p:nvPr/>
        </p:nvSpPr>
        <p:spPr>
          <a:xfrm>
            <a:off x="457200" y="1706046"/>
            <a:ext cx="1993154" cy="461665"/>
          </a:xfrm>
          <a:prstGeom prst="rect">
            <a:avLst/>
          </a:prstGeom>
          <a:noFill/>
        </p:spPr>
        <p:txBody>
          <a:bodyPr wrap="none" rtlCol="0">
            <a:spAutoFit/>
          </a:bodyPr>
          <a:lstStyle/>
          <a:p>
            <a:r>
              <a:rPr lang="en-US" sz="2400" dirty="0" smtClean="0"/>
              <a:t>C major triad</a:t>
            </a:r>
            <a:endParaRPr lang="en-US" sz="2400" dirty="0"/>
          </a:p>
        </p:txBody>
      </p:sp>
      <p:sp>
        <p:nvSpPr>
          <p:cNvPr id="7" name="TextBox 6"/>
          <p:cNvSpPr txBox="1"/>
          <p:nvPr/>
        </p:nvSpPr>
        <p:spPr>
          <a:xfrm>
            <a:off x="903062" y="3756591"/>
            <a:ext cx="2799264" cy="830997"/>
          </a:xfrm>
          <a:prstGeom prst="rect">
            <a:avLst/>
          </a:prstGeom>
          <a:noFill/>
        </p:spPr>
        <p:txBody>
          <a:bodyPr wrap="none" rtlCol="0">
            <a:spAutoFit/>
          </a:bodyPr>
          <a:lstStyle/>
          <a:p>
            <a:pPr algn="ctr"/>
            <a:r>
              <a:rPr lang="en-US" sz="2400" dirty="0" smtClean="0"/>
              <a:t>Component 1:</a:t>
            </a:r>
          </a:p>
          <a:p>
            <a:pPr algn="ctr"/>
            <a:r>
              <a:rPr lang="en-US" sz="2400" dirty="0" smtClean="0"/>
              <a:t>magnitude = 0.043</a:t>
            </a:r>
            <a:endParaRPr lang="en-US" sz="2400" dirty="0"/>
          </a:p>
        </p:txBody>
      </p:sp>
      <p:sp>
        <p:nvSpPr>
          <p:cNvPr id="8" name="TextBox 7"/>
          <p:cNvSpPr txBox="1"/>
          <p:nvPr/>
        </p:nvSpPr>
        <p:spPr>
          <a:xfrm>
            <a:off x="5406696" y="3800280"/>
            <a:ext cx="2808882" cy="830997"/>
          </a:xfrm>
          <a:prstGeom prst="rect">
            <a:avLst/>
          </a:prstGeom>
          <a:noFill/>
        </p:spPr>
        <p:txBody>
          <a:bodyPr wrap="none" rtlCol="0">
            <a:spAutoFit/>
          </a:bodyPr>
          <a:lstStyle/>
          <a:p>
            <a:pPr algn="ctr"/>
            <a:r>
              <a:rPr lang="en-US" sz="2400" dirty="0" smtClean="0"/>
              <a:t>Component 2:</a:t>
            </a:r>
          </a:p>
          <a:p>
            <a:pPr algn="ctr"/>
            <a:r>
              <a:rPr lang="en-US" sz="2400" dirty="0" smtClean="0"/>
              <a:t>magnitude = 0.083</a:t>
            </a:r>
            <a:endParaRPr lang="en-US" sz="2400" dirty="0"/>
          </a:p>
        </p:txBody>
      </p:sp>
      <p:sp>
        <p:nvSpPr>
          <p:cNvPr id="9" name="TextBox 8"/>
          <p:cNvSpPr txBox="1"/>
          <p:nvPr/>
        </p:nvSpPr>
        <p:spPr>
          <a:xfrm>
            <a:off x="7226242" y="1654673"/>
            <a:ext cx="481547" cy="646331"/>
          </a:xfrm>
          <a:prstGeom prst="rect">
            <a:avLst/>
          </a:prstGeom>
          <a:noFill/>
        </p:spPr>
        <p:txBody>
          <a:bodyPr wrap="none" rtlCol="0">
            <a:spAutoFit/>
          </a:bodyPr>
          <a:lstStyle/>
          <a:p>
            <a:r>
              <a:rPr lang="en-US" sz="3600" dirty="0" smtClean="0"/>
              <a:t>=</a:t>
            </a:r>
            <a:endParaRPr lang="en-US" sz="3600" dirty="0"/>
          </a:p>
        </p:txBody>
      </p:sp>
      <p:sp>
        <p:nvSpPr>
          <p:cNvPr id="10" name="TextBox 9"/>
          <p:cNvSpPr txBox="1"/>
          <p:nvPr/>
        </p:nvSpPr>
        <p:spPr>
          <a:xfrm>
            <a:off x="4191753" y="3793577"/>
            <a:ext cx="481547" cy="646331"/>
          </a:xfrm>
          <a:prstGeom prst="rect">
            <a:avLst/>
          </a:prstGeom>
          <a:noFill/>
        </p:spPr>
        <p:txBody>
          <a:bodyPr wrap="none" rtlCol="0">
            <a:spAutoFit/>
          </a:bodyPr>
          <a:lstStyle/>
          <a:p>
            <a:r>
              <a:rPr lang="en-US" sz="3600" dirty="0" smtClean="0"/>
              <a:t>+</a:t>
            </a:r>
            <a:endParaRPr lang="en-US" sz="3600" dirty="0"/>
          </a:p>
        </p:txBody>
      </p:sp>
      <p:sp>
        <p:nvSpPr>
          <p:cNvPr id="11" name="TextBox 10"/>
          <p:cNvSpPr txBox="1"/>
          <p:nvPr/>
        </p:nvSpPr>
        <p:spPr>
          <a:xfrm>
            <a:off x="8582099" y="3737361"/>
            <a:ext cx="481547" cy="646331"/>
          </a:xfrm>
          <a:prstGeom prst="rect">
            <a:avLst/>
          </a:prstGeom>
          <a:noFill/>
        </p:spPr>
        <p:txBody>
          <a:bodyPr wrap="none" rtlCol="0">
            <a:spAutoFit/>
          </a:bodyPr>
          <a:lstStyle/>
          <a:p>
            <a:r>
              <a:rPr lang="en-US" sz="3600" dirty="0" smtClean="0"/>
              <a:t>+</a:t>
            </a:r>
            <a:endParaRPr lang="en-US" sz="3600" dirty="0"/>
          </a:p>
        </p:txBody>
      </p:sp>
      <p:sp>
        <p:nvSpPr>
          <p:cNvPr id="12" name="TextBox 11"/>
          <p:cNvSpPr txBox="1"/>
          <p:nvPr/>
        </p:nvSpPr>
        <p:spPr>
          <a:xfrm>
            <a:off x="8451914" y="4117868"/>
            <a:ext cx="780682" cy="646331"/>
          </a:xfrm>
          <a:prstGeom prst="rect">
            <a:avLst/>
          </a:prstGeom>
          <a:noFill/>
        </p:spPr>
        <p:txBody>
          <a:bodyPr wrap="none" rtlCol="0">
            <a:spAutoFit/>
          </a:bodyPr>
          <a:lstStyle/>
          <a:p>
            <a:r>
              <a:rPr lang="en-US" sz="3600" dirty="0" smtClean="0"/>
              <a:t>. . . </a:t>
            </a:r>
            <a:endParaRPr lang="en-US" sz="3600" dirty="0"/>
          </a:p>
        </p:txBody>
      </p:sp>
    </p:spTree>
    <p:extLst>
      <p:ext uri="{BB962C8B-B14F-4D97-AF65-F5344CB8AC3E}">
        <p14:creationId xmlns:p14="http://schemas.microsoft.com/office/powerpoint/2010/main" val="10685621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lot_cmaj3.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652" y="3346704"/>
            <a:ext cx="4015741" cy="2834640"/>
          </a:xfrm>
          <a:prstGeom prst="rect">
            <a:avLst/>
          </a:prstGeom>
        </p:spPr>
      </p:pic>
      <p:pic>
        <p:nvPicPr>
          <p:cNvPr id="7" name="Picture 6" descr="plot_cmaj4.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8634" y="3319661"/>
            <a:ext cx="4015740" cy="2834640"/>
          </a:xfrm>
          <a:prstGeom prst="rect">
            <a:avLst/>
          </a:prstGeom>
        </p:spPr>
      </p:pic>
      <p:sp>
        <p:nvSpPr>
          <p:cNvPr id="8" name="TextBox 7"/>
          <p:cNvSpPr txBox="1"/>
          <p:nvPr/>
        </p:nvSpPr>
        <p:spPr>
          <a:xfrm>
            <a:off x="457200" y="1706046"/>
            <a:ext cx="1993154" cy="461665"/>
          </a:xfrm>
          <a:prstGeom prst="rect">
            <a:avLst/>
          </a:prstGeom>
          <a:noFill/>
        </p:spPr>
        <p:txBody>
          <a:bodyPr wrap="none" rtlCol="0">
            <a:spAutoFit/>
          </a:bodyPr>
          <a:lstStyle/>
          <a:p>
            <a:r>
              <a:rPr lang="en-US" sz="2400" dirty="0" smtClean="0"/>
              <a:t>C major triad</a:t>
            </a:r>
            <a:endParaRPr lang="en-US" sz="2400" dirty="0"/>
          </a:p>
        </p:txBody>
      </p:sp>
      <p:sp>
        <p:nvSpPr>
          <p:cNvPr id="9" name="TextBox 8"/>
          <p:cNvSpPr txBox="1"/>
          <p:nvPr/>
        </p:nvSpPr>
        <p:spPr>
          <a:xfrm>
            <a:off x="939168" y="3756591"/>
            <a:ext cx="2756584" cy="830997"/>
          </a:xfrm>
          <a:prstGeom prst="rect">
            <a:avLst/>
          </a:prstGeom>
          <a:noFill/>
        </p:spPr>
        <p:txBody>
          <a:bodyPr wrap="none" rtlCol="0">
            <a:spAutoFit/>
          </a:bodyPr>
          <a:lstStyle/>
          <a:p>
            <a:pPr algn="ctr"/>
            <a:r>
              <a:rPr lang="en-US" sz="2400" dirty="0" smtClean="0"/>
              <a:t>Component 3:</a:t>
            </a:r>
          </a:p>
          <a:p>
            <a:pPr algn="ctr"/>
            <a:r>
              <a:rPr lang="en-US" sz="2400" dirty="0" smtClean="0">
                <a:solidFill>
                  <a:srgbClr val="FF0000"/>
                </a:solidFill>
              </a:rPr>
              <a:t>magnitude = 0.186</a:t>
            </a:r>
            <a:endParaRPr lang="en-US" sz="2400" dirty="0">
              <a:solidFill>
                <a:srgbClr val="FF0000"/>
              </a:solidFill>
            </a:endParaRPr>
          </a:p>
        </p:txBody>
      </p:sp>
      <p:sp>
        <p:nvSpPr>
          <p:cNvPr id="10" name="TextBox 9"/>
          <p:cNvSpPr txBox="1"/>
          <p:nvPr/>
        </p:nvSpPr>
        <p:spPr>
          <a:xfrm>
            <a:off x="5437805" y="3800280"/>
            <a:ext cx="2746665" cy="830997"/>
          </a:xfrm>
          <a:prstGeom prst="rect">
            <a:avLst/>
          </a:prstGeom>
          <a:noFill/>
        </p:spPr>
        <p:txBody>
          <a:bodyPr wrap="none" rtlCol="0">
            <a:spAutoFit/>
          </a:bodyPr>
          <a:lstStyle/>
          <a:p>
            <a:pPr algn="ctr"/>
            <a:r>
              <a:rPr lang="en-US" sz="2400" dirty="0" smtClean="0"/>
              <a:t>Component 4:</a:t>
            </a:r>
          </a:p>
          <a:p>
            <a:pPr algn="ctr"/>
            <a:r>
              <a:rPr lang="en-US" sz="2400" dirty="0" smtClean="0"/>
              <a:t>magnitude = 0.144</a:t>
            </a:r>
            <a:endParaRPr lang="en-US" sz="2400" dirty="0"/>
          </a:p>
        </p:txBody>
      </p:sp>
      <p:pic>
        <p:nvPicPr>
          <p:cNvPr id="11" name="Picture 10" descr="cmaj.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4093" y="806307"/>
            <a:ext cx="3706329" cy="2513354"/>
          </a:xfrm>
          <a:prstGeom prst="rect">
            <a:avLst/>
          </a:prstGeom>
        </p:spPr>
      </p:pic>
      <p:sp>
        <p:nvSpPr>
          <p:cNvPr id="12" name="TextBox 11"/>
          <p:cNvSpPr txBox="1"/>
          <p:nvPr/>
        </p:nvSpPr>
        <p:spPr>
          <a:xfrm>
            <a:off x="7226242" y="1654673"/>
            <a:ext cx="481547" cy="646331"/>
          </a:xfrm>
          <a:prstGeom prst="rect">
            <a:avLst/>
          </a:prstGeom>
          <a:noFill/>
        </p:spPr>
        <p:txBody>
          <a:bodyPr wrap="none" rtlCol="0">
            <a:spAutoFit/>
          </a:bodyPr>
          <a:lstStyle/>
          <a:p>
            <a:r>
              <a:rPr lang="en-US" sz="3600" dirty="0" smtClean="0"/>
              <a:t>=</a:t>
            </a:r>
            <a:endParaRPr lang="en-US" sz="3600" dirty="0"/>
          </a:p>
        </p:txBody>
      </p:sp>
      <p:sp>
        <p:nvSpPr>
          <p:cNvPr id="13" name="TextBox 12"/>
          <p:cNvSpPr txBox="1"/>
          <p:nvPr/>
        </p:nvSpPr>
        <p:spPr>
          <a:xfrm>
            <a:off x="4191753" y="3793577"/>
            <a:ext cx="481547" cy="646331"/>
          </a:xfrm>
          <a:prstGeom prst="rect">
            <a:avLst/>
          </a:prstGeom>
          <a:noFill/>
        </p:spPr>
        <p:txBody>
          <a:bodyPr wrap="none" rtlCol="0">
            <a:spAutoFit/>
          </a:bodyPr>
          <a:lstStyle/>
          <a:p>
            <a:r>
              <a:rPr lang="en-US" sz="3600" dirty="0" smtClean="0"/>
              <a:t>+</a:t>
            </a:r>
            <a:endParaRPr lang="en-US" sz="3600" dirty="0"/>
          </a:p>
        </p:txBody>
      </p:sp>
      <p:sp>
        <p:nvSpPr>
          <p:cNvPr id="14" name="TextBox 13"/>
          <p:cNvSpPr txBox="1"/>
          <p:nvPr/>
        </p:nvSpPr>
        <p:spPr>
          <a:xfrm>
            <a:off x="8582099" y="3737361"/>
            <a:ext cx="481547" cy="646331"/>
          </a:xfrm>
          <a:prstGeom prst="rect">
            <a:avLst/>
          </a:prstGeom>
          <a:noFill/>
        </p:spPr>
        <p:txBody>
          <a:bodyPr wrap="none" rtlCol="0">
            <a:spAutoFit/>
          </a:bodyPr>
          <a:lstStyle/>
          <a:p>
            <a:r>
              <a:rPr lang="en-US" sz="3600" dirty="0" smtClean="0"/>
              <a:t>+</a:t>
            </a:r>
            <a:endParaRPr lang="en-US" sz="3600" dirty="0"/>
          </a:p>
        </p:txBody>
      </p:sp>
      <p:sp>
        <p:nvSpPr>
          <p:cNvPr id="15" name="TextBox 14"/>
          <p:cNvSpPr txBox="1"/>
          <p:nvPr/>
        </p:nvSpPr>
        <p:spPr>
          <a:xfrm>
            <a:off x="8451914" y="4117868"/>
            <a:ext cx="780682" cy="646331"/>
          </a:xfrm>
          <a:prstGeom prst="rect">
            <a:avLst/>
          </a:prstGeom>
          <a:noFill/>
        </p:spPr>
        <p:txBody>
          <a:bodyPr wrap="none" rtlCol="0">
            <a:spAutoFit/>
          </a:bodyPr>
          <a:lstStyle/>
          <a:p>
            <a:r>
              <a:rPr lang="en-US" sz="3600" dirty="0" smtClean="0"/>
              <a:t>. . . </a:t>
            </a:r>
            <a:endParaRPr lang="en-US" sz="3600" dirty="0"/>
          </a:p>
        </p:txBody>
      </p:sp>
      <p:sp>
        <p:nvSpPr>
          <p:cNvPr id="3" name="Title 2"/>
          <p:cNvSpPr>
            <a:spLocks noGrp="1"/>
          </p:cNvSpPr>
          <p:nvPr>
            <p:ph type="title"/>
          </p:nvPr>
        </p:nvSpPr>
        <p:spPr/>
        <p:txBody>
          <a:bodyPr/>
          <a:lstStyle/>
          <a:p>
            <a:r>
              <a:rPr lang="en-US" dirty="0"/>
              <a:t>DFT components</a:t>
            </a:r>
          </a:p>
        </p:txBody>
      </p:sp>
    </p:spTree>
    <p:extLst>
      <p:ext uri="{BB962C8B-B14F-4D97-AF65-F5344CB8AC3E}">
        <p14:creationId xmlns:p14="http://schemas.microsoft.com/office/powerpoint/2010/main" val="11741887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TextBox 2"/>
          <p:cNvSpPr txBox="1"/>
          <p:nvPr/>
        </p:nvSpPr>
        <p:spPr>
          <a:xfrm>
            <a:off x="457200" y="765152"/>
            <a:ext cx="8415279" cy="5478423"/>
          </a:xfrm>
          <a:prstGeom prst="rect">
            <a:avLst/>
          </a:prstGeom>
          <a:noFill/>
        </p:spPr>
        <p:txBody>
          <a:bodyPr wrap="square" rtlCol="0">
            <a:spAutoFit/>
          </a:bodyPr>
          <a:lstStyle/>
          <a:p>
            <a:pPr>
              <a:spcBef>
                <a:spcPts val="300"/>
              </a:spcBef>
            </a:pPr>
            <a:r>
              <a:rPr lang="en-US" sz="2000" b="1" dirty="0" smtClean="0"/>
              <a:t>I. Schenker, Brahms, and Keys: The Problem</a:t>
            </a:r>
          </a:p>
          <a:p>
            <a:pPr>
              <a:spcBef>
                <a:spcPts val="300"/>
              </a:spcBef>
            </a:pPr>
            <a:r>
              <a:rPr lang="en-US" sz="2000" b="1" dirty="0"/>
              <a:t>	</a:t>
            </a:r>
            <a:r>
              <a:rPr lang="en-US" sz="2000" dirty="0" smtClean="0"/>
              <a:t>1. </a:t>
            </a:r>
            <a:r>
              <a:rPr lang="en-US" sz="2000" dirty="0"/>
              <a:t>Schenker’s </a:t>
            </a:r>
            <a:r>
              <a:rPr lang="en-US" sz="2000" dirty="0" smtClean="0"/>
              <a:t>analysis </a:t>
            </a:r>
            <a:r>
              <a:rPr lang="en-US" sz="2000" dirty="0"/>
              <a:t>of </a:t>
            </a:r>
            <a:r>
              <a:rPr lang="en-US" sz="2000" dirty="0" smtClean="0"/>
              <a:t>Brahms’s F major Cello Sonata</a:t>
            </a:r>
          </a:p>
          <a:p>
            <a:pPr>
              <a:spcBef>
                <a:spcPts val="300"/>
              </a:spcBef>
            </a:pPr>
            <a:r>
              <a:rPr lang="en-US" sz="2000" b="1" dirty="0"/>
              <a:t>	</a:t>
            </a:r>
            <a:r>
              <a:rPr lang="en-US" sz="2000" dirty="0" smtClean="0"/>
              <a:t>2. </a:t>
            </a:r>
            <a:r>
              <a:rPr lang="en-US" sz="2000" dirty="0"/>
              <a:t>Structure as long-range voice </a:t>
            </a:r>
            <a:r>
              <a:rPr lang="en-US" sz="2000" dirty="0" smtClean="0"/>
              <a:t>leading</a:t>
            </a:r>
          </a:p>
          <a:p>
            <a:pPr>
              <a:spcBef>
                <a:spcPts val="300"/>
              </a:spcBef>
            </a:pPr>
            <a:r>
              <a:rPr lang="en-US" sz="2000" dirty="0"/>
              <a:t>	</a:t>
            </a:r>
            <a:r>
              <a:rPr lang="en-US" sz="2000" dirty="0" smtClean="0"/>
              <a:t>3. An alternative: DFT </a:t>
            </a:r>
            <a:r>
              <a:rPr lang="en-US" sz="2000" dirty="0"/>
              <a:t>p</a:t>
            </a:r>
            <a:r>
              <a:rPr lang="en-US" sz="2000" dirty="0" smtClean="0"/>
              <a:t>hase </a:t>
            </a:r>
            <a:r>
              <a:rPr lang="en-US" sz="2000" dirty="0"/>
              <a:t>s</a:t>
            </a:r>
            <a:r>
              <a:rPr lang="en-US" sz="2000" dirty="0" smtClean="0"/>
              <a:t>pace</a:t>
            </a:r>
          </a:p>
          <a:p>
            <a:pPr>
              <a:spcBef>
                <a:spcPts val="300"/>
              </a:spcBef>
            </a:pPr>
            <a:endParaRPr lang="en-US" sz="2000" dirty="0" smtClean="0"/>
          </a:p>
          <a:p>
            <a:pPr>
              <a:spcBef>
                <a:spcPts val="900"/>
              </a:spcBef>
            </a:pPr>
            <a:r>
              <a:rPr lang="en-US" sz="2000" b="1" dirty="0" smtClean="0"/>
              <a:t>II. DFT and Triadic Orbits</a:t>
            </a:r>
          </a:p>
          <a:p>
            <a:pPr>
              <a:spcBef>
                <a:spcPts val="300"/>
              </a:spcBef>
            </a:pPr>
            <a:r>
              <a:rPr lang="en-US" sz="2000" b="1" dirty="0"/>
              <a:t>	</a:t>
            </a:r>
            <a:r>
              <a:rPr lang="en-US" sz="2000" dirty="0" smtClean="0"/>
              <a:t>1. DFT components as sinusoidal approximations</a:t>
            </a:r>
            <a:endParaRPr lang="en-US" sz="2000" b="1" dirty="0" smtClean="0"/>
          </a:p>
          <a:p>
            <a:pPr>
              <a:spcBef>
                <a:spcPts val="300"/>
              </a:spcBef>
            </a:pPr>
            <a:r>
              <a:rPr lang="en-US" sz="2000" b="1" dirty="0"/>
              <a:t>	</a:t>
            </a:r>
            <a:r>
              <a:rPr lang="en-US" sz="2000" dirty="0" smtClean="0"/>
              <a:t>2. Triadic orbits</a:t>
            </a:r>
          </a:p>
          <a:p>
            <a:pPr>
              <a:spcBef>
                <a:spcPts val="300"/>
              </a:spcBef>
            </a:pPr>
            <a:endParaRPr lang="en-US" sz="2000" dirty="0" smtClean="0"/>
          </a:p>
          <a:p>
            <a:pPr>
              <a:spcBef>
                <a:spcPts val="900"/>
              </a:spcBef>
            </a:pPr>
            <a:r>
              <a:rPr lang="en-US" sz="2000" b="1" dirty="0" smtClean="0"/>
              <a:t>III. Beethoven’s </a:t>
            </a:r>
            <a:r>
              <a:rPr lang="en-US" sz="2000" b="1" i="1" dirty="0" err="1" smtClean="0"/>
              <a:t>Heiliger</a:t>
            </a:r>
            <a:r>
              <a:rPr lang="en-US" sz="2000" b="1" i="1" dirty="0" smtClean="0"/>
              <a:t> </a:t>
            </a:r>
            <a:r>
              <a:rPr lang="en-US" sz="2000" b="1" i="1" dirty="0" err="1" smtClean="0"/>
              <a:t>Dankgesang</a:t>
            </a:r>
            <a:endParaRPr lang="en-US" sz="2000" b="1" dirty="0" smtClean="0"/>
          </a:p>
          <a:p>
            <a:pPr>
              <a:lnSpc>
                <a:spcPts val="2400"/>
              </a:lnSpc>
              <a:spcBef>
                <a:spcPts val="300"/>
              </a:spcBef>
            </a:pPr>
            <a:r>
              <a:rPr lang="en-US" sz="2000" b="1" dirty="0" smtClean="0"/>
              <a:t>	</a:t>
            </a:r>
            <a:r>
              <a:rPr lang="en-US" sz="2000" dirty="0" smtClean="0"/>
              <a:t>1. Scalar context and triadic orbits</a:t>
            </a:r>
          </a:p>
          <a:p>
            <a:pPr>
              <a:lnSpc>
                <a:spcPts val="2400"/>
              </a:lnSpc>
              <a:spcBef>
                <a:spcPts val="300"/>
              </a:spcBef>
            </a:pPr>
            <a:r>
              <a:rPr lang="en-US" sz="2000" dirty="0"/>
              <a:t>	</a:t>
            </a:r>
            <a:r>
              <a:rPr lang="en-US" sz="2000" dirty="0" smtClean="0"/>
              <a:t>2. The D–C motive</a:t>
            </a:r>
          </a:p>
          <a:p>
            <a:pPr>
              <a:lnSpc>
                <a:spcPts val="2400"/>
              </a:lnSpc>
              <a:spcBef>
                <a:spcPts val="300"/>
              </a:spcBef>
            </a:pPr>
            <a:r>
              <a:rPr lang="en-US" sz="2000" dirty="0"/>
              <a:t>	</a:t>
            </a:r>
            <a:r>
              <a:rPr lang="en-US" sz="2000" dirty="0" smtClean="0"/>
              <a:t>3. Strength and weakness</a:t>
            </a:r>
          </a:p>
          <a:p>
            <a:pPr>
              <a:spcBef>
                <a:spcPts val="600"/>
              </a:spcBef>
            </a:pPr>
            <a:endParaRPr lang="en-US" sz="2000" dirty="0" smtClean="0"/>
          </a:p>
          <a:p>
            <a:pPr>
              <a:spcBef>
                <a:spcPts val="600"/>
              </a:spcBef>
            </a:pPr>
            <a:endParaRPr lang="en-US" sz="2000" b="1" dirty="0"/>
          </a:p>
        </p:txBody>
      </p:sp>
    </p:spTree>
    <p:extLst>
      <p:ext uri="{BB962C8B-B14F-4D97-AF65-F5344CB8AC3E}">
        <p14:creationId xmlns:p14="http://schemas.microsoft.com/office/powerpoint/2010/main" val="25754317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DFT components</a:t>
            </a:r>
          </a:p>
        </p:txBody>
      </p:sp>
      <p:pic>
        <p:nvPicPr>
          <p:cNvPr id="4" name="Picture 3" descr="plot_cmaj5.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652" y="3346704"/>
            <a:ext cx="4015740" cy="2834640"/>
          </a:xfrm>
          <a:prstGeom prst="rect">
            <a:avLst/>
          </a:prstGeom>
        </p:spPr>
      </p:pic>
      <p:pic>
        <p:nvPicPr>
          <p:cNvPr id="5" name="Picture 4" descr="plot_cmaj6.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10158" y="3319661"/>
            <a:ext cx="4015740" cy="2834640"/>
          </a:xfrm>
          <a:prstGeom prst="rect">
            <a:avLst/>
          </a:prstGeom>
        </p:spPr>
      </p:pic>
      <p:sp>
        <p:nvSpPr>
          <p:cNvPr id="8" name="TextBox 7"/>
          <p:cNvSpPr txBox="1"/>
          <p:nvPr/>
        </p:nvSpPr>
        <p:spPr>
          <a:xfrm>
            <a:off x="457200" y="1706046"/>
            <a:ext cx="1993154" cy="461665"/>
          </a:xfrm>
          <a:prstGeom prst="rect">
            <a:avLst/>
          </a:prstGeom>
          <a:noFill/>
        </p:spPr>
        <p:txBody>
          <a:bodyPr wrap="none" rtlCol="0">
            <a:spAutoFit/>
          </a:bodyPr>
          <a:lstStyle/>
          <a:p>
            <a:r>
              <a:rPr lang="en-US" sz="2400" dirty="0" smtClean="0"/>
              <a:t>C major triad</a:t>
            </a:r>
            <a:endParaRPr lang="en-US" sz="2400" dirty="0"/>
          </a:p>
        </p:txBody>
      </p:sp>
      <p:sp>
        <p:nvSpPr>
          <p:cNvPr id="9" name="TextBox 8"/>
          <p:cNvSpPr txBox="1"/>
          <p:nvPr/>
        </p:nvSpPr>
        <p:spPr>
          <a:xfrm>
            <a:off x="950025" y="3756591"/>
            <a:ext cx="2705338" cy="830997"/>
          </a:xfrm>
          <a:prstGeom prst="rect">
            <a:avLst/>
          </a:prstGeom>
          <a:noFill/>
        </p:spPr>
        <p:txBody>
          <a:bodyPr wrap="none" rtlCol="0">
            <a:spAutoFit/>
          </a:bodyPr>
          <a:lstStyle/>
          <a:p>
            <a:pPr algn="ctr"/>
            <a:r>
              <a:rPr lang="en-US" sz="2400" dirty="0" smtClean="0"/>
              <a:t>Component 5:</a:t>
            </a:r>
          </a:p>
          <a:p>
            <a:pPr algn="ctr"/>
            <a:r>
              <a:rPr lang="en-US" sz="2400" dirty="0" smtClean="0">
                <a:solidFill>
                  <a:srgbClr val="FF0000"/>
                </a:solidFill>
              </a:rPr>
              <a:t>magnitude = 0.161</a:t>
            </a:r>
            <a:endParaRPr lang="en-US" sz="2400" dirty="0">
              <a:solidFill>
                <a:srgbClr val="FF0000"/>
              </a:solidFill>
            </a:endParaRPr>
          </a:p>
        </p:txBody>
      </p:sp>
      <p:sp>
        <p:nvSpPr>
          <p:cNvPr id="10" name="TextBox 9"/>
          <p:cNvSpPr txBox="1"/>
          <p:nvPr/>
        </p:nvSpPr>
        <p:spPr>
          <a:xfrm>
            <a:off x="5406696" y="3800280"/>
            <a:ext cx="2808882" cy="830997"/>
          </a:xfrm>
          <a:prstGeom prst="rect">
            <a:avLst/>
          </a:prstGeom>
          <a:noFill/>
        </p:spPr>
        <p:txBody>
          <a:bodyPr wrap="none" rtlCol="0">
            <a:spAutoFit/>
          </a:bodyPr>
          <a:lstStyle/>
          <a:p>
            <a:pPr algn="ctr"/>
            <a:r>
              <a:rPr lang="en-US" sz="2400" dirty="0" smtClean="0"/>
              <a:t>Component 6:</a:t>
            </a:r>
          </a:p>
          <a:p>
            <a:pPr algn="ctr"/>
            <a:r>
              <a:rPr lang="en-US" sz="2400" dirty="0" smtClean="0"/>
              <a:t>magnitude = 0.083</a:t>
            </a:r>
            <a:endParaRPr lang="en-US" sz="2400" dirty="0"/>
          </a:p>
        </p:txBody>
      </p:sp>
      <p:pic>
        <p:nvPicPr>
          <p:cNvPr id="11" name="Picture 10" descr="cmaj.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4093" y="806307"/>
            <a:ext cx="3706329" cy="2513354"/>
          </a:xfrm>
          <a:prstGeom prst="rect">
            <a:avLst/>
          </a:prstGeom>
        </p:spPr>
      </p:pic>
      <p:sp>
        <p:nvSpPr>
          <p:cNvPr id="3" name="TextBox 2"/>
          <p:cNvSpPr txBox="1"/>
          <p:nvPr/>
        </p:nvSpPr>
        <p:spPr>
          <a:xfrm>
            <a:off x="7226242" y="1654673"/>
            <a:ext cx="481547" cy="646331"/>
          </a:xfrm>
          <a:prstGeom prst="rect">
            <a:avLst/>
          </a:prstGeom>
          <a:noFill/>
        </p:spPr>
        <p:txBody>
          <a:bodyPr wrap="none" rtlCol="0">
            <a:spAutoFit/>
          </a:bodyPr>
          <a:lstStyle/>
          <a:p>
            <a:r>
              <a:rPr lang="en-US" sz="3600" dirty="0" smtClean="0"/>
              <a:t>=</a:t>
            </a:r>
            <a:endParaRPr lang="en-US" sz="3600" dirty="0"/>
          </a:p>
        </p:txBody>
      </p:sp>
      <p:sp>
        <p:nvSpPr>
          <p:cNvPr id="6" name="TextBox 5"/>
          <p:cNvSpPr txBox="1"/>
          <p:nvPr/>
        </p:nvSpPr>
        <p:spPr>
          <a:xfrm>
            <a:off x="4191753" y="3793577"/>
            <a:ext cx="481547" cy="646331"/>
          </a:xfrm>
          <a:prstGeom prst="rect">
            <a:avLst/>
          </a:prstGeom>
          <a:noFill/>
        </p:spPr>
        <p:txBody>
          <a:bodyPr wrap="none" rtlCol="0">
            <a:spAutoFit/>
          </a:bodyPr>
          <a:lstStyle/>
          <a:p>
            <a:r>
              <a:rPr lang="en-US" sz="3600" dirty="0" smtClean="0"/>
              <a:t>+</a:t>
            </a:r>
            <a:endParaRPr lang="en-US" sz="3600" dirty="0"/>
          </a:p>
        </p:txBody>
      </p:sp>
      <p:sp>
        <p:nvSpPr>
          <p:cNvPr id="12" name="TextBox 11"/>
          <p:cNvSpPr txBox="1"/>
          <p:nvPr/>
        </p:nvSpPr>
        <p:spPr>
          <a:xfrm>
            <a:off x="8582099" y="3737361"/>
            <a:ext cx="481547" cy="646331"/>
          </a:xfrm>
          <a:prstGeom prst="rect">
            <a:avLst/>
          </a:prstGeom>
          <a:noFill/>
        </p:spPr>
        <p:txBody>
          <a:bodyPr wrap="none" rtlCol="0">
            <a:spAutoFit/>
          </a:bodyPr>
          <a:lstStyle/>
          <a:p>
            <a:r>
              <a:rPr lang="en-US" sz="3600" dirty="0" smtClean="0"/>
              <a:t>+</a:t>
            </a:r>
            <a:endParaRPr lang="en-US" sz="3600" dirty="0"/>
          </a:p>
        </p:txBody>
      </p:sp>
      <p:sp>
        <p:nvSpPr>
          <p:cNvPr id="7" name="TextBox 6"/>
          <p:cNvSpPr txBox="1"/>
          <p:nvPr/>
        </p:nvSpPr>
        <p:spPr>
          <a:xfrm>
            <a:off x="8451914" y="4117868"/>
            <a:ext cx="780682" cy="646331"/>
          </a:xfrm>
          <a:prstGeom prst="rect">
            <a:avLst/>
          </a:prstGeom>
          <a:noFill/>
        </p:spPr>
        <p:txBody>
          <a:bodyPr wrap="none" rtlCol="0">
            <a:spAutoFit/>
          </a:bodyPr>
          <a:lstStyle/>
          <a:p>
            <a:r>
              <a:rPr lang="en-US" sz="3600" dirty="0" smtClean="0"/>
              <a:t>. . . </a:t>
            </a:r>
            <a:endParaRPr lang="en-US" sz="3600" dirty="0"/>
          </a:p>
        </p:txBody>
      </p:sp>
    </p:spTree>
    <p:extLst>
      <p:ext uri="{BB962C8B-B14F-4D97-AF65-F5344CB8AC3E}">
        <p14:creationId xmlns:p14="http://schemas.microsoft.com/office/powerpoint/2010/main" val="7956802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Triadic Orbits</a:t>
            </a:r>
            <a:endParaRPr lang="en-US" dirty="0"/>
          </a:p>
        </p:txBody>
      </p:sp>
      <p:pic>
        <p:nvPicPr>
          <p:cNvPr id="3" name="Picture 2" descr="plot_cmaj3.pn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3753" t="48760" r="2445" b="15738"/>
          <a:stretch/>
        </p:blipFill>
        <p:spPr>
          <a:xfrm>
            <a:off x="1877791" y="995619"/>
            <a:ext cx="5469779" cy="1635660"/>
          </a:xfrm>
          <a:prstGeom prst="rect">
            <a:avLst/>
          </a:prstGeom>
        </p:spPr>
      </p:pic>
      <p:sp>
        <p:nvSpPr>
          <p:cNvPr id="4" name="TextBox 3"/>
          <p:cNvSpPr txBox="1"/>
          <p:nvPr/>
        </p:nvSpPr>
        <p:spPr>
          <a:xfrm>
            <a:off x="1740927" y="2656750"/>
            <a:ext cx="351378" cy="369332"/>
          </a:xfrm>
          <a:prstGeom prst="rect">
            <a:avLst/>
          </a:prstGeom>
          <a:noFill/>
        </p:spPr>
        <p:txBody>
          <a:bodyPr wrap="none" rtlCol="0">
            <a:spAutoFit/>
          </a:bodyPr>
          <a:lstStyle/>
          <a:p>
            <a:r>
              <a:rPr lang="en-US" b="1" dirty="0" smtClean="0"/>
              <a:t>C</a:t>
            </a:r>
            <a:endParaRPr lang="en-US" b="1" dirty="0"/>
          </a:p>
        </p:txBody>
      </p:sp>
      <p:sp>
        <p:nvSpPr>
          <p:cNvPr id="5" name="TextBox 4"/>
          <p:cNvSpPr txBox="1"/>
          <p:nvPr/>
        </p:nvSpPr>
        <p:spPr>
          <a:xfrm>
            <a:off x="3528876" y="2642756"/>
            <a:ext cx="351378" cy="369332"/>
          </a:xfrm>
          <a:prstGeom prst="rect">
            <a:avLst/>
          </a:prstGeom>
          <a:noFill/>
        </p:spPr>
        <p:txBody>
          <a:bodyPr wrap="none" rtlCol="0">
            <a:spAutoFit/>
          </a:bodyPr>
          <a:lstStyle/>
          <a:p>
            <a:r>
              <a:rPr lang="en-US" b="1" dirty="0"/>
              <a:t>E</a:t>
            </a:r>
          </a:p>
        </p:txBody>
      </p:sp>
      <p:sp>
        <p:nvSpPr>
          <p:cNvPr id="6" name="TextBox 5"/>
          <p:cNvSpPr txBox="1"/>
          <p:nvPr/>
        </p:nvSpPr>
        <p:spPr>
          <a:xfrm>
            <a:off x="4872037" y="2657193"/>
            <a:ext cx="389850" cy="369332"/>
          </a:xfrm>
          <a:prstGeom prst="rect">
            <a:avLst/>
          </a:prstGeom>
          <a:noFill/>
        </p:spPr>
        <p:txBody>
          <a:bodyPr wrap="none" rtlCol="0">
            <a:spAutoFit/>
          </a:bodyPr>
          <a:lstStyle/>
          <a:p>
            <a:r>
              <a:rPr lang="en-US" b="1" dirty="0"/>
              <a:t>G</a:t>
            </a:r>
          </a:p>
        </p:txBody>
      </p:sp>
      <p:sp>
        <p:nvSpPr>
          <p:cNvPr id="7" name="TextBox 6"/>
          <p:cNvSpPr txBox="1"/>
          <p:nvPr/>
        </p:nvSpPr>
        <p:spPr>
          <a:xfrm>
            <a:off x="6972081" y="2632092"/>
            <a:ext cx="556049" cy="369332"/>
          </a:xfrm>
          <a:prstGeom prst="rect">
            <a:avLst/>
          </a:prstGeom>
          <a:noFill/>
        </p:spPr>
        <p:txBody>
          <a:bodyPr wrap="none" rtlCol="0">
            <a:spAutoFit/>
          </a:bodyPr>
          <a:lstStyle/>
          <a:p>
            <a:r>
              <a:rPr lang="en-US" b="1" dirty="0" smtClean="0"/>
              <a:t>(C)</a:t>
            </a:r>
            <a:endParaRPr lang="en-US" b="1" dirty="0"/>
          </a:p>
        </p:txBody>
      </p:sp>
      <p:sp>
        <p:nvSpPr>
          <p:cNvPr id="8" name="TextBox 7"/>
          <p:cNvSpPr txBox="1"/>
          <p:nvPr/>
        </p:nvSpPr>
        <p:spPr>
          <a:xfrm>
            <a:off x="2158945" y="2583219"/>
            <a:ext cx="455663" cy="461665"/>
          </a:xfrm>
          <a:prstGeom prst="rect">
            <a:avLst/>
          </a:prstGeom>
          <a:noFill/>
        </p:spPr>
        <p:txBody>
          <a:bodyPr wrap="none" rtlCol="0">
            <a:spAutoFit/>
          </a:bodyPr>
          <a:lstStyle/>
          <a:p>
            <a:r>
              <a:rPr lang="en-US" dirty="0" smtClean="0">
                <a:solidFill>
                  <a:schemeClr val="accent4">
                    <a:lumMod val="60000"/>
                    <a:lumOff val="40000"/>
                  </a:schemeClr>
                </a:solidFill>
              </a:rPr>
              <a:t>C</a:t>
            </a:r>
            <a:r>
              <a:rPr lang="en-US" sz="2400" dirty="0" smtClean="0">
                <a:solidFill>
                  <a:schemeClr val="accent4">
                    <a:lumMod val="60000"/>
                    <a:lumOff val="40000"/>
                  </a:schemeClr>
                </a:solidFill>
                <a:latin typeface="Helsinki Text"/>
                <a:cs typeface="Helsinki Text"/>
              </a:rPr>
              <a:t>#</a:t>
            </a:r>
            <a:endParaRPr lang="en-US" sz="2400" dirty="0">
              <a:solidFill>
                <a:schemeClr val="accent4">
                  <a:lumMod val="60000"/>
                  <a:lumOff val="40000"/>
                </a:schemeClr>
              </a:solidFill>
              <a:latin typeface="Helsinki Text"/>
              <a:cs typeface="Helsinki Text"/>
            </a:endParaRPr>
          </a:p>
        </p:txBody>
      </p:sp>
      <p:sp>
        <p:nvSpPr>
          <p:cNvPr id="9" name="TextBox 8"/>
          <p:cNvSpPr txBox="1"/>
          <p:nvPr/>
        </p:nvSpPr>
        <p:spPr>
          <a:xfrm>
            <a:off x="3053560" y="2570890"/>
            <a:ext cx="463440" cy="461665"/>
          </a:xfrm>
          <a:prstGeom prst="rect">
            <a:avLst/>
          </a:prstGeom>
          <a:noFill/>
        </p:spPr>
        <p:txBody>
          <a:bodyPr wrap="none" rtlCol="0">
            <a:spAutoFit/>
          </a:bodyPr>
          <a:lstStyle/>
          <a:p>
            <a:r>
              <a:rPr lang="en-US" dirty="0">
                <a:solidFill>
                  <a:srgbClr val="B3A2C7"/>
                </a:solidFill>
              </a:rPr>
              <a:t>D</a:t>
            </a:r>
            <a:r>
              <a:rPr lang="en-US" sz="2400" dirty="0" smtClean="0">
                <a:solidFill>
                  <a:srgbClr val="B3A2C7"/>
                </a:solidFill>
                <a:latin typeface="Helsinki Text"/>
                <a:cs typeface="Helsinki Text"/>
              </a:rPr>
              <a:t>#</a:t>
            </a:r>
            <a:endParaRPr lang="en-US" sz="2400" dirty="0">
              <a:solidFill>
                <a:srgbClr val="B3A2C7"/>
              </a:solidFill>
              <a:latin typeface="Helsinki Text"/>
              <a:cs typeface="Helsinki Text"/>
            </a:endParaRPr>
          </a:p>
        </p:txBody>
      </p:sp>
      <p:sp>
        <p:nvSpPr>
          <p:cNvPr id="10" name="TextBox 9"/>
          <p:cNvSpPr txBox="1"/>
          <p:nvPr/>
        </p:nvSpPr>
        <p:spPr>
          <a:xfrm>
            <a:off x="4345744" y="2570890"/>
            <a:ext cx="445519" cy="461665"/>
          </a:xfrm>
          <a:prstGeom prst="rect">
            <a:avLst/>
          </a:prstGeom>
          <a:noFill/>
        </p:spPr>
        <p:txBody>
          <a:bodyPr wrap="none" rtlCol="0">
            <a:spAutoFit/>
          </a:bodyPr>
          <a:lstStyle/>
          <a:p>
            <a:r>
              <a:rPr lang="en-US" dirty="0" smtClean="0">
                <a:solidFill>
                  <a:srgbClr val="B3A2C7"/>
                </a:solidFill>
              </a:rPr>
              <a:t>F</a:t>
            </a:r>
            <a:r>
              <a:rPr lang="en-US" sz="2400" dirty="0" smtClean="0">
                <a:solidFill>
                  <a:srgbClr val="B3A2C7"/>
                </a:solidFill>
                <a:latin typeface="Helsinki Text"/>
                <a:cs typeface="Helsinki Text"/>
              </a:rPr>
              <a:t>#</a:t>
            </a:r>
            <a:endParaRPr lang="en-US" sz="2400" dirty="0">
              <a:solidFill>
                <a:srgbClr val="B3A2C7"/>
              </a:solidFill>
              <a:latin typeface="Helsinki Text"/>
              <a:cs typeface="Helsinki Text"/>
            </a:endParaRPr>
          </a:p>
        </p:txBody>
      </p:sp>
      <p:sp>
        <p:nvSpPr>
          <p:cNvPr id="11" name="TextBox 10"/>
          <p:cNvSpPr txBox="1"/>
          <p:nvPr/>
        </p:nvSpPr>
        <p:spPr>
          <a:xfrm>
            <a:off x="5261887" y="2583219"/>
            <a:ext cx="457917" cy="461665"/>
          </a:xfrm>
          <a:prstGeom prst="rect">
            <a:avLst/>
          </a:prstGeom>
          <a:noFill/>
        </p:spPr>
        <p:txBody>
          <a:bodyPr wrap="none" rtlCol="0">
            <a:spAutoFit/>
          </a:bodyPr>
          <a:lstStyle/>
          <a:p>
            <a:r>
              <a:rPr lang="en-US" dirty="0">
                <a:solidFill>
                  <a:srgbClr val="B3A2C7"/>
                </a:solidFill>
              </a:rPr>
              <a:t>G</a:t>
            </a:r>
            <a:r>
              <a:rPr lang="en-US" sz="2400" dirty="0" smtClean="0">
                <a:solidFill>
                  <a:srgbClr val="B3A2C7"/>
                </a:solidFill>
                <a:latin typeface="Helsinki Text"/>
                <a:cs typeface="Helsinki Text"/>
              </a:rPr>
              <a:t>#</a:t>
            </a:r>
            <a:endParaRPr lang="en-US" sz="2400" dirty="0">
              <a:solidFill>
                <a:srgbClr val="B3A2C7"/>
              </a:solidFill>
              <a:latin typeface="Helsinki Text"/>
              <a:cs typeface="Helsinki Text"/>
            </a:endParaRPr>
          </a:p>
        </p:txBody>
      </p:sp>
      <p:sp>
        <p:nvSpPr>
          <p:cNvPr id="12" name="TextBox 11"/>
          <p:cNvSpPr txBox="1"/>
          <p:nvPr/>
        </p:nvSpPr>
        <p:spPr>
          <a:xfrm>
            <a:off x="6154068" y="2565193"/>
            <a:ext cx="445406" cy="461665"/>
          </a:xfrm>
          <a:prstGeom prst="rect">
            <a:avLst/>
          </a:prstGeom>
          <a:noFill/>
        </p:spPr>
        <p:txBody>
          <a:bodyPr wrap="none" rtlCol="0">
            <a:spAutoFit/>
          </a:bodyPr>
          <a:lstStyle/>
          <a:p>
            <a:r>
              <a:rPr lang="en-US" dirty="0" smtClean="0">
                <a:solidFill>
                  <a:srgbClr val="B3A2C7"/>
                </a:solidFill>
              </a:rPr>
              <a:t>A</a:t>
            </a:r>
            <a:r>
              <a:rPr lang="en-US" sz="2400" dirty="0" smtClean="0">
                <a:solidFill>
                  <a:srgbClr val="B3A2C7"/>
                </a:solidFill>
                <a:latin typeface="Helsinki Text"/>
                <a:cs typeface="Helsinki Text"/>
              </a:rPr>
              <a:t>#</a:t>
            </a:r>
            <a:endParaRPr lang="en-US" sz="2400" dirty="0">
              <a:solidFill>
                <a:srgbClr val="B3A2C7"/>
              </a:solidFill>
              <a:latin typeface="Helsinki Text"/>
              <a:cs typeface="Helsinki Text"/>
            </a:endParaRPr>
          </a:p>
        </p:txBody>
      </p:sp>
      <p:sp>
        <p:nvSpPr>
          <p:cNvPr id="13" name="TextBox 12"/>
          <p:cNvSpPr txBox="1"/>
          <p:nvPr/>
        </p:nvSpPr>
        <p:spPr>
          <a:xfrm>
            <a:off x="2638272" y="2645573"/>
            <a:ext cx="357565" cy="369332"/>
          </a:xfrm>
          <a:prstGeom prst="rect">
            <a:avLst/>
          </a:prstGeom>
          <a:noFill/>
        </p:spPr>
        <p:txBody>
          <a:bodyPr wrap="none" rtlCol="0">
            <a:spAutoFit/>
          </a:bodyPr>
          <a:lstStyle/>
          <a:p>
            <a:r>
              <a:rPr lang="en-US" dirty="0" smtClean="0">
                <a:solidFill>
                  <a:srgbClr val="B3A2C7"/>
                </a:solidFill>
              </a:rPr>
              <a:t>D</a:t>
            </a:r>
            <a:endParaRPr lang="en-US" sz="2400" dirty="0">
              <a:solidFill>
                <a:srgbClr val="B3A2C7"/>
              </a:solidFill>
              <a:latin typeface="Helsinki Text"/>
              <a:cs typeface="Helsinki Text"/>
            </a:endParaRPr>
          </a:p>
        </p:txBody>
      </p:sp>
      <p:sp>
        <p:nvSpPr>
          <p:cNvPr id="14" name="TextBox 13"/>
          <p:cNvSpPr txBox="1"/>
          <p:nvPr/>
        </p:nvSpPr>
        <p:spPr>
          <a:xfrm>
            <a:off x="3970680" y="2644000"/>
            <a:ext cx="322963" cy="369332"/>
          </a:xfrm>
          <a:prstGeom prst="rect">
            <a:avLst/>
          </a:prstGeom>
          <a:noFill/>
        </p:spPr>
        <p:txBody>
          <a:bodyPr wrap="none" rtlCol="0">
            <a:spAutoFit/>
          </a:bodyPr>
          <a:lstStyle/>
          <a:p>
            <a:r>
              <a:rPr lang="en-US" dirty="0" smtClean="0">
                <a:solidFill>
                  <a:srgbClr val="B3A2C7"/>
                </a:solidFill>
              </a:rPr>
              <a:t>F</a:t>
            </a:r>
            <a:endParaRPr lang="en-US" sz="2400" dirty="0">
              <a:solidFill>
                <a:srgbClr val="B3A2C7"/>
              </a:solidFill>
              <a:latin typeface="Helsinki Text"/>
              <a:cs typeface="Helsinki Text"/>
            </a:endParaRPr>
          </a:p>
        </p:txBody>
      </p:sp>
      <p:sp>
        <p:nvSpPr>
          <p:cNvPr id="15" name="TextBox 14"/>
          <p:cNvSpPr txBox="1"/>
          <p:nvPr/>
        </p:nvSpPr>
        <p:spPr>
          <a:xfrm>
            <a:off x="5738124" y="2646323"/>
            <a:ext cx="339531" cy="369332"/>
          </a:xfrm>
          <a:prstGeom prst="rect">
            <a:avLst/>
          </a:prstGeom>
          <a:noFill/>
        </p:spPr>
        <p:txBody>
          <a:bodyPr wrap="none" rtlCol="0">
            <a:spAutoFit/>
          </a:bodyPr>
          <a:lstStyle/>
          <a:p>
            <a:r>
              <a:rPr lang="en-US" dirty="0" smtClean="0">
                <a:solidFill>
                  <a:srgbClr val="B3A2C7"/>
                </a:solidFill>
              </a:rPr>
              <a:t>A</a:t>
            </a:r>
            <a:endParaRPr lang="en-US" sz="2400" dirty="0">
              <a:solidFill>
                <a:srgbClr val="B3A2C7"/>
              </a:solidFill>
              <a:latin typeface="Helsinki Text"/>
              <a:cs typeface="Helsinki Text"/>
            </a:endParaRPr>
          </a:p>
        </p:txBody>
      </p:sp>
      <p:sp>
        <p:nvSpPr>
          <p:cNvPr id="16" name="TextBox 15"/>
          <p:cNvSpPr txBox="1"/>
          <p:nvPr/>
        </p:nvSpPr>
        <p:spPr>
          <a:xfrm>
            <a:off x="6615250" y="2641750"/>
            <a:ext cx="335586" cy="369332"/>
          </a:xfrm>
          <a:prstGeom prst="rect">
            <a:avLst/>
          </a:prstGeom>
          <a:noFill/>
        </p:spPr>
        <p:txBody>
          <a:bodyPr wrap="none" rtlCol="0">
            <a:spAutoFit/>
          </a:bodyPr>
          <a:lstStyle/>
          <a:p>
            <a:r>
              <a:rPr lang="en-US" dirty="0">
                <a:solidFill>
                  <a:srgbClr val="B3A2C7"/>
                </a:solidFill>
              </a:rPr>
              <a:t>B</a:t>
            </a:r>
            <a:endParaRPr lang="en-US" sz="2400" dirty="0">
              <a:solidFill>
                <a:srgbClr val="B3A2C7"/>
              </a:solidFill>
              <a:latin typeface="Helsinki Text"/>
              <a:cs typeface="Helsinki Text"/>
            </a:endParaRPr>
          </a:p>
        </p:txBody>
      </p:sp>
      <p:pic>
        <p:nvPicPr>
          <p:cNvPr id="17" name="Picture 16" descr="orbitCmaj.t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7133" y="3217441"/>
            <a:ext cx="2401266" cy="2752671"/>
          </a:xfrm>
          <a:prstGeom prst="rect">
            <a:avLst/>
          </a:prstGeom>
        </p:spPr>
      </p:pic>
      <p:sp>
        <p:nvSpPr>
          <p:cNvPr id="20" name="Freeform 19"/>
          <p:cNvSpPr/>
          <p:nvPr/>
        </p:nvSpPr>
        <p:spPr>
          <a:xfrm>
            <a:off x="4492619" y="1423873"/>
            <a:ext cx="2669150" cy="2321810"/>
          </a:xfrm>
          <a:custGeom>
            <a:avLst/>
            <a:gdLst>
              <a:gd name="connsiteX0" fmla="*/ 2601919 w 2669150"/>
              <a:gd name="connsiteY0" fmla="*/ 0 h 2321810"/>
              <a:gd name="connsiteX1" fmla="*/ 2370994 w 2669150"/>
              <a:gd name="connsiteY1" fmla="*/ 1898497 h 2321810"/>
              <a:gd name="connsiteX2" fmla="*/ 241349 w 2669150"/>
              <a:gd name="connsiteY2" fmla="*/ 1718909 h 2321810"/>
              <a:gd name="connsiteX3" fmla="*/ 48912 w 2669150"/>
              <a:gd name="connsiteY3" fmla="*/ 2321810 h 2321810"/>
            </a:gdLst>
            <a:ahLst/>
            <a:cxnLst>
              <a:cxn ang="0">
                <a:pos x="connsiteX0" y="connsiteY0"/>
              </a:cxn>
              <a:cxn ang="0">
                <a:pos x="connsiteX1" y="connsiteY1"/>
              </a:cxn>
              <a:cxn ang="0">
                <a:pos x="connsiteX2" y="connsiteY2"/>
              </a:cxn>
              <a:cxn ang="0">
                <a:pos x="connsiteX3" y="connsiteY3"/>
              </a:cxn>
            </a:cxnLst>
            <a:rect l="l" t="t" r="r" b="b"/>
            <a:pathLst>
              <a:path w="2669150" h="2321810">
                <a:moveTo>
                  <a:pt x="2601919" y="0"/>
                </a:moveTo>
                <a:cubicBezTo>
                  <a:pt x="2683170" y="806006"/>
                  <a:pt x="2764422" y="1612012"/>
                  <a:pt x="2370994" y="1898497"/>
                </a:cubicBezTo>
                <a:cubicBezTo>
                  <a:pt x="1977566" y="2184982"/>
                  <a:pt x="628363" y="1648357"/>
                  <a:pt x="241349" y="1718909"/>
                </a:cubicBezTo>
                <a:cubicBezTo>
                  <a:pt x="-145665" y="1789461"/>
                  <a:pt x="48912" y="2321810"/>
                  <a:pt x="48912" y="2321810"/>
                </a:cubicBezTo>
              </a:path>
            </a:pathLst>
          </a:custGeom>
          <a:ln w="38100" cmpd="sng">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2874937" y="1398219"/>
            <a:ext cx="2644310" cy="4202563"/>
          </a:xfrm>
          <a:custGeom>
            <a:avLst/>
            <a:gdLst>
              <a:gd name="connsiteX0" fmla="*/ 2474832 w 2644310"/>
              <a:gd name="connsiteY0" fmla="*/ 0 h 4198129"/>
              <a:gd name="connsiteX1" fmla="*/ 2397857 w 2644310"/>
              <a:gd name="connsiteY1" fmla="*/ 1411045 h 4198129"/>
              <a:gd name="connsiteX2" fmla="*/ 114263 w 2644310"/>
              <a:gd name="connsiteY2" fmla="*/ 1757392 h 4198129"/>
              <a:gd name="connsiteX3" fmla="*/ 422163 w 2644310"/>
              <a:gd name="connsiteY3" fmla="*/ 3963754 h 4198129"/>
              <a:gd name="connsiteX4" fmla="*/ 1114939 w 2644310"/>
              <a:gd name="connsiteY4" fmla="*/ 4027892 h 4198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310" h="4198129">
                <a:moveTo>
                  <a:pt x="2474832" y="0"/>
                </a:moveTo>
                <a:cubicBezTo>
                  <a:pt x="2633058" y="559073"/>
                  <a:pt x="2791285" y="1118146"/>
                  <a:pt x="2397857" y="1411045"/>
                </a:cubicBezTo>
                <a:cubicBezTo>
                  <a:pt x="2004429" y="1703944"/>
                  <a:pt x="443545" y="1331941"/>
                  <a:pt x="114263" y="1757392"/>
                </a:cubicBezTo>
                <a:cubicBezTo>
                  <a:pt x="-215019" y="2182844"/>
                  <a:pt x="255384" y="3585337"/>
                  <a:pt x="422163" y="3963754"/>
                </a:cubicBezTo>
                <a:cubicBezTo>
                  <a:pt x="588942" y="4342171"/>
                  <a:pt x="851940" y="4185031"/>
                  <a:pt x="1114939" y="4027892"/>
                </a:cubicBezTo>
              </a:path>
            </a:pathLst>
          </a:custGeom>
          <a:ln w="38100" cmpd="sng">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3583325" y="1040134"/>
            <a:ext cx="4695154" cy="4093883"/>
          </a:xfrm>
          <a:custGeom>
            <a:avLst/>
            <a:gdLst>
              <a:gd name="connsiteX0" fmla="*/ 0 w 4695154"/>
              <a:gd name="connsiteY0" fmla="*/ 332033 h 4093883"/>
              <a:gd name="connsiteX1" fmla="*/ 1734965 w 4695154"/>
              <a:gd name="connsiteY1" fmla="*/ 48527 h 4093883"/>
              <a:gd name="connsiteX2" fmla="*/ 4399780 w 4695154"/>
              <a:gd name="connsiteY2" fmla="*/ 263992 h 4093883"/>
              <a:gd name="connsiteX3" fmla="*/ 4524516 w 4695154"/>
              <a:gd name="connsiteY3" fmla="*/ 2475335 h 4093883"/>
              <a:gd name="connsiteX4" fmla="*/ 3469929 w 4695154"/>
              <a:gd name="connsiteY4" fmla="*/ 3938224 h 4093883"/>
              <a:gd name="connsiteX5" fmla="*/ 2165871 w 4695154"/>
              <a:gd name="connsiteY5" fmla="*/ 4051626 h 409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5154" h="4093883">
                <a:moveTo>
                  <a:pt x="0" y="332033"/>
                </a:moveTo>
                <a:cubicBezTo>
                  <a:pt x="500834" y="195950"/>
                  <a:pt x="1001668" y="59867"/>
                  <a:pt x="1734965" y="48527"/>
                </a:cubicBezTo>
                <a:cubicBezTo>
                  <a:pt x="2468262" y="37187"/>
                  <a:pt x="3934855" y="-140476"/>
                  <a:pt x="4399780" y="263992"/>
                </a:cubicBezTo>
                <a:cubicBezTo>
                  <a:pt x="4864705" y="668460"/>
                  <a:pt x="4679491" y="1862963"/>
                  <a:pt x="4524516" y="2475335"/>
                </a:cubicBezTo>
                <a:cubicBezTo>
                  <a:pt x="4369541" y="3087707"/>
                  <a:pt x="3863037" y="3675509"/>
                  <a:pt x="3469929" y="3938224"/>
                </a:cubicBezTo>
                <a:cubicBezTo>
                  <a:pt x="3076822" y="4200939"/>
                  <a:pt x="2165871" y="4051626"/>
                  <a:pt x="2165871" y="4051626"/>
                </a:cubicBezTo>
              </a:path>
            </a:pathLst>
          </a:custGeom>
          <a:ln w="38100" cmpd="sng">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TextBox 38"/>
          <p:cNvSpPr txBox="1"/>
          <p:nvPr/>
        </p:nvSpPr>
        <p:spPr>
          <a:xfrm>
            <a:off x="283491" y="3745683"/>
            <a:ext cx="2636760" cy="1107996"/>
          </a:xfrm>
          <a:prstGeom prst="rect">
            <a:avLst/>
          </a:prstGeom>
          <a:noFill/>
        </p:spPr>
        <p:txBody>
          <a:bodyPr wrap="none" rtlCol="0">
            <a:spAutoFit/>
          </a:bodyPr>
          <a:lstStyle/>
          <a:p>
            <a:r>
              <a:rPr lang="en-US" sz="2200" dirty="0" smtClean="0"/>
              <a:t>The peaks of the</a:t>
            </a:r>
          </a:p>
          <a:p>
            <a:r>
              <a:rPr lang="en-US" sz="2200" dirty="0" smtClean="0"/>
              <a:t>sinusoid are shown </a:t>
            </a:r>
          </a:p>
          <a:p>
            <a:r>
              <a:rPr lang="en-US" sz="2200" dirty="0" smtClean="0"/>
              <a:t>by the dashed lines.</a:t>
            </a:r>
            <a:endParaRPr lang="en-US" sz="2200" dirty="0"/>
          </a:p>
        </p:txBody>
      </p:sp>
      <p:sp>
        <p:nvSpPr>
          <p:cNvPr id="40" name="Freeform 39"/>
          <p:cNvSpPr/>
          <p:nvPr/>
        </p:nvSpPr>
        <p:spPr>
          <a:xfrm>
            <a:off x="2676154" y="2540210"/>
            <a:ext cx="3190428" cy="1519590"/>
          </a:xfrm>
          <a:custGeom>
            <a:avLst/>
            <a:gdLst>
              <a:gd name="connsiteX0" fmla="*/ 0 w 3190428"/>
              <a:gd name="connsiteY0" fmla="*/ 0 h 1519590"/>
              <a:gd name="connsiteX1" fmla="*/ 646360 w 3190428"/>
              <a:gd name="connsiteY1" fmla="*/ 997940 h 1519590"/>
              <a:gd name="connsiteX2" fmla="*/ 3061702 w 3190428"/>
              <a:gd name="connsiteY2" fmla="*/ 941239 h 1519590"/>
              <a:gd name="connsiteX3" fmla="*/ 2880268 w 3190428"/>
              <a:gd name="connsiteY3" fmla="*/ 1519590 h 1519590"/>
            </a:gdLst>
            <a:ahLst/>
            <a:cxnLst>
              <a:cxn ang="0">
                <a:pos x="connsiteX0" y="connsiteY0"/>
              </a:cxn>
              <a:cxn ang="0">
                <a:pos x="connsiteX1" y="connsiteY1"/>
              </a:cxn>
              <a:cxn ang="0">
                <a:pos x="connsiteX2" y="connsiteY2"/>
              </a:cxn>
              <a:cxn ang="0">
                <a:pos x="connsiteX3" y="connsiteY3"/>
              </a:cxn>
            </a:cxnLst>
            <a:rect l="l" t="t" r="r" b="b"/>
            <a:pathLst>
              <a:path w="3190428" h="1519590">
                <a:moveTo>
                  <a:pt x="0" y="0"/>
                </a:moveTo>
                <a:cubicBezTo>
                  <a:pt x="68038" y="420533"/>
                  <a:pt x="136076" y="841067"/>
                  <a:pt x="646360" y="997940"/>
                </a:cubicBezTo>
                <a:cubicBezTo>
                  <a:pt x="1156644" y="1154813"/>
                  <a:pt x="2689384" y="854297"/>
                  <a:pt x="3061702" y="941239"/>
                </a:cubicBezTo>
                <a:cubicBezTo>
                  <a:pt x="3434020" y="1028181"/>
                  <a:pt x="2880268" y="1519590"/>
                  <a:pt x="2880268" y="1519590"/>
                </a:cubicBezTo>
              </a:path>
            </a:pathLst>
          </a:custGeom>
          <a:ln w="38100" cmpd="sng">
            <a:solidFill>
              <a:schemeClr val="accent2"/>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4479157" y="2596911"/>
            <a:ext cx="1927738" cy="3530421"/>
          </a:xfrm>
          <a:custGeom>
            <a:avLst/>
            <a:gdLst>
              <a:gd name="connsiteX0" fmla="*/ 0 w 1939031"/>
              <a:gd name="connsiteY0" fmla="*/ 0 h 3530421"/>
              <a:gd name="connsiteX1" fmla="*/ 498944 w 1939031"/>
              <a:gd name="connsiteY1" fmla="*/ 532991 h 3530421"/>
              <a:gd name="connsiteX2" fmla="*/ 1746304 w 1939031"/>
              <a:gd name="connsiteY2" fmla="*/ 759795 h 3530421"/>
              <a:gd name="connsiteX3" fmla="*/ 1859700 w 1939031"/>
              <a:gd name="connsiteY3" fmla="*/ 2903097 h 3530421"/>
              <a:gd name="connsiteX4" fmla="*/ 997888 w 1939031"/>
              <a:gd name="connsiteY4" fmla="*/ 3526810 h 3530421"/>
              <a:gd name="connsiteX5" fmla="*/ 453585 w 1939031"/>
              <a:gd name="connsiteY5" fmla="*/ 3175263 h 353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031" h="3530421">
                <a:moveTo>
                  <a:pt x="0" y="0"/>
                </a:moveTo>
                <a:cubicBezTo>
                  <a:pt x="103946" y="203179"/>
                  <a:pt x="207893" y="406358"/>
                  <a:pt x="498944" y="532991"/>
                </a:cubicBezTo>
                <a:cubicBezTo>
                  <a:pt x="789995" y="659624"/>
                  <a:pt x="1519511" y="364777"/>
                  <a:pt x="1746304" y="759795"/>
                </a:cubicBezTo>
                <a:cubicBezTo>
                  <a:pt x="1973097" y="1154813"/>
                  <a:pt x="1984436" y="2441928"/>
                  <a:pt x="1859700" y="2903097"/>
                </a:cubicBezTo>
                <a:cubicBezTo>
                  <a:pt x="1734964" y="3364266"/>
                  <a:pt x="1232240" y="3481449"/>
                  <a:pt x="997888" y="3526810"/>
                </a:cubicBezTo>
                <a:cubicBezTo>
                  <a:pt x="763536" y="3572171"/>
                  <a:pt x="453585" y="3175263"/>
                  <a:pt x="453585" y="3175263"/>
                </a:cubicBezTo>
              </a:path>
            </a:pathLst>
          </a:custGeom>
          <a:ln w="38100" cmpd="sng">
            <a:solidFill>
              <a:srgbClr val="C0504D"/>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Freeform 44"/>
          <p:cNvSpPr/>
          <p:nvPr/>
        </p:nvSpPr>
        <p:spPr>
          <a:xfrm>
            <a:off x="2707855" y="2608251"/>
            <a:ext cx="4419512" cy="3747978"/>
          </a:xfrm>
          <a:custGeom>
            <a:avLst/>
            <a:gdLst>
              <a:gd name="connsiteX0" fmla="*/ 3574304 w 4419512"/>
              <a:gd name="connsiteY0" fmla="*/ 0 h 3747978"/>
              <a:gd name="connsiteX1" fmla="*/ 4413437 w 4419512"/>
              <a:gd name="connsiteY1" fmla="*/ 1757735 h 3747978"/>
              <a:gd name="connsiteX2" fmla="*/ 3733059 w 4419512"/>
              <a:gd name="connsiteY2" fmla="*/ 3674233 h 3747978"/>
              <a:gd name="connsiteX3" fmla="*/ 365187 w 4419512"/>
              <a:gd name="connsiteY3" fmla="*/ 3231964 h 3747978"/>
              <a:gd name="connsiteX4" fmla="*/ 161073 w 4419512"/>
              <a:gd name="connsiteY4" fmla="*/ 2097942 h 3747978"/>
              <a:gd name="connsiteX5" fmla="*/ 988867 w 4419512"/>
              <a:gd name="connsiteY5" fmla="*/ 1825776 h 374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9512" h="3747978">
                <a:moveTo>
                  <a:pt x="3574304" y="0"/>
                </a:moveTo>
                <a:cubicBezTo>
                  <a:pt x="3980641" y="572681"/>
                  <a:pt x="4386978" y="1145363"/>
                  <a:pt x="4413437" y="1757735"/>
                </a:cubicBezTo>
                <a:cubicBezTo>
                  <a:pt x="4439896" y="2370107"/>
                  <a:pt x="4407767" y="3428528"/>
                  <a:pt x="3733059" y="3674233"/>
                </a:cubicBezTo>
                <a:cubicBezTo>
                  <a:pt x="3058351" y="3919938"/>
                  <a:pt x="960518" y="3494679"/>
                  <a:pt x="365187" y="3231964"/>
                </a:cubicBezTo>
                <a:cubicBezTo>
                  <a:pt x="-230144" y="2969249"/>
                  <a:pt x="57126" y="2332307"/>
                  <a:pt x="161073" y="2097942"/>
                </a:cubicBezTo>
                <a:cubicBezTo>
                  <a:pt x="265020" y="1863577"/>
                  <a:pt x="626943" y="1844676"/>
                  <a:pt x="988867" y="1825776"/>
                </a:cubicBezTo>
              </a:path>
            </a:pathLst>
          </a:custGeom>
          <a:ln w="38100" cmpd="sng">
            <a:solidFill>
              <a:srgbClr val="C0504D"/>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TextBox 45"/>
          <p:cNvSpPr txBox="1"/>
          <p:nvPr/>
        </p:nvSpPr>
        <p:spPr>
          <a:xfrm>
            <a:off x="113396" y="4365986"/>
            <a:ext cx="2462909" cy="1107996"/>
          </a:xfrm>
          <a:prstGeom prst="rect">
            <a:avLst/>
          </a:prstGeom>
          <a:noFill/>
        </p:spPr>
        <p:txBody>
          <a:bodyPr wrap="none" rtlCol="0">
            <a:spAutoFit/>
          </a:bodyPr>
          <a:lstStyle/>
          <a:p>
            <a:r>
              <a:rPr lang="en-US" sz="2200" dirty="0" smtClean="0"/>
              <a:t>The troughs of the</a:t>
            </a:r>
          </a:p>
          <a:p>
            <a:r>
              <a:rPr lang="en-US" sz="2200" dirty="0" smtClean="0"/>
              <a:t>sinusoid are the </a:t>
            </a:r>
          </a:p>
          <a:p>
            <a:r>
              <a:rPr lang="en-US" sz="2200" dirty="0" smtClean="0"/>
              <a:t>boundary points</a:t>
            </a:r>
            <a:endParaRPr lang="en-US" sz="2200" dirty="0"/>
          </a:p>
        </p:txBody>
      </p:sp>
    </p:spTree>
    <p:extLst>
      <p:ext uri="{BB962C8B-B14F-4D97-AF65-F5344CB8AC3E}">
        <p14:creationId xmlns:p14="http://schemas.microsoft.com/office/powerpoint/2010/main" val="39313011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strips(downLeft)">
                                      <p:cBhvr>
                                        <p:cTn id="16" dur="500"/>
                                        <p:tgtEl>
                                          <p:spTgt spid="36"/>
                                        </p:tgtEl>
                                      </p:cBhvr>
                                    </p:animEffect>
                                  </p:childTnLst>
                                </p:cTn>
                              </p:par>
                            </p:childTnLst>
                          </p:cTn>
                        </p:par>
                        <p:par>
                          <p:cTn id="17" fill="hold">
                            <p:stCondLst>
                              <p:cond delay="1000"/>
                            </p:stCondLst>
                            <p:childTnLst>
                              <p:par>
                                <p:cTn id="18" presetID="18" presetClass="entr" presetSubtype="12"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strips(downLeft)">
                                      <p:cBhvr>
                                        <p:cTn id="20" dur="500"/>
                                        <p:tgtEl>
                                          <p:spTgt spid="38"/>
                                        </p:tgtEl>
                                      </p:cBhvr>
                                    </p:animEffect>
                                  </p:childTnLst>
                                </p:cTn>
                              </p:par>
                            </p:childTnLst>
                          </p:cTn>
                        </p:par>
                        <p:par>
                          <p:cTn id="21" fill="hold">
                            <p:stCondLst>
                              <p:cond delay="1500"/>
                            </p:stCondLst>
                            <p:childTnLst>
                              <p:par>
                                <p:cTn id="22" presetID="12" presetClass="entr" presetSubtype="4"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p:tgtEl>
                                          <p:spTgt spid="39"/>
                                        </p:tgtEl>
                                        <p:attrNameLst>
                                          <p:attrName>ppt_y</p:attrName>
                                        </p:attrNameLst>
                                      </p:cBhvr>
                                      <p:tavLst>
                                        <p:tav tm="0">
                                          <p:val>
                                            <p:strVal val="#ppt_y+#ppt_h*1.125000"/>
                                          </p:val>
                                        </p:tav>
                                        <p:tav tm="100000">
                                          <p:val>
                                            <p:strVal val="#ppt_y"/>
                                          </p:val>
                                        </p:tav>
                                      </p:tavLst>
                                    </p:anim>
                                    <p:animEffect transition="in" filter="wipe(up)">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36"/>
                                        </p:tgtEl>
                                      </p:cBhvr>
                                    </p:animEffect>
                                    <p:set>
                                      <p:cBhvr>
                                        <p:cTn id="36" dur="1" fill="hold">
                                          <p:stCondLst>
                                            <p:cond delay="499"/>
                                          </p:stCondLst>
                                        </p:cTn>
                                        <p:tgtEl>
                                          <p:spTgt spid="36"/>
                                        </p:tgtEl>
                                        <p:attrNameLst>
                                          <p:attrName>style.visibility</p:attrName>
                                        </p:attrNameLst>
                                      </p:cBhvr>
                                      <p:to>
                                        <p:strVal val="hidden"/>
                                      </p:to>
                                    </p:set>
                                  </p:childTnLst>
                                </p:cTn>
                              </p:par>
                              <p:par>
                                <p:cTn id="37" presetID="9" presetClass="exit" presetSubtype="0" fill="hold" grpId="1" nodeType="withEffect">
                                  <p:stCondLst>
                                    <p:cond delay="0"/>
                                  </p:stCondLst>
                                  <p:childTnLst>
                                    <p:animEffect transition="out" filter="dissolve">
                                      <p:cBhvr>
                                        <p:cTn id="38" dur="500"/>
                                        <p:tgtEl>
                                          <p:spTgt spid="39"/>
                                        </p:tgtEl>
                                      </p:cBhvr>
                                    </p:animEffect>
                                    <p:set>
                                      <p:cBhvr>
                                        <p:cTn id="39" dur="1" fill="hold">
                                          <p:stCondLst>
                                            <p:cond delay="499"/>
                                          </p:stCondLst>
                                        </p:cTn>
                                        <p:tgtEl>
                                          <p:spTgt spid="39"/>
                                        </p:tgtEl>
                                        <p:attrNameLst>
                                          <p:attrName>style.visibility</p:attrName>
                                        </p:attrNameLst>
                                      </p:cBhvr>
                                      <p:to>
                                        <p:strVal val="hidden"/>
                                      </p:to>
                                    </p:se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up)">
                                      <p:cBhvr>
                                        <p:cTn id="43" dur="500"/>
                                        <p:tgtEl>
                                          <p:spTgt spid="40"/>
                                        </p:tgtEl>
                                      </p:cBhvr>
                                    </p:animEffect>
                                  </p:childTnLst>
                                </p:cTn>
                              </p:par>
                            </p:childTnLst>
                          </p:cTn>
                        </p:par>
                        <p:par>
                          <p:cTn id="44" fill="hold">
                            <p:stCondLst>
                              <p:cond delay="1000"/>
                            </p:stCondLst>
                            <p:childTnLst>
                              <p:par>
                                <p:cTn id="45" presetID="22" presetClass="entr" presetSubtype="1"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up)">
                                      <p:cBhvr>
                                        <p:cTn id="47" dur="500"/>
                                        <p:tgtEl>
                                          <p:spTgt spid="44"/>
                                        </p:tgtEl>
                                      </p:cBhvr>
                                    </p:animEffect>
                                  </p:childTnLst>
                                </p:cTn>
                              </p:par>
                            </p:childTnLst>
                          </p:cTn>
                        </p:par>
                        <p:par>
                          <p:cTn id="48" fill="hold">
                            <p:stCondLst>
                              <p:cond delay="1500"/>
                            </p:stCondLst>
                            <p:childTnLst>
                              <p:par>
                                <p:cTn id="49" presetID="22" presetClass="entr" presetSubtype="2" fill="hold" grpId="0"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right)">
                                      <p:cBhvr>
                                        <p:cTn id="51" dur="500"/>
                                        <p:tgtEl>
                                          <p:spTgt spid="45"/>
                                        </p:tgtEl>
                                      </p:cBhvr>
                                    </p:animEffect>
                                  </p:childTnLst>
                                </p:cTn>
                              </p:par>
                            </p:childTnLst>
                          </p:cTn>
                        </p:par>
                        <p:par>
                          <p:cTn id="52" fill="hold">
                            <p:stCondLst>
                              <p:cond delay="2000"/>
                            </p:stCondLst>
                            <p:childTnLst>
                              <p:par>
                                <p:cTn id="53" presetID="12" presetClass="entr" presetSubtype="4"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p:tgtEl>
                                          <p:spTgt spid="46"/>
                                        </p:tgtEl>
                                        <p:attrNameLst>
                                          <p:attrName>ppt_y</p:attrName>
                                        </p:attrNameLst>
                                      </p:cBhvr>
                                      <p:tavLst>
                                        <p:tav tm="0">
                                          <p:val>
                                            <p:strVal val="#ppt_y+#ppt_h*1.125000"/>
                                          </p:val>
                                        </p:tav>
                                        <p:tav tm="100000">
                                          <p:val>
                                            <p:strVal val="#ppt_y"/>
                                          </p:val>
                                        </p:tav>
                                      </p:tavLst>
                                    </p:anim>
                                    <p:animEffect transition="in" filter="wipe(up)">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36" grpId="0" animBg="1"/>
      <p:bldP spid="36" grpId="1" animBg="1"/>
      <p:bldP spid="38" grpId="0" animBg="1"/>
      <p:bldP spid="38" grpId="1" animBg="1"/>
      <p:bldP spid="39" grpId="0"/>
      <p:bldP spid="39" grpId="1"/>
      <p:bldP spid="40" grpId="0" animBg="1"/>
      <p:bldP spid="44" grpId="0" animBg="1"/>
      <p:bldP spid="45" grpId="0" animBg="1"/>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Triadic Orbits</a:t>
            </a:r>
          </a:p>
        </p:txBody>
      </p:sp>
      <p:pic>
        <p:nvPicPr>
          <p:cNvPr id="3" name="Picture 2" descr="plot_cmaj3.pn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3753" t="48760" r="2445" b="15738"/>
          <a:stretch/>
        </p:blipFill>
        <p:spPr>
          <a:xfrm>
            <a:off x="1877791" y="995619"/>
            <a:ext cx="5469779" cy="1635660"/>
          </a:xfrm>
          <a:prstGeom prst="rect">
            <a:avLst/>
          </a:prstGeom>
        </p:spPr>
      </p:pic>
      <p:sp>
        <p:nvSpPr>
          <p:cNvPr id="4" name="TextBox 3"/>
          <p:cNvSpPr txBox="1"/>
          <p:nvPr/>
        </p:nvSpPr>
        <p:spPr>
          <a:xfrm>
            <a:off x="1740927" y="2656750"/>
            <a:ext cx="351378" cy="369332"/>
          </a:xfrm>
          <a:prstGeom prst="rect">
            <a:avLst/>
          </a:prstGeom>
          <a:noFill/>
        </p:spPr>
        <p:txBody>
          <a:bodyPr wrap="none" rtlCol="0">
            <a:spAutoFit/>
          </a:bodyPr>
          <a:lstStyle/>
          <a:p>
            <a:r>
              <a:rPr lang="en-US" b="1" dirty="0" smtClean="0"/>
              <a:t>C</a:t>
            </a:r>
            <a:endParaRPr lang="en-US" b="1" dirty="0"/>
          </a:p>
        </p:txBody>
      </p:sp>
      <p:sp>
        <p:nvSpPr>
          <p:cNvPr id="5" name="TextBox 4"/>
          <p:cNvSpPr txBox="1"/>
          <p:nvPr/>
        </p:nvSpPr>
        <p:spPr>
          <a:xfrm>
            <a:off x="3528876" y="2642756"/>
            <a:ext cx="351378" cy="369332"/>
          </a:xfrm>
          <a:prstGeom prst="rect">
            <a:avLst/>
          </a:prstGeom>
          <a:noFill/>
        </p:spPr>
        <p:txBody>
          <a:bodyPr wrap="none" rtlCol="0">
            <a:spAutoFit/>
          </a:bodyPr>
          <a:lstStyle/>
          <a:p>
            <a:r>
              <a:rPr lang="en-US" b="1" dirty="0"/>
              <a:t>E</a:t>
            </a:r>
          </a:p>
        </p:txBody>
      </p:sp>
      <p:sp>
        <p:nvSpPr>
          <p:cNvPr id="6" name="TextBox 5"/>
          <p:cNvSpPr txBox="1"/>
          <p:nvPr/>
        </p:nvSpPr>
        <p:spPr>
          <a:xfrm>
            <a:off x="4872037" y="2657193"/>
            <a:ext cx="389850" cy="369332"/>
          </a:xfrm>
          <a:prstGeom prst="rect">
            <a:avLst/>
          </a:prstGeom>
          <a:noFill/>
        </p:spPr>
        <p:txBody>
          <a:bodyPr wrap="none" rtlCol="0">
            <a:spAutoFit/>
          </a:bodyPr>
          <a:lstStyle/>
          <a:p>
            <a:r>
              <a:rPr lang="en-US" b="1" dirty="0"/>
              <a:t>G</a:t>
            </a:r>
          </a:p>
        </p:txBody>
      </p:sp>
      <p:sp>
        <p:nvSpPr>
          <p:cNvPr id="7" name="TextBox 6"/>
          <p:cNvSpPr txBox="1"/>
          <p:nvPr/>
        </p:nvSpPr>
        <p:spPr>
          <a:xfrm>
            <a:off x="6972081" y="2632092"/>
            <a:ext cx="556049" cy="369332"/>
          </a:xfrm>
          <a:prstGeom prst="rect">
            <a:avLst/>
          </a:prstGeom>
          <a:noFill/>
        </p:spPr>
        <p:txBody>
          <a:bodyPr wrap="none" rtlCol="0">
            <a:spAutoFit/>
          </a:bodyPr>
          <a:lstStyle/>
          <a:p>
            <a:r>
              <a:rPr lang="en-US" b="1" dirty="0" smtClean="0"/>
              <a:t>(C)</a:t>
            </a:r>
            <a:endParaRPr lang="en-US" b="1" dirty="0"/>
          </a:p>
        </p:txBody>
      </p:sp>
      <p:sp>
        <p:nvSpPr>
          <p:cNvPr id="8" name="TextBox 7"/>
          <p:cNvSpPr txBox="1"/>
          <p:nvPr/>
        </p:nvSpPr>
        <p:spPr>
          <a:xfrm>
            <a:off x="2158945" y="2583219"/>
            <a:ext cx="455663" cy="461665"/>
          </a:xfrm>
          <a:prstGeom prst="rect">
            <a:avLst/>
          </a:prstGeom>
          <a:noFill/>
        </p:spPr>
        <p:txBody>
          <a:bodyPr wrap="none" rtlCol="0">
            <a:spAutoFit/>
          </a:bodyPr>
          <a:lstStyle/>
          <a:p>
            <a:r>
              <a:rPr lang="en-US" dirty="0" smtClean="0">
                <a:solidFill>
                  <a:schemeClr val="accent4">
                    <a:lumMod val="60000"/>
                    <a:lumOff val="40000"/>
                  </a:schemeClr>
                </a:solidFill>
              </a:rPr>
              <a:t>C</a:t>
            </a:r>
            <a:r>
              <a:rPr lang="en-US" sz="2400" dirty="0" smtClean="0">
                <a:solidFill>
                  <a:schemeClr val="accent4">
                    <a:lumMod val="60000"/>
                    <a:lumOff val="40000"/>
                  </a:schemeClr>
                </a:solidFill>
                <a:latin typeface="Helsinki Text"/>
                <a:cs typeface="Helsinki Text"/>
              </a:rPr>
              <a:t>#</a:t>
            </a:r>
            <a:endParaRPr lang="en-US" sz="2400" dirty="0">
              <a:solidFill>
                <a:schemeClr val="accent4">
                  <a:lumMod val="60000"/>
                  <a:lumOff val="40000"/>
                </a:schemeClr>
              </a:solidFill>
              <a:latin typeface="Helsinki Text"/>
              <a:cs typeface="Helsinki Text"/>
            </a:endParaRPr>
          </a:p>
        </p:txBody>
      </p:sp>
      <p:sp>
        <p:nvSpPr>
          <p:cNvPr id="9" name="TextBox 8"/>
          <p:cNvSpPr txBox="1"/>
          <p:nvPr/>
        </p:nvSpPr>
        <p:spPr>
          <a:xfrm>
            <a:off x="3053560" y="2570890"/>
            <a:ext cx="463440" cy="461665"/>
          </a:xfrm>
          <a:prstGeom prst="rect">
            <a:avLst/>
          </a:prstGeom>
          <a:noFill/>
        </p:spPr>
        <p:txBody>
          <a:bodyPr wrap="none" rtlCol="0">
            <a:spAutoFit/>
          </a:bodyPr>
          <a:lstStyle/>
          <a:p>
            <a:r>
              <a:rPr lang="en-US" dirty="0">
                <a:solidFill>
                  <a:srgbClr val="B3A2C7"/>
                </a:solidFill>
              </a:rPr>
              <a:t>D</a:t>
            </a:r>
            <a:r>
              <a:rPr lang="en-US" sz="2400" dirty="0" smtClean="0">
                <a:solidFill>
                  <a:srgbClr val="B3A2C7"/>
                </a:solidFill>
                <a:latin typeface="Helsinki Text"/>
                <a:cs typeface="Helsinki Text"/>
              </a:rPr>
              <a:t>#</a:t>
            </a:r>
            <a:endParaRPr lang="en-US" sz="2400" dirty="0">
              <a:solidFill>
                <a:srgbClr val="B3A2C7"/>
              </a:solidFill>
              <a:latin typeface="Helsinki Text"/>
              <a:cs typeface="Helsinki Text"/>
            </a:endParaRPr>
          </a:p>
        </p:txBody>
      </p:sp>
      <p:sp>
        <p:nvSpPr>
          <p:cNvPr id="10" name="TextBox 9"/>
          <p:cNvSpPr txBox="1"/>
          <p:nvPr/>
        </p:nvSpPr>
        <p:spPr>
          <a:xfrm>
            <a:off x="4345744" y="2570890"/>
            <a:ext cx="445519" cy="461665"/>
          </a:xfrm>
          <a:prstGeom prst="rect">
            <a:avLst/>
          </a:prstGeom>
          <a:noFill/>
        </p:spPr>
        <p:txBody>
          <a:bodyPr wrap="none" rtlCol="0">
            <a:spAutoFit/>
          </a:bodyPr>
          <a:lstStyle/>
          <a:p>
            <a:r>
              <a:rPr lang="en-US" dirty="0" smtClean="0">
                <a:solidFill>
                  <a:srgbClr val="B3A2C7"/>
                </a:solidFill>
              </a:rPr>
              <a:t>F</a:t>
            </a:r>
            <a:r>
              <a:rPr lang="en-US" sz="2400" dirty="0" smtClean="0">
                <a:solidFill>
                  <a:srgbClr val="B3A2C7"/>
                </a:solidFill>
                <a:latin typeface="Helsinki Text"/>
                <a:cs typeface="Helsinki Text"/>
              </a:rPr>
              <a:t>#</a:t>
            </a:r>
            <a:endParaRPr lang="en-US" sz="2400" dirty="0">
              <a:solidFill>
                <a:srgbClr val="B3A2C7"/>
              </a:solidFill>
              <a:latin typeface="Helsinki Text"/>
              <a:cs typeface="Helsinki Text"/>
            </a:endParaRPr>
          </a:p>
        </p:txBody>
      </p:sp>
      <p:sp>
        <p:nvSpPr>
          <p:cNvPr id="11" name="TextBox 10"/>
          <p:cNvSpPr txBox="1"/>
          <p:nvPr/>
        </p:nvSpPr>
        <p:spPr>
          <a:xfrm>
            <a:off x="5261887" y="2583219"/>
            <a:ext cx="457917" cy="461665"/>
          </a:xfrm>
          <a:prstGeom prst="rect">
            <a:avLst/>
          </a:prstGeom>
          <a:noFill/>
        </p:spPr>
        <p:txBody>
          <a:bodyPr wrap="none" rtlCol="0">
            <a:spAutoFit/>
          </a:bodyPr>
          <a:lstStyle/>
          <a:p>
            <a:r>
              <a:rPr lang="en-US" dirty="0">
                <a:solidFill>
                  <a:srgbClr val="B3A2C7"/>
                </a:solidFill>
              </a:rPr>
              <a:t>G</a:t>
            </a:r>
            <a:r>
              <a:rPr lang="en-US" sz="2400" dirty="0" smtClean="0">
                <a:solidFill>
                  <a:srgbClr val="B3A2C7"/>
                </a:solidFill>
                <a:latin typeface="Helsinki Text"/>
                <a:cs typeface="Helsinki Text"/>
              </a:rPr>
              <a:t>#</a:t>
            </a:r>
            <a:endParaRPr lang="en-US" sz="2400" dirty="0">
              <a:solidFill>
                <a:srgbClr val="B3A2C7"/>
              </a:solidFill>
              <a:latin typeface="Helsinki Text"/>
              <a:cs typeface="Helsinki Text"/>
            </a:endParaRPr>
          </a:p>
        </p:txBody>
      </p:sp>
      <p:sp>
        <p:nvSpPr>
          <p:cNvPr id="12" name="TextBox 11"/>
          <p:cNvSpPr txBox="1"/>
          <p:nvPr/>
        </p:nvSpPr>
        <p:spPr>
          <a:xfrm>
            <a:off x="6154068" y="2565193"/>
            <a:ext cx="445406" cy="461665"/>
          </a:xfrm>
          <a:prstGeom prst="rect">
            <a:avLst/>
          </a:prstGeom>
          <a:noFill/>
        </p:spPr>
        <p:txBody>
          <a:bodyPr wrap="none" rtlCol="0">
            <a:spAutoFit/>
          </a:bodyPr>
          <a:lstStyle/>
          <a:p>
            <a:r>
              <a:rPr lang="en-US" dirty="0" smtClean="0">
                <a:solidFill>
                  <a:srgbClr val="B3A2C7"/>
                </a:solidFill>
              </a:rPr>
              <a:t>A</a:t>
            </a:r>
            <a:r>
              <a:rPr lang="en-US" sz="2400" dirty="0" smtClean="0">
                <a:solidFill>
                  <a:srgbClr val="B3A2C7"/>
                </a:solidFill>
                <a:latin typeface="Helsinki Text"/>
                <a:cs typeface="Helsinki Text"/>
              </a:rPr>
              <a:t>#</a:t>
            </a:r>
            <a:endParaRPr lang="en-US" sz="2400" dirty="0">
              <a:solidFill>
                <a:srgbClr val="B3A2C7"/>
              </a:solidFill>
              <a:latin typeface="Helsinki Text"/>
              <a:cs typeface="Helsinki Text"/>
            </a:endParaRPr>
          </a:p>
        </p:txBody>
      </p:sp>
      <p:sp>
        <p:nvSpPr>
          <p:cNvPr id="13" name="TextBox 12"/>
          <p:cNvSpPr txBox="1"/>
          <p:nvPr/>
        </p:nvSpPr>
        <p:spPr>
          <a:xfrm>
            <a:off x="2638272" y="2645573"/>
            <a:ext cx="357565" cy="369332"/>
          </a:xfrm>
          <a:prstGeom prst="rect">
            <a:avLst/>
          </a:prstGeom>
          <a:noFill/>
        </p:spPr>
        <p:txBody>
          <a:bodyPr wrap="none" rtlCol="0">
            <a:spAutoFit/>
          </a:bodyPr>
          <a:lstStyle/>
          <a:p>
            <a:r>
              <a:rPr lang="en-US" dirty="0" smtClean="0">
                <a:solidFill>
                  <a:srgbClr val="B3A2C7"/>
                </a:solidFill>
              </a:rPr>
              <a:t>D</a:t>
            </a:r>
            <a:endParaRPr lang="en-US" sz="2400" dirty="0">
              <a:solidFill>
                <a:srgbClr val="B3A2C7"/>
              </a:solidFill>
              <a:latin typeface="Helsinki Text"/>
              <a:cs typeface="Helsinki Text"/>
            </a:endParaRPr>
          </a:p>
        </p:txBody>
      </p:sp>
      <p:sp>
        <p:nvSpPr>
          <p:cNvPr id="14" name="TextBox 13"/>
          <p:cNvSpPr txBox="1"/>
          <p:nvPr/>
        </p:nvSpPr>
        <p:spPr>
          <a:xfrm>
            <a:off x="3970680" y="2644000"/>
            <a:ext cx="322963" cy="369332"/>
          </a:xfrm>
          <a:prstGeom prst="rect">
            <a:avLst/>
          </a:prstGeom>
          <a:noFill/>
        </p:spPr>
        <p:txBody>
          <a:bodyPr wrap="none" rtlCol="0">
            <a:spAutoFit/>
          </a:bodyPr>
          <a:lstStyle/>
          <a:p>
            <a:r>
              <a:rPr lang="en-US" dirty="0" smtClean="0">
                <a:solidFill>
                  <a:srgbClr val="B3A2C7"/>
                </a:solidFill>
              </a:rPr>
              <a:t>F</a:t>
            </a:r>
            <a:endParaRPr lang="en-US" sz="2400" dirty="0">
              <a:solidFill>
                <a:srgbClr val="B3A2C7"/>
              </a:solidFill>
              <a:latin typeface="Helsinki Text"/>
              <a:cs typeface="Helsinki Text"/>
            </a:endParaRPr>
          </a:p>
        </p:txBody>
      </p:sp>
      <p:sp>
        <p:nvSpPr>
          <p:cNvPr id="15" name="TextBox 14"/>
          <p:cNvSpPr txBox="1"/>
          <p:nvPr/>
        </p:nvSpPr>
        <p:spPr>
          <a:xfrm>
            <a:off x="5738124" y="2646323"/>
            <a:ext cx="339531" cy="369332"/>
          </a:xfrm>
          <a:prstGeom prst="rect">
            <a:avLst/>
          </a:prstGeom>
          <a:noFill/>
        </p:spPr>
        <p:txBody>
          <a:bodyPr wrap="none" rtlCol="0">
            <a:spAutoFit/>
          </a:bodyPr>
          <a:lstStyle/>
          <a:p>
            <a:r>
              <a:rPr lang="en-US" dirty="0" smtClean="0">
                <a:solidFill>
                  <a:srgbClr val="B3A2C7"/>
                </a:solidFill>
              </a:rPr>
              <a:t>A</a:t>
            </a:r>
            <a:endParaRPr lang="en-US" sz="2400" dirty="0">
              <a:solidFill>
                <a:srgbClr val="B3A2C7"/>
              </a:solidFill>
              <a:latin typeface="Helsinki Text"/>
              <a:cs typeface="Helsinki Text"/>
            </a:endParaRPr>
          </a:p>
        </p:txBody>
      </p:sp>
      <p:sp>
        <p:nvSpPr>
          <p:cNvPr id="16" name="TextBox 15"/>
          <p:cNvSpPr txBox="1"/>
          <p:nvPr/>
        </p:nvSpPr>
        <p:spPr>
          <a:xfrm>
            <a:off x="6615250" y="2641750"/>
            <a:ext cx="335586" cy="369332"/>
          </a:xfrm>
          <a:prstGeom prst="rect">
            <a:avLst/>
          </a:prstGeom>
          <a:noFill/>
        </p:spPr>
        <p:txBody>
          <a:bodyPr wrap="none" rtlCol="0">
            <a:spAutoFit/>
          </a:bodyPr>
          <a:lstStyle/>
          <a:p>
            <a:r>
              <a:rPr lang="en-US" dirty="0">
                <a:solidFill>
                  <a:srgbClr val="B3A2C7"/>
                </a:solidFill>
              </a:rPr>
              <a:t>B</a:t>
            </a:r>
            <a:endParaRPr lang="en-US" sz="2400" dirty="0">
              <a:solidFill>
                <a:srgbClr val="B3A2C7"/>
              </a:solidFill>
              <a:latin typeface="Helsinki Text"/>
              <a:cs typeface="Helsinki Text"/>
            </a:endParaRPr>
          </a:p>
        </p:txBody>
      </p:sp>
      <p:pic>
        <p:nvPicPr>
          <p:cNvPr id="26" name="Picture 25" descr="orbitCmaj.t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7133" y="3217441"/>
            <a:ext cx="2401266" cy="2752671"/>
          </a:xfrm>
          <a:prstGeom prst="rect">
            <a:avLst/>
          </a:prstGeom>
        </p:spPr>
      </p:pic>
      <p:sp>
        <p:nvSpPr>
          <p:cNvPr id="18" name="Freeform 17"/>
          <p:cNvSpPr/>
          <p:nvPr/>
        </p:nvSpPr>
        <p:spPr>
          <a:xfrm>
            <a:off x="2664815" y="1213404"/>
            <a:ext cx="1768983" cy="793815"/>
          </a:xfrm>
          <a:custGeom>
            <a:avLst/>
            <a:gdLst>
              <a:gd name="connsiteX0" fmla="*/ 0 w 1768983"/>
              <a:gd name="connsiteY0" fmla="*/ 793815 h 793815"/>
              <a:gd name="connsiteX1" fmla="*/ 0 w 1768983"/>
              <a:gd name="connsiteY1" fmla="*/ 11340 h 793815"/>
              <a:gd name="connsiteX2" fmla="*/ 1768983 w 1768983"/>
              <a:gd name="connsiteY2" fmla="*/ 0 h 793815"/>
              <a:gd name="connsiteX3" fmla="*/ 1768983 w 1768983"/>
              <a:gd name="connsiteY3" fmla="*/ 748454 h 793815"/>
            </a:gdLst>
            <a:ahLst/>
            <a:cxnLst>
              <a:cxn ang="0">
                <a:pos x="connsiteX0" y="connsiteY0"/>
              </a:cxn>
              <a:cxn ang="0">
                <a:pos x="connsiteX1" y="connsiteY1"/>
              </a:cxn>
              <a:cxn ang="0">
                <a:pos x="connsiteX2" y="connsiteY2"/>
              </a:cxn>
              <a:cxn ang="0">
                <a:pos x="connsiteX3" y="connsiteY3"/>
              </a:cxn>
            </a:cxnLst>
            <a:rect l="l" t="t" r="r" b="b"/>
            <a:pathLst>
              <a:path w="1768983" h="793815">
                <a:moveTo>
                  <a:pt x="0" y="793815"/>
                </a:moveTo>
                <a:lnTo>
                  <a:pt x="0" y="11340"/>
                </a:lnTo>
                <a:lnTo>
                  <a:pt x="1768983" y="0"/>
                </a:lnTo>
                <a:lnTo>
                  <a:pt x="1768983" y="748454"/>
                </a:ln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4445138" y="1202064"/>
            <a:ext cx="1768983" cy="793815"/>
          </a:xfrm>
          <a:custGeom>
            <a:avLst/>
            <a:gdLst>
              <a:gd name="connsiteX0" fmla="*/ 0 w 1768983"/>
              <a:gd name="connsiteY0" fmla="*/ 793815 h 793815"/>
              <a:gd name="connsiteX1" fmla="*/ 0 w 1768983"/>
              <a:gd name="connsiteY1" fmla="*/ 11340 h 793815"/>
              <a:gd name="connsiteX2" fmla="*/ 1768983 w 1768983"/>
              <a:gd name="connsiteY2" fmla="*/ 0 h 793815"/>
              <a:gd name="connsiteX3" fmla="*/ 1768983 w 1768983"/>
              <a:gd name="connsiteY3" fmla="*/ 748454 h 793815"/>
            </a:gdLst>
            <a:ahLst/>
            <a:cxnLst>
              <a:cxn ang="0">
                <a:pos x="connsiteX0" y="connsiteY0"/>
              </a:cxn>
              <a:cxn ang="0">
                <a:pos x="connsiteX1" y="connsiteY1"/>
              </a:cxn>
              <a:cxn ang="0">
                <a:pos x="connsiteX2" y="connsiteY2"/>
              </a:cxn>
              <a:cxn ang="0">
                <a:pos x="connsiteX3" y="connsiteY3"/>
              </a:cxn>
            </a:cxnLst>
            <a:rect l="l" t="t" r="r" b="b"/>
            <a:pathLst>
              <a:path w="1768983" h="793815">
                <a:moveTo>
                  <a:pt x="0" y="793815"/>
                </a:moveTo>
                <a:lnTo>
                  <a:pt x="0" y="11340"/>
                </a:lnTo>
                <a:lnTo>
                  <a:pt x="1768983" y="0"/>
                </a:lnTo>
                <a:lnTo>
                  <a:pt x="1768983" y="748454"/>
                </a:ln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a:off x="6214121" y="1202064"/>
            <a:ext cx="1314009"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435300" y="1222094"/>
            <a:ext cx="1314009"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37" name="Freeform 36"/>
          <p:cNvSpPr/>
          <p:nvPr/>
        </p:nvSpPr>
        <p:spPr>
          <a:xfrm rot="21120000">
            <a:off x="3670863" y="3298768"/>
            <a:ext cx="1768983" cy="793815"/>
          </a:xfrm>
          <a:custGeom>
            <a:avLst/>
            <a:gdLst>
              <a:gd name="connsiteX0" fmla="*/ 0 w 1768983"/>
              <a:gd name="connsiteY0" fmla="*/ 793815 h 793815"/>
              <a:gd name="connsiteX1" fmla="*/ 0 w 1768983"/>
              <a:gd name="connsiteY1" fmla="*/ 11340 h 793815"/>
              <a:gd name="connsiteX2" fmla="*/ 1768983 w 1768983"/>
              <a:gd name="connsiteY2" fmla="*/ 0 h 793815"/>
              <a:gd name="connsiteX3" fmla="*/ 1768983 w 1768983"/>
              <a:gd name="connsiteY3" fmla="*/ 748454 h 793815"/>
            </a:gdLst>
            <a:ahLst/>
            <a:cxnLst>
              <a:cxn ang="0">
                <a:pos x="connsiteX0" y="connsiteY0"/>
              </a:cxn>
              <a:cxn ang="0">
                <a:pos x="connsiteX1" y="connsiteY1"/>
              </a:cxn>
              <a:cxn ang="0">
                <a:pos x="connsiteX2" y="connsiteY2"/>
              </a:cxn>
              <a:cxn ang="0">
                <a:pos x="connsiteX3" y="connsiteY3"/>
              </a:cxn>
            </a:cxnLst>
            <a:rect l="l" t="t" r="r" b="b"/>
            <a:pathLst>
              <a:path w="1768983" h="793815">
                <a:moveTo>
                  <a:pt x="0" y="793815"/>
                </a:moveTo>
                <a:lnTo>
                  <a:pt x="0" y="11340"/>
                </a:lnTo>
                <a:lnTo>
                  <a:pt x="1768983" y="0"/>
                </a:lnTo>
                <a:lnTo>
                  <a:pt x="1768983" y="748454"/>
                </a:ln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rot="14220000">
            <a:off x="2995763" y="5004702"/>
            <a:ext cx="1768983" cy="793815"/>
          </a:xfrm>
          <a:custGeom>
            <a:avLst/>
            <a:gdLst>
              <a:gd name="connsiteX0" fmla="*/ 0 w 1768983"/>
              <a:gd name="connsiteY0" fmla="*/ 793815 h 793815"/>
              <a:gd name="connsiteX1" fmla="*/ 0 w 1768983"/>
              <a:gd name="connsiteY1" fmla="*/ 11340 h 793815"/>
              <a:gd name="connsiteX2" fmla="*/ 1768983 w 1768983"/>
              <a:gd name="connsiteY2" fmla="*/ 0 h 793815"/>
              <a:gd name="connsiteX3" fmla="*/ 1768983 w 1768983"/>
              <a:gd name="connsiteY3" fmla="*/ 748454 h 793815"/>
            </a:gdLst>
            <a:ahLst/>
            <a:cxnLst>
              <a:cxn ang="0">
                <a:pos x="connsiteX0" y="connsiteY0"/>
              </a:cxn>
              <a:cxn ang="0">
                <a:pos x="connsiteX1" y="connsiteY1"/>
              </a:cxn>
              <a:cxn ang="0">
                <a:pos x="connsiteX2" y="connsiteY2"/>
              </a:cxn>
              <a:cxn ang="0">
                <a:pos x="connsiteX3" y="connsiteY3"/>
              </a:cxn>
            </a:cxnLst>
            <a:rect l="l" t="t" r="r" b="b"/>
            <a:pathLst>
              <a:path w="1768983" h="793815">
                <a:moveTo>
                  <a:pt x="0" y="793815"/>
                </a:moveTo>
                <a:lnTo>
                  <a:pt x="0" y="11340"/>
                </a:lnTo>
                <a:lnTo>
                  <a:pt x="1768983" y="0"/>
                </a:lnTo>
                <a:lnTo>
                  <a:pt x="1768983" y="748454"/>
                </a:ln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rot="6600000">
            <a:off x="4911137" y="4724950"/>
            <a:ext cx="1768983" cy="793815"/>
          </a:xfrm>
          <a:custGeom>
            <a:avLst/>
            <a:gdLst>
              <a:gd name="connsiteX0" fmla="*/ 0 w 1768983"/>
              <a:gd name="connsiteY0" fmla="*/ 793815 h 793815"/>
              <a:gd name="connsiteX1" fmla="*/ 0 w 1768983"/>
              <a:gd name="connsiteY1" fmla="*/ 11340 h 793815"/>
              <a:gd name="connsiteX2" fmla="*/ 1768983 w 1768983"/>
              <a:gd name="connsiteY2" fmla="*/ 0 h 793815"/>
              <a:gd name="connsiteX3" fmla="*/ 1768983 w 1768983"/>
              <a:gd name="connsiteY3" fmla="*/ 748454 h 793815"/>
            </a:gdLst>
            <a:ahLst/>
            <a:cxnLst>
              <a:cxn ang="0">
                <a:pos x="connsiteX0" y="connsiteY0"/>
              </a:cxn>
              <a:cxn ang="0">
                <a:pos x="connsiteX1" y="connsiteY1"/>
              </a:cxn>
              <a:cxn ang="0">
                <a:pos x="connsiteX2" y="connsiteY2"/>
              </a:cxn>
              <a:cxn ang="0">
                <a:pos x="connsiteX3" y="connsiteY3"/>
              </a:cxn>
            </a:cxnLst>
            <a:rect l="l" t="t" r="r" b="b"/>
            <a:pathLst>
              <a:path w="1768983" h="793815">
                <a:moveTo>
                  <a:pt x="0" y="793815"/>
                </a:moveTo>
                <a:lnTo>
                  <a:pt x="0" y="11340"/>
                </a:lnTo>
                <a:lnTo>
                  <a:pt x="1768983" y="0"/>
                </a:lnTo>
                <a:lnTo>
                  <a:pt x="1768983" y="748454"/>
                </a:ln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289496" y="3074766"/>
            <a:ext cx="2992726" cy="2123658"/>
          </a:xfrm>
          <a:prstGeom prst="rect">
            <a:avLst/>
          </a:prstGeom>
          <a:noFill/>
        </p:spPr>
        <p:txBody>
          <a:bodyPr wrap="none" rtlCol="0">
            <a:spAutoFit/>
          </a:bodyPr>
          <a:lstStyle/>
          <a:p>
            <a:r>
              <a:rPr lang="en-US" sz="2200" dirty="0" smtClean="0"/>
              <a:t>The triadic orbits go</a:t>
            </a:r>
          </a:p>
          <a:p>
            <a:r>
              <a:rPr lang="en-US" sz="2200" dirty="0" smtClean="0"/>
              <a:t>from trough to trough,</a:t>
            </a:r>
          </a:p>
          <a:p>
            <a:r>
              <a:rPr lang="en-US" sz="2200" dirty="0" smtClean="0"/>
              <a:t>and group pcs that</a:t>
            </a:r>
          </a:p>
          <a:p>
            <a:r>
              <a:rPr lang="en-US" sz="2200" dirty="0" smtClean="0"/>
              <a:t>may be considered</a:t>
            </a:r>
          </a:p>
          <a:p>
            <a:r>
              <a:rPr lang="en-US" sz="2200" dirty="0" smtClean="0"/>
              <a:t>displacements of </a:t>
            </a:r>
          </a:p>
          <a:p>
            <a:r>
              <a:rPr lang="en-US" sz="2200" dirty="0" smtClean="0"/>
              <a:t>those in the triad</a:t>
            </a:r>
          </a:p>
        </p:txBody>
      </p:sp>
    </p:spTree>
    <p:extLst>
      <p:ext uri="{BB962C8B-B14F-4D97-AF65-F5344CB8AC3E}">
        <p14:creationId xmlns:p14="http://schemas.microsoft.com/office/powerpoint/2010/main" val="40320336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Triadic Orbits</a:t>
            </a:r>
          </a:p>
        </p:txBody>
      </p:sp>
      <p:sp>
        <p:nvSpPr>
          <p:cNvPr id="4" name="TextBox 3"/>
          <p:cNvSpPr txBox="1"/>
          <p:nvPr/>
        </p:nvSpPr>
        <p:spPr>
          <a:xfrm>
            <a:off x="1740927" y="2656750"/>
            <a:ext cx="351378" cy="369332"/>
          </a:xfrm>
          <a:prstGeom prst="rect">
            <a:avLst/>
          </a:prstGeom>
          <a:noFill/>
        </p:spPr>
        <p:txBody>
          <a:bodyPr wrap="none" rtlCol="0">
            <a:spAutoFit/>
          </a:bodyPr>
          <a:lstStyle/>
          <a:p>
            <a:r>
              <a:rPr lang="en-US" b="1" dirty="0" smtClean="0"/>
              <a:t>C</a:t>
            </a:r>
            <a:endParaRPr lang="en-US" b="1" dirty="0"/>
          </a:p>
        </p:txBody>
      </p:sp>
      <p:sp>
        <p:nvSpPr>
          <p:cNvPr id="5" name="TextBox 4"/>
          <p:cNvSpPr txBox="1"/>
          <p:nvPr/>
        </p:nvSpPr>
        <p:spPr>
          <a:xfrm>
            <a:off x="3528876" y="2642756"/>
            <a:ext cx="351378" cy="369332"/>
          </a:xfrm>
          <a:prstGeom prst="rect">
            <a:avLst/>
          </a:prstGeom>
          <a:noFill/>
        </p:spPr>
        <p:txBody>
          <a:bodyPr wrap="none" rtlCol="0">
            <a:spAutoFit/>
          </a:bodyPr>
          <a:lstStyle/>
          <a:p>
            <a:r>
              <a:rPr lang="en-US" b="1" dirty="0"/>
              <a:t>E</a:t>
            </a:r>
          </a:p>
        </p:txBody>
      </p:sp>
      <p:sp>
        <p:nvSpPr>
          <p:cNvPr id="6" name="TextBox 5"/>
          <p:cNvSpPr txBox="1"/>
          <p:nvPr/>
        </p:nvSpPr>
        <p:spPr>
          <a:xfrm>
            <a:off x="4872037" y="2657193"/>
            <a:ext cx="389850" cy="369332"/>
          </a:xfrm>
          <a:prstGeom prst="rect">
            <a:avLst/>
          </a:prstGeom>
          <a:noFill/>
        </p:spPr>
        <p:txBody>
          <a:bodyPr wrap="none" rtlCol="0">
            <a:spAutoFit/>
          </a:bodyPr>
          <a:lstStyle/>
          <a:p>
            <a:r>
              <a:rPr lang="en-US" b="1" dirty="0"/>
              <a:t>G</a:t>
            </a:r>
          </a:p>
        </p:txBody>
      </p:sp>
      <p:sp>
        <p:nvSpPr>
          <p:cNvPr id="7" name="TextBox 6"/>
          <p:cNvSpPr txBox="1"/>
          <p:nvPr/>
        </p:nvSpPr>
        <p:spPr>
          <a:xfrm>
            <a:off x="6972081" y="2632092"/>
            <a:ext cx="556049" cy="369332"/>
          </a:xfrm>
          <a:prstGeom prst="rect">
            <a:avLst/>
          </a:prstGeom>
          <a:noFill/>
        </p:spPr>
        <p:txBody>
          <a:bodyPr wrap="none" rtlCol="0">
            <a:spAutoFit/>
          </a:bodyPr>
          <a:lstStyle/>
          <a:p>
            <a:r>
              <a:rPr lang="en-US" b="1" dirty="0" smtClean="0"/>
              <a:t>(C)</a:t>
            </a:r>
            <a:endParaRPr lang="en-US" b="1" dirty="0"/>
          </a:p>
        </p:txBody>
      </p:sp>
      <p:sp>
        <p:nvSpPr>
          <p:cNvPr id="8" name="TextBox 7"/>
          <p:cNvSpPr txBox="1"/>
          <p:nvPr/>
        </p:nvSpPr>
        <p:spPr>
          <a:xfrm>
            <a:off x="2158945" y="2583219"/>
            <a:ext cx="455663" cy="461665"/>
          </a:xfrm>
          <a:prstGeom prst="rect">
            <a:avLst/>
          </a:prstGeom>
          <a:noFill/>
        </p:spPr>
        <p:txBody>
          <a:bodyPr wrap="none" rtlCol="0">
            <a:spAutoFit/>
          </a:bodyPr>
          <a:lstStyle/>
          <a:p>
            <a:r>
              <a:rPr lang="en-US" dirty="0" smtClean="0">
                <a:solidFill>
                  <a:schemeClr val="accent4">
                    <a:lumMod val="60000"/>
                    <a:lumOff val="40000"/>
                  </a:schemeClr>
                </a:solidFill>
              </a:rPr>
              <a:t>C</a:t>
            </a:r>
            <a:r>
              <a:rPr lang="en-US" sz="2400" dirty="0" smtClean="0">
                <a:solidFill>
                  <a:schemeClr val="accent4">
                    <a:lumMod val="60000"/>
                    <a:lumOff val="40000"/>
                  </a:schemeClr>
                </a:solidFill>
                <a:latin typeface="Helsinki Text"/>
                <a:cs typeface="Helsinki Text"/>
              </a:rPr>
              <a:t>#</a:t>
            </a:r>
            <a:endParaRPr lang="en-US" sz="2400" dirty="0">
              <a:solidFill>
                <a:schemeClr val="accent4">
                  <a:lumMod val="60000"/>
                  <a:lumOff val="40000"/>
                </a:schemeClr>
              </a:solidFill>
              <a:latin typeface="Helsinki Text"/>
              <a:cs typeface="Helsinki Text"/>
            </a:endParaRPr>
          </a:p>
        </p:txBody>
      </p:sp>
      <p:sp>
        <p:nvSpPr>
          <p:cNvPr id="9" name="TextBox 8"/>
          <p:cNvSpPr txBox="1"/>
          <p:nvPr/>
        </p:nvSpPr>
        <p:spPr>
          <a:xfrm>
            <a:off x="3053560" y="2570890"/>
            <a:ext cx="463440" cy="461665"/>
          </a:xfrm>
          <a:prstGeom prst="rect">
            <a:avLst/>
          </a:prstGeom>
          <a:noFill/>
        </p:spPr>
        <p:txBody>
          <a:bodyPr wrap="none" rtlCol="0">
            <a:spAutoFit/>
          </a:bodyPr>
          <a:lstStyle/>
          <a:p>
            <a:r>
              <a:rPr lang="en-US" dirty="0">
                <a:solidFill>
                  <a:srgbClr val="B3A2C7"/>
                </a:solidFill>
              </a:rPr>
              <a:t>D</a:t>
            </a:r>
            <a:r>
              <a:rPr lang="en-US" sz="2400" dirty="0" smtClean="0">
                <a:solidFill>
                  <a:srgbClr val="B3A2C7"/>
                </a:solidFill>
                <a:latin typeface="Helsinki Text"/>
                <a:cs typeface="Helsinki Text"/>
              </a:rPr>
              <a:t>#</a:t>
            </a:r>
            <a:endParaRPr lang="en-US" sz="2400" dirty="0">
              <a:solidFill>
                <a:srgbClr val="B3A2C7"/>
              </a:solidFill>
              <a:latin typeface="Helsinki Text"/>
              <a:cs typeface="Helsinki Text"/>
            </a:endParaRPr>
          </a:p>
        </p:txBody>
      </p:sp>
      <p:sp>
        <p:nvSpPr>
          <p:cNvPr id="10" name="TextBox 9"/>
          <p:cNvSpPr txBox="1"/>
          <p:nvPr/>
        </p:nvSpPr>
        <p:spPr>
          <a:xfrm>
            <a:off x="4345744" y="2570890"/>
            <a:ext cx="445519" cy="461665"/>
          </a:xfrm>
          <a:prstGeom prst="rect">
            <a:avLst/>
          </a:prstGeom>
          <a:noFill/>
        </p:spPr>
        <p:txBody>
          <a:bodyPr wrap="none" rtlCol="0">
            <a:spAutoFit/>
          </a:bodyPr>
          <a:lstStyle/>
          <a:p>
            <a:r>
              <a:rPr lang="en-US" dirty="0" smtClean="0">
                <a:solidFill>
                  <a:srgbClr val="B3A2C7"/>
                </a:solidFill>
              </a:rPr>
              <a:t>F</a:t>
            </a:r>
            <a:r>
              <a:rPr lang="en-US" sz="2400" dirty="0" smtClean="0">
                <a:solidFill>
                  <a:srgbClr val="B3A2C7"/>
                </a:solidFill>
                <a:latin typeface="Helsinki Text"/>
                <a:cs typeface="Helsinki Text"/>
              </a:rPr>
              <a:t>#</a:t>
            </a:r>
            <a:endParaRPr lang="en-US" sz="2400" dirty="0">
              <a:solidFill>
                <a:srgbClr val="B3A2C7"/>
              </a:solidFill>
              <a:latin typeface="Helsinki Text"/>
              <a:cs typeface="Helsinki Text"/>
            </a:endParaRPr>
          </a:p>
        </p:txBody>
      </p:sp>
      <p:sp>
        <p:nvSpPr>
          <p:cNvPr id="11" name="TextBox 10"/>
          <p:cNvSpPr txBox="1"/>
          <p:nvPr/>
        </p:nvSpPr>
        <p:spPr>
          <a:xfrm>
            <a:off x="5261887" y="2583219"/>
            <a:ext cx="457917" cy="461665"/>
          </a:xfrm>
          <a:prstGeom prst="rect">
            <a:avLst/>
          </a:prstGeom>
          <a:noFill/>
        </p:spPr>
        <p:txBody>
          <a:bodyPr wrap="none" rtlCol="0">
            <a:spAutoFit/>
          </a:bodyPr>
          <a:lstStyle/>
          <a:p>
            <a:r>
              <a:rPr lang="en-US" dirty="0">
                <a:solidFill>
                  <a:srgbClr val="B3A2C7"/>
                </a:solidFill>
              </a:rPr>
              <a:t>G</a:t>
            </a:r>
            <a:r>
              <a:rPr lang="en-US" sz="2400" dirty="0" smtClean="0">
                <a:solidFill>
                  <a:srgbClr val="B3A2C7"/>
                </a:solidFill>
                <a:latin typeface="Helsinki Text"/>
                <a:cs typeface="Helsinki Text"/>
              </a:rPr>
              <a:t>#</a:t>
            </a:r>
            <a:endParaRPr lang="en-US" sz="2400" dirty="0">
              <a:solidFill>
                <a:srgbClr val="B3A2C7"/>
              </a:solidFill>
              <a:latin typeface="Helsinki Text"/>
              <a:cs typeface="Helsinki Text"/>
            </a:endParaRPr>
          </a:p>
        </p:txBody>
      </p:sp>
      <p:sp>
        <p:nvSpPr>
          <p:cNvPr id="12" name="TextBox 11"/>
          <p:cNvSpPr txBox="1"/>
          <p:nvPr/>
        </p:nvSpPr>
        <p:spPr>
          <a:xfrm>
            <a:off x="6154068" y="2565193"/>
            <a:ext cx="445406" cy="461665"/>
          </a:xfrm>
          <a:prstGeom prst="rect">
            <a:avLst/>
          </a:prstGeom>
          <a:noFill/>
        </p:spPr>
        <p:txBody>
          <a:bodyPr wrap="none" rtlCol="0">
            <a:spAutoFit/>
          </a:bodyPr>
          <a:lstStyle/>
          <a:p>
            <a:r>
              <a:rPr lang="en-US" dirty="0" smtClean="0">
                <a:solidFill>
                  <a:srgbClr val="B3A2C7"/>
                </a:solidFill>
              </a:rPr>
              <a:t>A</a:t>
            </a:r>
            <a:r>
              <a:rPr lang="en-US" sz="2400" dirty="0" smtClean="0">
                <a:solidFill>
                  <a:srgbClr val="B3A2C7"/>
                </a:solidFill>
                <a:latin typeface="Helsinki Text"/>
                <a:cs typeface="Helsinki Text"/>
              </a:rPr>
              <a:t>#</a:t>
            </a:r>
            <a:endParaRPr lang="en-US" sz="2400" dirty="0">
              <a:solidFill>
                <a:srgbClr val="B3A2C7"/>
              </a:solidFill>
              <a:latin typeface="Helsinki Text"/>
              <a:cs typeface="Helsinki Text"/>
            </a:endParaRPr>
          </a:p>
        </p:txBody>
      </p:sp>
      <p:sp>
        <p:nvSpPr>
          <p:cNvPr id="13" name="TextBox 12"/>
          <p:cNvSpPr txBox="1"/>
          <p:nvPr/>
        </p:nvSpPr>
        <p:spPr>
          <a:xfrm>
            <a:off x="2638272" y="2645573"/>
            <a:ext cx="377177" cy="369332"/>
          </a:xfrm>
          <a:prstGeom prst="rect">
            <a:avLst/>
          </a:prstGeom>
          <a:noFill/>
        </p:spPr>
        <p:txBody>
          <a:bodyPr wrap="none" rtlCol="0">
            <a:spAutoFit/>
          </a:bodyPr>
          <a:lstStyle/>
          <a:p>
            <a:r>
              <a:rPr lang="en-US" b="1" dirty="0" smtClean="0">
                <a:solidFill>
                  <a:srgbClr val="000000"/>
                </a:solidFill>
              </a:rPr>
              <a:t>D</a:t>
            </a:r>
            <a:endParaRPr lang="en-US" sz="2400" b="1" dirty="0">
              <a:solidFill>
                <a:srgbClr val="000000"/>
              </a:solidFill>
              <a:latin typeface="Helsinki Text"/>
              <a:cs typeface="Helsinki Text"/>
            </a:endParaRPr>
          </a:p>
        </p:txBody>
      </p:sp>
      <p:sp>
        <p:nvSpPr>
          <p:cNvPr id="14" name="TextBox 13"/>
          <p:cNvSpPr txBox="1"/>
          <p:nvPr/>
        </p:nvSpPr>
        <p:spPr>
          <a:xfrm>
            <a:off x="3970680" y="2644000"/>
            <a:ext cx="339644" cy="369332"/>
          </a:xfrm>
          <a:prstGeom prst="rect">
            <a:avLst/>
          </a:prstGeom>
          <a:noFill/>
        </p:spPr>
        <p:txBody>
          <a:bodyPr wrap="none" rtlCol="0">
            <a:spAutoFit/>
          </a:bodyPr>
          <a:lstStyle/>
          <a:p>
            <a:r>
              <a:rPr lang="en-US" b="1" dirty="0" smtClean="0">
                <a:solidFill>
                  <a:srgbClr val="000000"/>
                </a:solidFill>
              </a:rPr>
              <a:t>F</a:t>
            </a:r>
            <a:endParaRPr lang="en-US" sz="2400" b="1" dirty="0">
              <a:solidFill>
                <a:srgbClr val="000000"/>
              </a:solidFill>
              <a:latin typeface="Helsinki Text"/>
              <a:cs typeface="Helsinki Text"/>
            </a:endParaRPr>
          </a:p>
        </p:txBody>
      </p:sp>
      <p:sp>
        <p:nvSpPr>
          <p:cNvPr id="15" name="TextBox 14"/>
          <p:cNvSpPr txBox="1"/>
          <p:nvPr/>
        </p:nvSpPr>
        <p:spPr>
          <a:xfrm>
            <a:off x="5738124" y="2646323"/>
            <a:ext cx="364202" cy="369332"/>
          </a:xfrm>
          <a:prstGeom prst="rect">
            <a:avLst/>
          </a:prstGeom>
          <a:noFill/>
        </p:spPr>
        <p:txBody>
          <a:bodyPr wrap="none" rtlCol="0">
            <a:spAutoFit/>
          </a:bodyPr>
          <a:lstStyle/>
          <a:p>
            <a:r>
              <a:rPr lang="en-US" b="1" dirty="0" smtClean="0">
                <a:solidFill>
                  <a:srgbClr val="000000"/>
                </a:solidFill>
              </a:rPr>
              <a:t>A</a:t>
            </a:r>
            <a:endParaRPr lang="en-US" sz="2400" b="1" dirty="0">
              <a:solidFill>
                <a:srgbClr val="000000"/>
              </a:solidFill>
              <a:latin typeface="Helsinki Text"/>
              <a:cs typeface="Helsinki Text"/>
            </a:endParaRPr>
          </a:p>
        </p:txBody>
      </p:sp>
      <p:sp>
        <p:nvSpPr>
          <p:cNvPr id="16" name="TextBox 15"/>
          <p:cNvSpPr txBox="1"/>
          <p:nvPr/>
        </p:nvSpPr>
        <p:spPr>
          <a:xfrm>
            <a:off x="6615250" y="2641750"/>
            <a:ext cx="359481" cy="369332"/>
          </a:xfrm>
          <a:prstGeom prst="rect">
            <a:avLst/>
          </a:prstGeom>
          <a:noFill/>
        </p:spPr>
        <p:txBody>
          <a:bodyPr wrap="none" rtlCol="0">
            <a:spAutoFit/>
          </a:bodyPr>
          <a:lstStyle/>
          <a:p>
            <a:r>
              <a:rPr lang="en-US" b="1" dirty="0">
                <a:solidFill>
                  <a:srgbClr val="000000"/>
                </a:solidFill>
              </a:rPr>
              <a:t>B</a:t>
            </a:r>
            <a:endParaRPr lang="en-US" sz="2400" b="1" dirty="0">
              <a:solidFill>
                <a:srgbClr val="000000"/>
              </a:solidFill>
              <a:latin typeface="Helsinki Text"/>
              <a:cs typeface="Helsinki Text"/>
            </a:endParaRPr>
          </a:p>
        </p:txBody>
      </p:sp>
      <p:pic>
        <p:nvPicPr>
          <p:cNvPr id="17" name="Picture 16" descr="cdiat3.pn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3322" t="54779" r="2353" b="15564"/>
          <a:stretch/>
        </p:blipFill>
        <p:spPr>
          <a:xfrm>
            <a:off x="1859779" y="1262994"/>
            <a:ext cx="5498550" cy="1365048"/>
          </a:xfrm>
          <a:prstGeom prst="rect">
            <a:avLst/>
          </a:prstGeom>
        </p:spPr>
      </p:pic>
      <p:sp>
        <p:nvSpPr>
          <p:cNvPr id="3" name="TextBox 2"/>
          <p:cNvSpPr txBox="1"/>
          <p:nvPr/>
        </p:nvSpPr>
        <p:spPr>
          <a:xfrm>
            <a:off x="252353" y="762000"/>
            <a:ext cx="8938640" cy="430887"/>
          </a:xfrm>
          <a:prstGeom prst="rect">
            <a:avLst/>
          </a:prstGeom>
          <a:noFill/>
        </p:spPr>
        <p:txBody>
          <a:bodyPr wrap="none" rtlCol="0">
            <a:spAutoFit/>
          </a:bodyPr>
          <a:lstStyle/>
          <a:p>
            <a:r>
              <a:rPr lang="en-US" sz="2200" dirty="0" smtClean="0"/>
              <a:t>Any pc-distribution can define a set of triadic orbits, including </a:t>
            </a:r>
            <a:r>
              <a:rPr lang="en-US" sz="2200" b="1" dirty="0" smtClean="0"/>
              <a:t>scales.</a:t>
            </a:r>
            <a:endParaRPr lang="en-US" sz="2200" dirty="0"/>
          </a:p>
        </p:txBody>
      </p:sp>
      <p:sp>
        <p:nvSpPr>
          <p:cNvPr id="18" name="TextBox 17"/>
          <p:cNvSpPr txBox="1"/>
          <p:nvPr/>
        </p:nvSpPr>
        <p:spPr>
          <a:xfrm>
            <a:off x="119528" y="2624957"/>
            <a:ext cx="1467319" cy="369332"/>
          </a:xfrm>
          <a:prstGeom prst="rect">
            <a:avLst/>
          </a:prstGeom>
          <a:noFill/>
        </p:spPr>
        <p:txBody>
          <a:bodyPr wrap="none" rtlCol="0">
            <a:spAutoFit/>
          </a:bodyPr>
          <a:lstStyle/>
          <a:p>
            <a:r>
              <a:rPr lang="en-US" b="1" dirty="0" smtClean="0"/>
              <a:t>C diatonic:</a:t>
            </a:r>
            <a:endParaRPr lang="en-US" b="1" dirty="0"/>
          </a:p>
        </p:txBody>
      </p:sp>
      <p:pic>
        <p:nvPicPr>
          <p:cNvPr id="19" name="Picture 18" descr="orbitCdia.t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8319" y="3780118"/>
            <a:ext cx="2514417" cy="2569883"/>
          </a:xfrm>
          <a:prstGeom prst="rect">
            <a:avLst/>
          </a:prstGeom>
        </p:spPr>
      </p:pic>
      <p:sp>
        <p:nvSpPr>
          <p:cNvPr id="20" name="Left Bracket 19"/>
          <p:cNvSpPr/>
          <p:nvPr/>
        </p:nvSpPr>
        <p:spPr>
          <a:xfrm rot="16200000">
            <a:off x="3644180" y="2760645"/>
            <a:ext cx="122288" cy="555940"/>
          </a:xfrm>
          <a:prstGeom prst="leftBracket">
            <a:avLst/>
          </a:prstGeom>
          <a:noFill/>
          <a:ln w="38100"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1" name="Left Bracket 20"/>
          <p:cNvSpPr/>
          <p:nvPr/>
        </p:nvSpPr>
        <p:spPr>
          <a:xfrm rot="16200000">
            <a:off x="5399010" y="2779374"/>
            <a:ext cx="122288" cy="555940"/>
          </a:xfrm>
          <a:prstGeom prst="leftBracket">
            <a:avLst/>
          </a:prstGeom>
          <a:noFill/>
          <a:ln w="38100"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2" name="Left Bracket 21"/>
          <p:cNvSpPr/>
          <p:nvPr/>
        </p:nvSpPr>
        <p:spPr>
          <a:xfrm rot="16200000">
            <a:off x="7204828" y="2778871"/>
            <a:ext cx="122288" cy="555940"/>
          </a:xfrm>
          <a:prstGeom prst="leftBracket">
            <a:avLst/>
          </a:prstGeom>
          <a:noFill/>
          <a:ln w="38100"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3" name="Left Bracket 22"/>
          <p:cNvSpPr/>
          <p:nvPr/>
        </p:nvSpPr>
        <p:spPr>
          <a:xfrm rot="16200000">
            <a:off x="1825667" y="2770181"/>
            <a:ext cx="122288" cy="555940"/>
          </a:xfrm>
          <a:prstGeom prst="leftBracket">
            <a:avLst/>
          </a:prstGeom>
          <a:noFill/>
          <a:ln w="38100"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4" name="Left Bracket 23"/>
          <p:cNvSpPr/>
          <p:nvPr/>
        </p:nvSpPr>
        <p:spPr>
          <a:xfrm rot="20040000">
            <a:off x="3183779" y="5453047"/>
            <a:ext cx="122288" cy="555940"/>
          </a:xfrm>
          <a:prstGeom prst="leftBracket">
            <a:avLst/>
          </a:prstGeom>
          <a:noFill/>
          <a:ln w="38100"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5" name="Left Bracket 24"/>
          <p:cNvSpPr/>
          <p:nvPr/>
        </p:nvSpPr>
        <p:spPr>
          <a:xfrm rot="1560000" flipH="1">
            <a:off x="5333442" y="5467989"/>
            <a:ext cx="122288" cy="555940"/>
          </a:xfrm>
          <a:prstGeom prst="leftBracket">
            <a:avLst/>
          </a:prstGeom>
          <a:noFill/>
          <a:ln w="38100"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6" name="Left Bracket 25"/>
          <p:cNvSpPr/>
          <p:nvPr/>
        </p:nvSpPr>
        <p:spPr>
          <a:xfrm rot="5400000" flipV="1">
            <a:off x="4199987" y="3510685"/>
            <a:ext cx="122288" cy="555940"/>
          </a:xfrm>
          <a:prstGeom prst="leftBracket">
            <a:avLst/>
          </a:prstGeom>
          <a:noFill/>
          <a:ln w="38100"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7" name="TextBox 26"/>
          <p:cNvSpPr txBox="1"/>
          <p:nvPr/>
        </p:nvSpPr>
        <p:spPr>
          <a:xfrm>
            <a:off x="2903614" y="3174056"/>
            <a:ext cx="2959802" cy="430887"/>
          </a:xfrm>
          <a:prstGeom prst="rect">
            <a:avLst/>
          </a:prstGeom>
          <a:noFill/>
        </p:spPr>
        <p:txBody>
          <a:bodyPr wrap="none" rtlCol="0">
            <a:spAutoFit/>
          </a:bodyPr>
          <a:lstStyle/>
          <a:p>
            <a:r>
              <a:rPr lang="en-US" sz="2200" b="1" dirty="0" smtClean="0">
                <a:solidFill>
                  <a:schemeClr val="accent2"/>
                </a:solidFill>
              </a:rPr>
              <a:t>Regions of stability</a:t>
            </a:r>
            <a:endParaRPr lang="en-US" sz="2200" b="1" dirty="0">
              <a:solidFill>
                <a:schemeClr val="accent2"/>
              </a:solidFill>
            </a:endParaRPr>
          </a:p>
        </p:txBody>
      </p:sp>
      <p:sp>
        <p:nvSpPr>
          <p:cNvPr id="28" name="TextBox 27"/>
          <p:cNvSpPr txBox="1"/>
          <p:nvPr/>
        </p:nvSpPr>
        <p:spPr>
          <a:xfrm>
            <a:off x="6154068" y="3727511"/>
            <a:ext cx="2523936" cy="1107996"/>
          </a:xfrm>
          <a:prstGeom prst="rect">
            <a:avLst/>
          </a:prstGeom>
          <a:noFill/>
        </p:spPr>
        <p:txBody>
          <a:bodyPr wrap="none" rtlCol="0">
            <a:spAutoFit/>
          </a:bodyPr>
          <a:lstStyle/>
          <a:p>
            <a:r>
              <a:rPr lang="en-US" sz="2200" dirty="0" smtClean="0"/>
              <a:t>Pitch classes at the</a:t>
            </a:r>
          </a:p>
          <a:p>
            <a:r>
              <a:rPr lang="en-US" sz="2200" dirty="0" smtClean="0"/>
              <a:t>center of a region</a:t>
            </a:r>
          </a:p>
          <a:p>
            <a:r>
              <a:rPr lang="en-US" sz="2200" dirty="0" smtClean="0"/>
              <a:t>are more stable</a:t>
            </a:r>
            <a:endParaRPr lang="en-US" sz="2200" dirty="0"/>
          </a:p>
        </p:txBody>
      </p:sp>
      <p:cxnSp>
        <p:nvCxnSpPr>
          <p:cNvPr id="30" name="Straight Arrow Connector 29"/>
          <p:cNvCxnSpPr/>
          <p:nvPr/>
        </p:nvCxnSpPr>
        <p:spPr>
          <a:xfrm>
            <a:off x="5797576" y="3099759"/>
            <a:ext cx="520599" cy="0"/>
          </a:xfrm>
          <a:prstGeom prst="straightConnector1">
            <a:avLst/>
          </a:prstGeom>
          <a:ln w="38100"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032759" y="3099759"/>
            <a:ext cx="520599" cy="0"/>
          </a:xfrm>
          <a:prstGeom prst="straightConnector1">
            <a:avLst/>
          </a:prstGeom>
          <a:ln w="38100"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2204221" y="3102712"/>
            <a:ext cx="520599" cy="0"/>
          </a:xfrm>
          <a:prstGeom prst="straightConnector1">
            <a:avLst/>
          </a:prstGeom>
          <a:ln w="38100"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6410166" y="3110600"/>
            <a:ext cx="520599" cy="0"/>
          </a:xfrm>
          <a:prstGeom prst="straightConnector1">
            <a:avLst/>
          </a:prstGeom>
          <a:ln w="38100"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4608574" y="3100255"/>
            <a:ext cx="520599" cy="0"/>
          </a:xfrm>
          <a:prstGeom prst="straightConnector1">
            <a:avLst/>
          </a:prstGeom>
          <a:ln w="38100"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2838030" y="3102712"/>
            <a:ext cx="520599" cy="0"/>
          </a:xfrm>
          <a:prstGeom prst="straightConnector1">
            <a:avLst/>
          </a:prstGeom>
          <a:ln w="38100"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979742" y="3245312"/>
            <a:ext cx="7118718" cy="430887"/>
          </a:xfrm>
          <a:prstGeom prst="rect">
            <a:avLst/>
          </a:prstGeom>
          <a:noFill/>
        </p:spPr>
        <p:txBody>
          <a:bodyPr wrap="none" rtlCol="0">
            <a:spAutoFit/>
          </a:bodyPr>
          <a:lstStyle/>
          <a:p>
            <a:r>
              <a:rPr lang="en-US" sz="2200" b="1" dirty="0" smtClean="0">
                <a:solidFill>
                  <a:schemeClr val="accent1">
                    <a:lumMod val="75000"/>
                  </a:schemeClr>
                </a:solidFill>
              </a:rPr>
              <a:t>Periphery: Unstable upper and lower neighbors</a:t>
            </a:r>
            <a:endParaRPr lang="en-US" sz="2200" b="1" dirty="0">
              <a:solidFill>
                <a:schemeClr val="accent1">
                  <a:lumMod val="75000"/>
                </a:schemeClr>
              </a:solidFill>
            </a:endParaRPr>
          </a:p>
        </p:txBody>
      </p:sp>
      <p:sp>
        <p:nvSpPr>
          <p:cNvPr id="39" name="TextBox 38"/>
          <p:cNvSpPr txBox="1"/>
          <p:nvPr/>
        </p:nvSpPr>
        <p:spPr>
          <a:xfrm>
            <a:off x="6306468" y="3879911"/>
            <a:ext cx="2695582" cy="1446550"/>
          </a:xfrm>
          <a:prstGeom prst="rect">
            <a:avLst/>
          </a:prstGeom>
          <a:noFill/>
        </p:spPr>
        <p:txBody>
          <a:bodyPr wrap="none" rtlCol="0">
            <a:spAutoFit/>
          </a:bodyPr>
          <a:lstStyle/>
          <a:p>
            <a:r>
              <a:rPr lang="en-US" sz="2200" dirty="0" smtClean="0"/>
              <a:t>Pitch classes at the</a:t>
            </a:r>
          </a:p>
          <a:p>
            <a:r>
              <a:rPr lang="en-US" sz="2200" dirty="0" smtClean="0"/>
              <a:t>periphery of regions</a:t>
            </a:r>
          </a:p>
          <a:p>
            <a:r>
              <a:rPr lang="en-US" sz="2200" dirty="0" smtClean="0"/>
              <a:t>are unstable </a:t>
            </a:r>
          </a:p>
          <a:p>
            <a:r>
              <a:rPr lang="en-US" sz="2200" dirty="0" smtClean="0"/>
              <a:t>displacements</a:t>
            </a:r>
            <a:endParaRPr lang="en-US" sz="2200" dirty="0"/>
          </a:p>
        </p:txBody>
      </p:sp>
      <p:sp>
        <p:nvSpPr>
          <p:cNvPr id="40" name="Freeform 39"/>
          <p:cNvSpPr/>
          <p:nvPr/>
        </p:nvSpPr>
        <p:spPr>
          <a:xfrm>
            <a:off x="4656993" y="3861133"/>
            <a:ext cx="641459" cy="397658"/>
          </a:xfrm>
          <a:custGeom>
            <a:avLst/>
            <a:gdLst>
              <a:gd name="connsiteX0" fmla="*/ 0 w 641459"/>
              <a:gd name="connsiteY0" fmla="*/ 0 h 397658"/>
              <a:gd name="connsiteX1" fmla="*/ 346388 w 641459"/>
              <a:gd name="connsiteY1" fmla="*/ 128276 h 397658"/>
              <a:gd name="connsiteX2" fmla="*/ 641459 w 641459"/>
              <a:gd name="connsiteY2" fmla="*/ 397658 h 397658"/>
            </a:gdLst>
            <a:ahLst/>
            <a:cxnLst>
              <a:cxn ang="0">
                <a:pos x="connsiteX0" y="connsiteY0"/>
              </a:cxn>
              <a:cxn ang="0">
                <a:pos x="connsiteX1" y="connsiteY1"/>
              </a:cxn>
              <a:cxn ang="0">
                <a:pos x="connsiteX2" y="connsiteY2"/>
              </a:cxn>
            </a:cxnLst>
            <a:rect l="l" t="t" r="r" b="b"/>
            <a:pathLst>
              <a:path w="641459" h="397658">
                <a:moveTo>
                  <a:pt x="0" y="0"/>
                </a:moveTo>
                <a:cubicBezTo>
                  <a:pt x="119739" y="31000"/>
                  <a:pt x="239478" y="62000"/>
                  <a:pt x="346388" y="128276"/>
                </a:cubicBezTo>
                <a:cubicBezTo>
                  <a:pt x="453298" y="194552"/>
                  <a:pt x="641459" y="397658"/>
                  <a:pt x="641459" y="397658"/>
                </a:cubicBezTo>
              </a:path>
            </a:pathLst>
          </a:custGeom>
          <a:ln w="38100" cmpd="sng">
            <a:solidFill>
              <a:srgbClr val="376092"/>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flipH="1">
            <a:off x="3225966" y="3875454"/>
            <a:ext cx="641459" cy="397658"/>
          </a:xfrm>
          <a:custGeom>
            <a:avLst/>
            <a:gdLst>
              <a:gd name="connsiteX0" fmla="*/ 0 w 641459"/>
              <a:gd name="connsiteY0" fmla="*/ 0 h 397658"/>
              <a:gd name="connsiteX1" fmla="*/ 346388 w 641459"/>
              <a:gd name="connsiteY1" fmla="*/ 128276 h 397658"/>
              <a:gd name="connsiteX2" fmla="*/ 641459 w 641459"/>
              <a:gd name="connsiteY2" fmla="*/ 397658 h 397658"/>
            </a:gdLst>
            <a:ahLst/>
            <a:cxnLst>
              <a:cxn ang="0">
                <a:pos x="connsiteX0" y="connsiteY0"/>
              </a:cxn>
              <a:cxn ang="0">
                <a:pos x="connsiteX1" y="connsiteY1"/>
              </a:cxn>
              <a:cxn ang="0">
                <a:pos x="connsiteX2" y="connsiteY2"/>
              </a:cxn>
            </a:cxnLst>
            <a:rect l="l" t="t" r="r" b="b"/>
            <a:pathLst>
              <a:path w="641459" h="397658">
                <a:moveTo>
                  <a:pt x="0" y="0"/>
                </a:moveTo>
                <a:cubicBezTo>
                  <a:pt x="119739" y="31000"/>
                  <a:pt x="239478" y="62000"/>
                  <a:pt x="346388" y="128276"/>
                </a:cubicBezTo>
                <a:cubicBezTo>
                  <a:pt x="453298" y="194552"/>
                  <a:pt x="641459" y="397658"/>
                  <a:pt x="641459" y="397658"/>
                </a:cubicBezTo>
              </a:path>
            </a:pathLst>
          </a:custGeom>
          <a:ln w="38100" cmpd="sng">
            <a:solidFill>
              <a:srgbClr val="376092"/>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rot="3300000" flipV="1">
            <a:off x="3447391" y="6033275"/>
            <a:ext cx="641459" cy="397658"/>
          </a:xfrm>
          <a:custGeom>
            <a:avLst/>
            <a:gdLst>
              <a:gd name="connsiteX0" fmla="*/ 0 w 641459"/>
              <a:gd name="connsiteY0" fmla="*/ 0 h 397658"/>
              <a:gd name="connsiteX1" fmla="*/ 346388 w 641459"/>
              <a:gd name="connsiteY1" fmla="*/ 128276 h 397658"/>
              <a:gd name="connsiteX2" fmla="*/ 641459 w 641459"/>
              <a:gd name="connsiteY2" fmla="*/ 397658 h 397658"/>
            </a:gdLst>
            <a:ahLst/>
            <a:cxnLst>
              <a:cxn ang="0">
                <a:pos x="connsiteX0" y="connsiteY0"/>
              </a:cxn>
              <a:cxn ang="0">
                <a:pos x="connsiteX1" y="connsiteY1"/>
              </a:cxn>
              <a:cxn ang="0">
                <a:pos x="connsiteX2" y="connsiteY2"/>
              </a:cxn>
            </a:cxnLst>
            <a:rect l="l" t="t" r="r" b="b"/>
            <a:pathLst>
              <a:path w="641459" h="397658">
                <a:moveTo>
                  <a:pt x="0" y="0"/>
                </a:moveTo>
                <a:cubicBezTo>
                  <a:pt x="119739" y="31000"/>
                  <a:pt x="239478" y="62000"/>
                  <a:pt x="346388" y="128276"/>
                </a:cubicBezTo>
                <a:cubicBezTo>
                  <a:pt x="453298" y="194552"/>
                  <a:pt x="641459" y="397658"/>
                  <a:pt x="641459" y="397658"/>
                </a:cubicBezTo>
              </a:path>
            </a:pathLst>
          </a:custGeom>
          <a:ln w="38100" cmpd="sng">
            <a:solidFill>
              <a:srgbClr val="376092"/>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rot="18300000" flipH="1" flipV="1">
            <a:off x="4473066" y="6033275"/>
            <a:ext cx="641459" cy="397658"/>
          </a:xfrm>
          <a:custGeom>
            <a:avLst/>
            <a:gdLst>
              <a:gd name="connsiteX0" fmla="*/ 0 w 641459"/>
              <a:gd name="connsiteY0" fmla="*/ 0 h 397658"/>
              <a:gd name="connsiteX1" fmla="*/ 346388 w 641459"/>
              <a:gd name="connsiteY1" fmla="*/ 128276 h 397658"/>
              <a:gd name="connsiteX2" fmla="*/ 641459 w 641459"/>
              <a:gd name="connsiteY2" fmla="*/ 397658 h 397658"/>
            </a:gdLst>
            <a:ahLst/>
            <a:cxnLst>
              <a:cxn ang="0">
                <a:pos x="connsiteX0" y="connsiteY0"/>
              </a:cxn>
              <a:cxn ang="0">
                <a:pos x="connsiteX1" y="connsiteY1"/>
              </a:cxn>
              <a:cxn ang="0">
                <a:pos x="connsiteX2" y="connsiteY2"/>
              </a:cxn>
            </a:cxnLst>
            <a:rect l="l" t="t" r="r" b="b"/>
            <a:pathLst>
              <a:path w="641459" h="397658">
                <a:moveTo>
                  <a:pt x="0" y="0"/>
                </a:moveTo>
                <a:cubicBezTo>
                  <a:pt x="119739" y="31000"/>
                  <a:pt x="239478" y="62000"/>
                  <a:pt x="346388" y="128276"/>
                </a:cubicBezTo>
                <a:cubicBezTo>
                  <a:pt x="453298" y="194552"/>
                  <a:pt x="641459" y="397658"/>
                  <a:pt x="641459" y="397658"/>
                </a:cubicBezTo>
              </a:path>
            </a:pathLst>
          </a:custGeom>
          <a:ln w="38100" cmpd="sng">
            <a:solidFill>
              <a:srgbClr val="376092"/>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rot="6600000" flipH="1">
            <a:off x="5197989" y="4815002"/>
            <a:ext cx="641459" cy="397658"/>
          </a:xfrm>
          <a:custGeom>
            <a:avLst/>
            <a:gdLst>
              <a:gd name="connsiteX0" fmla="*/ 0 w 641459"/>
              <a:gd name="connsiteY0" fmla="*/ 0 h 397658"/>
              <a:gd name="connsiteX1" fmla="*/ 346388 w 641459"/>
              <a:gd name="connsiteY1" fmla="*/ 128276 h 397658"/>
              <a:gd name="connsiteX2" fmla="*/ 641459 w 641459"/>
              <a:gd name="connsiteY2" fmla="*/ 397658 h 397658"/>
            </a:gdLst>
            <a:ahLst/>
            <a:cxnLst>
              <a:cxn ang="0">
                <a:pos x="connsiteX0" y="connsiteY0"/>
              </a:cxn>
              <a:cxn ang="0">
                <a:pos x="connsiteX1" y="connsiteY1"/>
              </a:cxn>
              <a:cxn ang="0">
                <a:pos x="connsiteX2" y="connsiteY2"/>
              </a:cxn>
            </a:cxnLst>
            <a:rect l="l" t="t" r="r" b="b"/>
            <a:pathLst>
              <a:path w="641459" h="397658">
                <a:moveTo>
                  <a:pt x="0" y="0"/>
                </a:moveTo>
                <a:cubicBezTo>
                  <a:pt x="119739" y="31000"/>
                  <a:pt x="239478" y="62000"/>
                  <a:pt x="346388" y="128276"/>
                </a:cubicBezTo>
                <a:cubicBezTo>
                  <a:pt x="453298" y="194552"/>
                  <a:pt x="641459" y="397658"/>
                  <a:pt x="641459" y="397658"/>
                </a:cubicBezTo>
              </a:path>
            </a:pathLst>
          </a:custGeom>
          <a:ln w="38100" cmpd="sng">
            <a:solidFill>
              <a:srgbClr val="376092"/>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Freeform 44"/>
          <p:cNvSpPr/>
          <p:nvPr/>
        </p:nvSpPr>
        <p:spPr>
          <a:xfrm rot="15000000">
            <a:off x="2736832" y="4791967"/>
            <a:ext cx="641459" cy="397658"/>
          </a:xfrm>
          <a:custGeom>
            <a:avLst/>
            <a:gdLst>
              <a:gd name="connsiteX0" fmla="*/ 0 w 641459"/>
              <a:gd name="connsiteY0" fmla="*/ 0 h 397658"/>
              <a:gd name="connsiteX1" fmla="*/ 346388 w 641459"/>
              <a:gd name="connsiteY1" fmla="*/ 128276 h 397658"/>
              <a:gd name="connsiteX2" fmla="*/ 641459 w 641459"/>
              <a:gd name="connsiteY2" fmla="*/ 397658 h 397658"/>
            </a:gdLst>
            <a:ahLst/>
            <a:cxnLst>
              <a:cxn ang="0">
                <a:pos x="connsiteX0" y="connsiteY0"/>
              </a:cxn>
              <a:cxn ang="0">
                <a:pos x="connsiteX1" y="connsiteY1"/>
              </a:cxn>
              <a:cxn ang="0">
                <a:pos x="connsiteX2" y="connsiteY2"/>
              </a:cxn>
            </a:cxnLst>
            <a:rect l="l" t="t" r="r" b="b"/>
            <a:pathLst>
              <a:path w="641459" h="397658">
                <a:moveTo>
                  <a:pt x="0" y="0"/>
                </a:moveTo>
                <a:cubicBezTo>
                  <a:pt x="119739" y="31000"/>
                  <a:pt x="239478" y="62000"/>
                  <a:pt x="346388" y="128276"/>
                </a:cubicBezTo>
                <a:cubicBezTo>
                  <a:pt x="453298" y="194552"/>
                  <a:pt x="641459" y="397658"/>
                  <a:pt x="641459" y="397658"/>
                </a:cubicBezTo>
              </a:path>
            </a:pathLst>
          </a:custGeom>
          <a:ln w="38100" cmpd="sng">
            <a:solidFill>
              <a:srgbClr val="376092"/>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406932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childTnLst>
                          </p:cTn>
                        </p:par>
                        <p:par>
                          <p:cTn id="25" fill="hold">
                            <p:stCondLst>
                              <p:cond delay="1000"/>
                            </p:stCondLst>
                            <p:childTnLst>
                              <p:par>
                                <p:cTn id="26" presetID="21" presetClass="entr" presetSubtype="1"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heel(1)">
                                      <p:cBhvr>
                                        <p:cTn id="28" dur="2000"/>
                                        <p:tgtEl>
                                          <p:spTgt spid="24"/>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heel(1)">
                                      <p:cBhvr>
                                        <p:cTn id="31" dur="2000"/>
                                        <p:tgtEl>
                                          <p:spTgt spid="25"/>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heel(1)">
                                      <p:cBhvr>
                                        <p:cTn id="34" dur="2000"/>
                                        <p:tgtEl>
                                          <p:spTgt spid="26"/>
                                        </p:tgtEl>
                                      </p:cBhvr>
                                    </p:animEffect>
                                  </p:childTnLst>
                                </p:cTn>
                              </p:par>
                              <p:par>
                                <p:cTn id="35" presetID="14" presetClass="entr" presetSubtype="10" fill="hold" grpId="1"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par>
                                <p:cTn id="43" presetID="3" presetClass="exit" presetSubtype="10" fill="hold" grpId="0" nodeType="withEffect">
                                  <p:stCondLst>
                                    <p:cond delay="0"/>
                                  </p:stCondLst>
                                  <p:childTnLst>
                                    <p:animEffect transition="out" filter="blinds(horizontal)">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par>
                                <p:cTn id="46" presetID="2" presetClass="entr" presetSubtype="4"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500" fill="hold"/>
                                        <p:tgtEl>
                                          <p:spTgt spid="34"/>
                                        </p:tgtEl>
                                        <p:attrNameLst>
                                          <p:attrName>ppt_x</p:attrName>
                                        </p:attrNameLst>
                                      </p:cBhvr>
                                      <p:tavLst>
                                        <p:tav tm="0">
                                          <p:val>
                                            <p:strVal val="#ppt_x"/>
                                          </p:val>
                                        </p:tav>
                                        <p:tav tm="100000">
                                          <p:val>
                                            <p:strVal val="#ppt_x"/>
                                          </p:val>
                                        </p:tav>
                                      </p:tavLst>
                                    </p:anim>
                                    <p:anim calcmode="lin" valueType="num">
                                      <p:cBhvr additive="base">
                                        <p:cTn id="49" dur="500" fill="hold"/>
                                        <p:tgtEl>
                                          <p:spTgt spid="34"/>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500" fill="hold"/>
                                        <p:tgtEl>
                                          <p:spTgt spid="33"/>
                                        </p:tgtEl>
                                        <p:attrNameLst>
                                          <p:attrName>ppt_x</p:attrName>
                                        </p:attrNameLst>
                                      </p:cBhvr>
                                      <p:tavLst>
                                        <p:tav tm="0">
                                          <p:val>
                                            <p:strVal val="#ppt_x"/>
                                          </p:val>
                                        </p:tav>
                                        <p:tav tm="100000">
                                          <p:val>
                                            <p:strVal val="#ppt_x"/>
                                          </p:val>
                                        </p:tav>
                                      </p:tavLst>
                                    </p:anim>
                                    <p:anim calcmode="lin" valueType="num">
                                      <p:cBhvr additive="base">
                                        <p:cTn id="57" dur="500" fill="hold"/>
                                        <p:tgtEl>
                                          <p:spTgt spid="33"/>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500" fill="hold"/>
                                        <p:tgtEl>
                                          <p:spTgt spid="36"/>
                                        </p:tgtEl>
                                        <p:attrNameLst>
                                          <p:attrName>ppt_x</p:attrName>
                                        </p:attrNameLst>
                                      </p:cBhvr>
                                      <p:tavLst>
                                        <p:tav tm="0">
                                          <p:val>
                                            <p:strVal val="#ppt_x"/>
                                          </p:val>
                                        </p:tav>
                                        <p:tav tm="100000">
                                          <p:val>
                                            <p:strVal val="#ppt_x"/>
                                          </p:val>
                                        </p:tav>
                                      </p:tavLst>
                                    </p:anim>
                                    <p:anim calcmode="lin" valueType="num">
                                      <p:cBhvr additive="base">
                                        <p:cTn id="61" dur="500" fill="hold"/>
                                        <p:tgtEl>
                                          <p:spTgt spid="36"/>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additive="base">
                                        <p:cTn id="68" dur="500" fill="hold"/>
                                        <p:tgtEl>
                                          <p:spTgt spid="35"/>
                                        </p:tgtEl>
                                        <p:attrNameLst>
                                          <p:attrName>ppt_x</p:attrName>
                                        </p:attrNameLst>
                                      </p:cBhvr>
                                      <p:tavLst>
                                        <p:tav tm="0">
                                          <p:val>
                                            <p:strVal val="#ppt_x"/>
                                          </p:val>
                                        </p:tav>
                                        <p:tav tm="100000">
                                          <p:val>
                                            <p:strVal val="#ppt_x"/>
                                          </p:val>
                                        </p:tav>
                                      </p:tavLst>
                                    </p:anim>
                                    <p:anim calcmode="lin" valueType="num">
                                      <p:cBhvr additive="base">
                                        <p:cTn id="69" dur="500" fill="hold"/>
                                        <p:tgtEl>
                                          <p:spTgt spid="35"/>
                                        </p:tgtEl>
                                        <p:attrNameLst>
                                          <p:attrName>ppt_y</p:attrName>
                                        </p:attrNameLst>
                                      </p:cBhvr>
                                      <p:tavLst>
                                        <p:tav tm="0">
                                          <p:val>
                                            <p:strVal val="1+#ppt_h/2"/>
                                          </p:val>
                                        </p:tav>
                                        <p:tav tm="100000">
                                          <p:val>
                                            <p:strVal val="#ppt_y"/>
                                          </p:val>
                                        </p:tav>
                                      </p:tavLst>
                                    </p:anim>
                                  </p:childTnLst>
                                </p:cTn>
                              </p:par>
                            </p:childTnLst>
                          </p:cTn>
                        </p:par>
                        <p:par>
                          <p:cTn id="70" fill="hold">
                            <p:stCondLst>
                              <p:cond delay="500"/>
                            </p:stCondLst>
                            <p:childTnLst>
                              <p:par>
                                <p:cTn id="71" presetID="14" presetClass="entr" presetSubtype="10" fill="hold" grpId="2"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randombar(horizontal)">
                                      <p:cBhvr>
                                        <p:cTn id="73" dur="500"/>
                                        <p:tgtEl>
                                          <p:spTgt spid="38"/>
                                        </p:tgtEl>
                                      </p:cBhvr>
                                    </p:animEffect>
                                  </p:childTnLst>
                                </p:cTn>
                              </p:par>
                              <p:par>
                                <p:cTn id="74" presetID="14" presetClass="entr" presetSubtype="10" fill="hold" grpId="1"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randombar(horizontal)">
                                      <p:cBhvr>
                                        <p:cTn id="76" dur="500"/>
                                        <p:tgtEl>
                                          <p:spTgt spid="39"/>
                                        </p:tgtEl>
                                      </p:cBhvr>
                                    </p:animEffect>
                                  </p:childTnLst>
                                </p:cTn>
                              </p:par>
                            </p:childTnLst>
                          </p:cTn>
                        </p:par>
                        <p:par>
                          <p:cTn id="77" fill="hold">
                            <p:stCondLst>
                              <p:cond delay="1000"/>
                            </p:stCondLst>
                            <p:childTnLst>
                              <p:par>
                                <p:cTn id="78" presetID="21" presetClass="entr" presetSubtype="1" fill="hold" grpId="0" nodeType="after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wheel(1)">
                                      <p:cBhvr>
                                        <p:cTn id="80" dur="2000"/>
                                        <p:tgtEl>
                                          <p:spTgt spid="41"/>
                                        </p:tgtEl>
                                      </p:cBhvr>
                                    </p:animEffect>
                                  </p:childTnLst>
                                </p:cTn>
                              </p:par>
                              <p:par>
                                <p:cTn id="81" presetID="21" presetClass="entr" presetSubtype="1"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heel(1)">
                                      <p:cBhvr>
                                        <p:cTn id="83" dur="2000"/>
                                        <p:tgtEl>
                                          <p:spTgt spid="40"/>
                                        </p:tgtEl>
                                      </p:cBhvr>
                                    </p:animEffect>
                                  </p:childTnLst>
                                </p:cTn>
                              </p:par>
                              <p:par>
                                <p:cTn id="84" presetID="21" presetClass="entr" presetSubtype="1" fill="hold" grpId="0" nodeType="with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wheel(1)">
                                      <p:cBhvr>
                                        <p:cTn id="86" dur="2000"/>
                                        <p:tgtEl>
                                          <p:spTgt spid="44"/>
                                        </p:tgtEl>
                                      </p:cBhvr>
                                    </p:animEffect>
                                  </p:childTnLst>
                                </p:cTn>
                              </p:par>
                              <p:par>
                                <p:cTn id="87" presetID="21" presetClass="entr" presetSubtype="1"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heel(1)">
                                      <p:cBhvr>
                                        <p:cTn id="89" dur="2000"/>
                                        <p:tgtEl>
                                          <p:spTgt spid="43"/>
                                        </p:tgtEl>
                                      </p:cBhvr>
                                    </p:animEffect>
                                  </p:childTnLst>
                                </p:cTn>
                              </p:par>
                              <p:par>
                                <p:cTn id="90" presetID="21" presetClass="entr" presetSubtype="1"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wheel(1)">
                                      <p:cBhvr>
                                        <p:cTn id="92" dur="2000"/>
                                        <p:tgtEl>
                                          <p:spTgt spid="42"/>
                                        </p:tgtEl>
                                      </p:cBhvr>
                                    </p:animEffect>
                                  </p:childTnLst>
                                </p:cTn>
                              </p:par>
                              <p:par>
                                <p:cTn id="93" presetID="21" presetClass="entr" presetSubtype="1"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wheel(1)">
                                      <p:cBhvr>
                                        <p:cTn id="9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p:bldP spid="27" grpId="1"/>
      <p:bldP spid="28" grpId="0"/>
      <p:bldP spid="28" grpId="1"/>
      <p:bldP spid="38" grpId="2"/>
      <p:bldP spid="39" grpId="1"/>
      <p:bldP spid="40" grpId="0" animBg="1"/>
      <p:bldP spid="41" grpId="0" animBg="1"/>
      <p:bldP spid="42" grpId="0" animBg="1"/>
      <p:bldP spid="43" grpId="0" animBg="1"/>
      <p:bldP spid="44"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a:t>
            </a:r>
            <a:r>
              <a:rPr lang="en-US" i="1" dirty="0" err="1" smtClean="0"/>
              <a:t>Heiliger</a:t>
            </a:r>
            <a:r>
              <a:rPr lang="en-US" i="1" dirty="0" smtClean="0"/>
              <a:t> </a:t>
            </a:r>
            <a:r>
              <a:rPr lang="en-US" i="1" dirty="0" err="1" smtClean="0"/>
              <a:t>Dankgesang</a:t>
            </a:r>
            <a:endParaRPr lang="en-US" dirty="0"/>
          </a:p>
        </p:txBody>
      </p:sp>
      <p:sp>
        <p:nvSpPr>
          <p:cNvPr id="3" name="Subtitle 2"/>
          <p:cNvSpPr>
            <a:spLocks noGrp="1"/>
          </p:cNvSpPr>
          <p:nvPr>
            <p:ph type="subTitle" idx="1"/>
          </p:nvPr>
        </p:nvSpPr>
        <p:spPr/>
        <p:txBody>
          <a:bodyPr/>
          <a:lstStyle/>
          <a:p>
            <a:pPr marL="457200" indent="-457200">
              <a:buAutoNum type="arabicPeriod"/>
            </a:pPr>
            <a:r>
              <a:rPr lang="en-US" dirty="0" smtClean="0"/>
              <a:t>Scalar contexts and triadic orbits</a:t>
            </a:r>
          </a:p>
          <a:p>
            <a:pPr marL="457200" indent="-457200">
              <a:buAutoNum type="arabicPeriod"/>
            </a:pPr>
            <a:r>
              <a:rPr lang="en-US" dirty="0" smtClean="0"/>
              <a:t>The D–C motive</a:t>
            </a:r>
          </a:p>
          <a:p>
            <a:pPr marL="457200" indent="-457200">
              <a:buAutoNum type="arabicPeriod"/>
            </a:pPr>
            <a:r>
              <a:rPr lang="en-US" dirty="0" smtClean="0"/>
              <a:t>Strength and weakness</a:t>
            </a:r>
            <a:endParaRPr lang="en-US" dirty="0"/>
          </a:p>
        </p:txBody>
      </p:sp>
    </p:spTree>
    <p:extLst>
      <p:ext uri="{BB962C8B-B14F-4D97-AF65-F5344CB8AC3E}">
        <p14:creationId xmlns:p14="http://schemas.microsoft.com/office/powerpoint/2010/main" val="251931285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Heiliger</a:t>
            </a:r>
            <a:r>
              <a:rPr lang="en-US" i="1" dirty="0" smtClean="0"/>
              <a:t> </a:t>
            </a:r>
            <a:r>
              <a:rPr lang="en-US" i="1" dirty="0" err="1" smtClean="0"/>
              <a:t>Dankgesang</a:t>
            </a:r>
            <a:r>
              <a:rPr lang="en-US" i="1" dirty="0" smtClean="0"/>
              <a:t>:</a:t>
            </a:r>
            <a:r>
              <a:rPr lang="en-US" sz="2200" dirty="0" smtClean="0"/>
              <a:t> </a:t>
            </a:r>
            <a:r>
              <a:rPr lang="en-US" dirty="0" smtClean="0"/>
              <a:t>Scalar Contexts</a:t>
            </a:r>
            <a:endParaRPr lang="en-US" dirty="0"/>
          </a:p>
        </p:txBody>
      </p:sp>
      <p:pic>
        <p:nvPicPr>
          <p:cNvPr id="3" name="Picture 2" descr="dankgesang1.t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315" y="914532"/>
            <a:ext cx="7116635" cy="2439223"/>
          </a:xfrm>
          <a:prstGeom prst="rect">
            <a:avLst/>
          </a:prstGeom>
        </p:spPr>
      </p:pic>
      <p:sp>
        <p:nvSpPr>
          <p:cNvPr id="5" name="TextBox 4"/>
          <p:cNvSpPr txBox="1"/>
          <p:nvPr/>
        </p:nvSpPr>
        <p:spPr>
          <a:xfrm>
            <a:off x="2863582" y="3426162"/>
            <a:ext cx="2007205" cy="369332"/>
          </a:xfrm>
          <a:prstGeom prst="rect">
            <a:avLst/>
          </a:prstGeom>
          <a:noFill/>
        </p:spPr>
        <p:txBody>
          <a:bodyPr wrap="none" rtlCol="0">
            <a:spAutoFit/>
          </a:bodyPr>
          <a:lstStyle/>
          <a:p>
            <a:r>
              <a:rPr lang="en-US" b="1" dirty="0"/>
              <a:t>C</a:t>
            </a:r>
            <a:r>
              <a:rPr lang="en-US" b="1" dirty="0" smtClean="0"/>
              <a:t>–</a:t>
            </a:r>
            <a:r>
              <a:rPr lang="en-US" b="1" dirty="0"/>
              <a:t>A</a:t>
            </a:r>
            <a:r>
              <a:rPr lang="en-US" b="1" dirty="0" smtClean="0"/>
              <a:t> hexachord</a:t>
            </a:r>
            <a:endParaRPr lang="en-US" b="1" dirty="0"/>
          </a:p>
        </p:txBody>
      </p:sp>
      <p:sp>
        <p:nvSpPr>
          <p:cNvPr id="6" name="TextBox 5"/>
          <p:cNvSpPr txBox="1"/>
          <p:nvPr/>
        </p:nvSpPr>
        <p:spPr>
          <a:xfrm>
            <a:off x="6453987" y="3434173"/>
            <a:ext cx="1390124" cy="369332"/>
          </a:xfrm>
          <a:prstGeom prst="rect">
            <a:avLst/>
          </a:prstGeom>
          <a:noFill/>
        </p:spPr>
        <p:txBody>
          <a:bodyPr wrap="none" rtlCol="0">
            <a:spAutoFit/>
          </a:bodyPr>
          <a:lstStyle/>
          <a:p>
            <a:r>
              <a:rPr lang="en-US" b="1" dirty="0" smtClean="0"/>
              <a:t>C diatonic</a:t>
            </a:r>
            <a:endParaRPr lang="en-US" b="1" dirty="0"/>
          </a:p>
        </p:txBody>
      </p:sp>
      <p:sp>
        <p:nvSpPr>
          <p:cNvPr id="7" name="Left Brace 6"/>
          <p:cNvSpPr/>
          <p:nvPr/>
        </p:nvSpPr>
        <p:spPr>
          <a:xfrm rot="16200000">
            <a:off x="3731937" y="946135"/>
            <a:ext cx="246594" cy="4691395"/>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Left Brace 7"/>
          <p:cNvSpPr/>
          <p:nvPr/>
        </p:nvSpPr>
        <p:spPr>
          <a:xfrm rot="16200000">
            <a:off x="6912654" y="2499464"/>
            <a:ext cx="295600" cy="1635653"/>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9" name="Picture 8" descr="orbitFA.tif"/>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54983" y="3934460"/>
            <a:ext cx="2105660" cy="2105660"/>
          </a:xfrm>
          <a:prstGeom prst="rect">
            <a:avLst/>
          </a:prstGeom>
        </p:spPr>
      </p:pic>
      <p:pic>
        <p:nvPicPr>
          <p:cNvPr id="10" name="Picture 9" descr="orbitCdia.tif"/>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33124" y="3934460"/>
            <a:ext cx="2060214" cy="2105660"/>
          </a:xfrm>
          <a:prstGeom prst="rect">
            <a:avLst/>
          </a:prstGeom>
        </p:spPr>
      </p:pic>
      <p:sp>
        <p:nvSpPr>
          <p:cNvPr id="11" name="Oval 10"/>
          <p:cNvSpPr/>
          <p:nvPr/>
        </p:nvSpPr>
        <p:spPr>
          <a:xfrm>
            <a:off x="4399280" y="4368800"/>
            <a:ext cx="420723" cy="436880"/>
          </a:xfrm>
          <a:prstGeom prst="ellipse">
            <a:avLst/>
          </a:prstGeom>
          <a:noFill/>
          <a:ln w="3810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737738" y="4348480"/>
            <a:ext cx="420723" cy="436880"/>
          </a:xfrm>
          <a:prstGeom prst="ellipse">
            <a:avLst/>
          </a:prstGeom>
          <a:noFill/>
          <a:ln w="38100" cmpd="sng">
            <a:solidFill>
              <a:srgbClr val="4F62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022942" y="3934460"/>
            <a:ext cx="2264299" cy="369332"/>
          </a:xfrm>
          <a:prstGeom prst="rect">
            <a:avLst/>
          </a:prstGeom>
          <a:noFill/>
          <a:ln>
            <a:noFill/>
          </a:ln>
        </p:spPr>
        <p:txBody>
          <a:bodyPr wrap="none" rtlCol="0">
            <a:spAutoFit/>
          </a:bodyPr>
          <a:lstStyle/>
          <a:p>
            <a:r>
              <a:rPr lang="en-US" dirty="0" smtClean="0">
                <a:solidFill>
                  <a:schemeClr val="accent3">
                    <a:lumMod val="50000"/>
                  </a:schemeClr>
                </a:solidFill>
              </a:rPr>
              <a:t>Upper neighbor to C</a:t>
            </a:r>
            <a:endParaRPr lang="en-US" dirty="0">
              <a:solidFill>
                <a:schemeClr val="accent3">
                  <a:lumMod val="50000"/>
                </a:schemeClr>
              </a:solidFill>
            </a:endParaRPr>
          </a:p>
        </p:txBody>
      </p:sp>
      <p:sp>
        <p:nvSpPr>
          <p:cNvPr id="14" name="TextBox 13"/>
          <p:cNvSpPr txBox="1"/>
          <p:nvPr/>
        </p:nvSpPr>
        <p:spPr>
          <a:xfrm>
            <a:off x="7555657" y="3702734"/>
            <a:ext cx="1481762" cy="646331"/>
          </a:xfrm>
          <a:prstGeom prst="rect">
            <a:avLst/>
          </a:prstGeom>
          <a:noFill/>
        </p:spPr>
        <p:txBody>
          <a:bodyPr wrap="none" rtlCol="0">
            <a:spAutoFit/>
          </a:bodyPr>
          <a:lstStyle/>
          <a:p>
            <a:pPr algn="ctr"/>
            <a:r>
              <a:rPr lang="en-US" dirty="0" smtClean="0">
                <a:solidFill>
                  <a:srgbClr val="4F6228"/>
                </a:solidFill>
              </a:rPr>
              <a:t>Ambiguous </a:t>
            </a:r>
          </a:p>
          <a:p>
            <a:pPr algn="ctr"/>
            <a:r>
              <a:rPr lang="en-US" dirty="0" smtClean="0">
                <a:solidFill>
                  <a:srgbClr val="4F6228"/>
                </a:solidFill>
              </a:rPr>
              <a:t>position</a:t>
            </a:r>
            <a:endParaRPr lang="en-US" dirty="0">
              <a:solidFill>
                <a:srgbClr val="4F6228"/>
              </a:solidFill>
            </a:endParaRPr>
          </a:p>
        </p:txBody>
      </p:sp>
      <p:sp>
        <p:nvSpPr>
          <p:cNvPr id="15" name="Oval 14"/>
          <p:cNvSpPr/>
          <p:nvPr/>
        </p:nvSpPr>
        <p:spPr>
          <a:xfrm>
            <a:off x="4022942" y="5603240"/>
            <a:ext cx="420723" cy="43688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391215" y="5589129"/>
            <a:ext cx="420723" cy="43688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514808" y="5603240"/>
            <a:ext cx="1824951" cy="369332"/>
          </a:xfrm>
          <a:prstGeom prst="rect">
            <a:avLst/>
          </a:prstGeom>
          <a:noFill/>
          <a:ln>
            <a:noFill/>
          </a:ln>
        </p:spPr>
        <p:txBody>
          <a:bodyPr wrap="none" rtlCol="0">
            <a:spAutoFit/>
          </a:bodyPr>
          <a:lstStyle/>
          <a:p>
            <a:r>
              <a:rPr lang="en-US" dirty="0" smtClean="0">
                <a:solidFill>
                  <a:schemeClr val="tx2"/>
                </a:solidFill>
              </a:rPr>
              <a:t>Central position</a:t>
            </a:r>
            <a:endParaRPr lang="en-US" dirty="0">
              <a:solidFill>
                <a:schemeClr val="tx2"/>
              </a:solidFill>
            </a:endParaRPr>
          </a:p>
        </p:txBody>
      </p:sp>
      <p:sp>
        <p:nvSpPr>
          <p:cNvPr id="18" name="TextBox 17"/>
          <p:cNvSpPr txBox="1"/>
          <p:nvPr/>
        </p:nvSpPr>
        <p:spPr>
          <a:xfrm>
            <a:off x="7948130" y="4856202"/>
            <a:ext cx="1253957" cy="923330"/>
          </a:xfrm>
          <a:prstGeom prst="rect">
            <a:avLst/>
          </a:prstGeom>
          <a:noFill/>
          <a:ln>
            <a:noFill/>
          </a:ln>
        </p:spPr>
        <p:txBody>
          <a:bodyPr wrap="none" rtlCol="0">
            <a:spAutoFit/>
          </a:bodyPr>
          <a:lstStyle/>
          <a:p>
            <a:pPr algn="ctr"/>
            <a:r>
              <a:rPr lang="en-US" dirty="0" smtClean="0">
                <a:solidFill>
                  <a:schemeClr val="tx2"/>
                </a:solidFill>
              </a:rPr>
              <a:t>Peripheral</a:t>
            </a:r>
          </a:p>
          <a:p>
            <a:pPr algn="ctr"/>
            <a:r>
              <a:rPr lang="en-US" dirty="0" smtClean="0">
                <a:solidFill>
                  <a:schemeClr val="tx2"/>
                </a:solidFill>
              </a:rPr>
              <a:t>Upper </a:t>
            </a:r>
          </a:p>
          <a:p>
            <a:pPr algn="ctr"/>
            <a:r>
              <a:rPr lang="en-US" dirty="0" smtClean="0">
                <a:solidFill>
                  <a:schemeClr val="tx2"/>
                </a:solidFill>
              </a:rPr>
              <a:t>Neighbor</a:t>
            </a:r>
            <a:endParaRPr lang="en-US" dirty="0">
              <a:solidFill>
                <a:schemeClr val="tx2"/>
              </a:solidFill>
            </a:endParaRPr>
          </a:p>
        </p:txBody>
      </p:sp>
      <p:sp>
        <p:nvSpPr>
          <p:cNvPr id="19" name="TextBox 18"/>
          <p:cNvSpPr txBox="1"/>
          <p:nvPr/>
        </p:nvSpPr>
        <p:spPr>
          <a:xfrm>
            <a:off x="301979" y="3431359"/>
            <a:ext cx="1900305" cy="1107996"/>
          </a:xfrm>
          <a:prstGeom prst="rect">
            <a:avLst/>
          </a:prstGeom>
          <a:noFill/>
        </p:spPr>
        <p:txBody>
          <a:bodyPr wrap="none" rtlCol="0">
            <a:spAutoFit/>
          </a:bodyPr>
          <a:lstStyle/>
          <a:p>
            <a:r>
              <a:rPr lang="en-US" sz="2200" b="1" dirty="0" smtClean="0"/>
              <a:t>First</a:t>
            </a:r>
          </a:p>
          <a:p>
            <a:r>
              <a:rPr lang="en-US" sz="2200" b="1" dirty="0" smtClean="0"/>
              <a:t>intonation </a:t>
            </a:r>
          </a:p>
          <a:p>
            <a:r>
              <a:rPr lang="en-US" sz="2200" b="1" dirty="0" smtClean="0"/>
              <a:t>and chorale</a:t>
            </a:r>
            <a:endParaRPr lang="en-US" sz="2200" b="1" dirty="0"/>
          </a:p>
        </p:txBody>
      </p:sp>
      <p:pic>
        <p:nvPicPr>
          <p:cNvPr id="4" name="dankgesang1.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376" y="1156618"/>
            <a:ext cx="510981" cy="510981"/>
          </a:xfrm>
          <a:prstGeom prst="rect">
            <a:avLst/>
          </a:prstGeom>
        </p:spPr>
      </p:pic>
    </p:spTree>
    <p:extLst>
      <p:ext uri="{BB962C8B-B14F-4D97-AF65-F5344CB8AC3E}">
        <p14:creationId xmlns:p14="http://schemas.microsoft.com/office/powerpoint/2010/main" val="2776966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Effect transition="in" filter="fade">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4"/>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41375" fill="hold"/>
                                        <p:tgtEl>
                                          <p:spTgt spid="4"/>
                                        </p:tgtEl>
                                      </p:cBhvr>
                                    </p:cmd>
                                  </p:childTnLst>
                                </p:cTn>
                              </p:par>
                            </p:childTnLst>
                          </p:cTn>
                        </p:par>
                      </p:childTnLst>
                    </p:cTn>
                  </p:par>
                </p:childTnLst>
              </p:cTn>
              <p:nextCondLst>
                <p:cond evt="onClick" delay="0">
                  <p:tgtEl>
                    <p:spTgt spid="4"/>
                  </p:tgtEl>
                </p:cond>
              </p:nextCondLst>
            </p:seq>
            <p:audio>
              <p:cMediaNode vol="80000">
                <p:cTn id="76" fill="hold" display="0">
                  <p:stCondLst>
                    <p:cond delay="indefinite"/>
                  </p:stCondLst>
                  <p:endCondLst>
                    <p:cond evt="onStopAudio" delay="0">
                      <p:tgtEl>
                        <p:sldTgt/>
                      </p:tgtEl>
                    </p:cond>
                  </p:endCondLst>
                </p:cTn>
                <p:tgtEl>
                  <p:spTgt spid="4"/>
                </p:tgtEl>
              </p:cMediaNode>
            </p:audio>
          </p:childTnLst>
        </p:cTn>
      </p:par>
    </p:tnLst>
    <p:bldLst>
      <p:bldP spid="5" grpId="0"/>
      <p:bldP spid="6" grpId="0"/>
      <p:bldP spid="7" grpId="0" animBg="1"/>
      <p:bldP spid="8" grpId="0" animBg="1"/>
      <p:bldP spid="11" grpId="0" animBg="1"/>
      <p:bldP spid="12" grpId="0" animBg="1"/>
      <p:bldP spid="13" grpId="0"/>
      <p:bldP spid="14" grpId="0"/>
      <p:bldP spid="15" grpId="0" animBg="1"/>
      <p:bldP spid="16" grpId="0" animBg="1"/>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Heiliger</a:t>
            </a:r>
            <a:r>
              <a:rPr lang="en-US" i="1" dirty="0"/>
              <a:t> </a:t>
            </a:r>
            <a:r>
              <a:rPr lang="en-US" i="1" dirty="0" err="1"/>
              <a:t>Dankgesang</a:t>
            </a:r>
            <a:r>
              <a:rPr lang="en-US" i="1" dirty="0"/>
              <a:t>:</a:t>
            </a:r>
            <a:r>
              <a:rPr lang="en-US" sz="2200" dirty="0"/>
              <a:t> </a:t>
            </a:r>
            <a:r>
              <a:rPr lang="en-US" dirty="0"/>
              <a:t>Scalar Contexts</a:t>
            </a:r>
          </a:p>
        </p:txBody>
      </p:sp>
      <p:pic>
        <p:nvPicPr>
          <p:cNvPr id="3" name="Picture 2" descr="dftSpace.tif"/>
          <p:cNvPicPr>
            <a:picLocks noChangeAspect="1"/>
          </p:cNvPicPr>
          <p:nvPr/>
        </p:nvPicPr>
        <p:blipFill rotWithShape="1">
          <a:blip r:embed="rId2">
            <a:extLst>
              <a:ext uri="{28A0092B-C50C-407E-A947-70E740481C1C}">
                <a14:useLocalDpi xmlns:a14="http://schemas.microsoft.com/office/drawing/2010/main" val="0"/>
              </a:ext>
            </a:extLst>
          </a:blip>
          <a:srcRect l="-306" r="-757" b="26141"/>
          <a:stretch/>
        </p:blipFill>
        <p:spPr>
          <a:xfrm>
            <a:off x="381260" y="761999"/>
            <a:ext cx="8305540" cy="5353165"/>
          </a:xfrm>
          <a:prstGeom prst="rect">
            <a:avLst/>
          </a:prstGeom>
        </p:spPr>
      </p:pic>
      <p:sp>
        <p:nvSpPr>
          <p:cNvPr id="4" name="Oval 3"/>
          <p:cNvSpPr/>
          <p:nvPr/>
        </p:nvSpPr>
        <p:spPr>
          <a:xfrm>
            <a:off x="3361245" y="3861139"/>
            <a:ext cx="372047" cy="38483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F497D"/>
              </a:solidFill>
            </a:endParaRPr>
          </a:p>
        </p:txBody>
      </p:sp>
      <p:sp>
        <p:nvSpPr>
          <p:cNvPr id="5" name="Oval 4"/>
          <p:cNvSpPr/>
          <p:nvPr/>
        </p:nvSpPr>
        <p:spPr>
          <a:xfrm>
            <a:off x="3379233" y="3335263"/>
            <a:ext cx="366888" cy="395112"/>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F497D"/>
              </a:solidFill>
            </a:endParaRPr>
          </a:p>
        </p:txBody>
      </p:sp>
      <p:sp>
        <p:nvSpPr>
          <p:cNvPr id="6" name="Oval 5"/>
          <p:cNvSpPr/>
          <p:nvPr/>
        </p:nvSpPr>
        <p:spPr>
          <a:xfrm>
            <a:off x="4329561" y="3062737"/>
            <a:ext cx="366888" cy="388387"/>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F497D"/>
              </a:solidFill>
            </a:endParaRPr>
          </a:p>
        </p:txBody>
      </p:sp>
      <p:sp>
        <p:nvSpPr>
          <p:cNvPr id="7" name="TextBox 6"/>
          <p:cNvSpPr txBox="1"/>
          <p:nvPr/>
        </p:nvSpPr>
        <p:spPr>
          <a:xfrm>
            <a:off x="3811399" y="3936015"/>
            <a:ext cx="1320874" cy="276999"/>
          </a:xfrm>
          <a:prstGeom prst="rect">
            <a:avLst/>
          </a:prstGeom>
          <a:solidFill>
            <a:srgbClr val="FFFFFF">
              <a:alpha val="65000"/>
            </a:srgbClr>
          </a:solidFill>
        </p:spPr>
        <p:txBody>
          <a:bodyPr wrap="none" lIns="0" tIns="0" rIns="0" bIns="0" rtlCol="0">
            <a:spAutoFit/>
          </a:bodyPr>
          <a:lstStyle/>
          <a:p>
            <a:r>
              <a:rPr lang="en-US" b="1" dirty="0" smtClean="0">
                <a:solidFill>
                  <a:srgbClr val="376092"/>
                </a:solidFill>
              </a:rPr>
              <a:t>{F, G, A, C}</a:t>
            </a:r>
            <a:endParaRPr lang="en-US" b="1" dirty="0">
              <a:solidFill>
                <a:srgbClr val="376092"/>
              </a:solidFill>
            </a:endParaRPr>
          </a:p>
        </p:txBody>
      </p:sp>
      <p:sp>
        <p:nvSpPr>
          <p:cNvPr id="12" name="Freeform 11"/>
          <p:cNvSpPr/>
          <p:nvPr/>
        </p:nvSpPr>
        <p:spPr>
          <a:xfrm>
            <a:off x="3667232" y="3624306"/>
            <a:ext cx="243423" cy="420933"/>
          </a:xfrm>
          <a:custGeom>
            <a:avLst/>
            <a:gdLst>
              <a:gd name="connsiteX0" fmla="*/ 0 w 243423"/>
              <a:gd name="connsiteY0" fmla="*/ 420933 h 420933"/>
              <a:gd name="connsiteX1" fmla="*/ 242579 w 243423"/>
              <a:gd name="connsiteY1" fmla="*/ 178361 h 420933"/>
              <a:gd name="connsiteX2" fmla="*/ 85616 w 243423"/>
              <a:gd name="connsiteY2" fmla="*/ 0 h 420933"/>
            </a:gdLst>
            <a:ahLst/>
            <a:cxnLst>
              <a:cxn ang="0">
                <a:pos x="connsiteX0" y="connsiteY0"/>
              </a:cxn>
              <a:cxn ang="0">
                <a:pos x="connsiteX1" y="connsiteY1"/>
              </a:cxn>
              <a:cxn ang="0">
                <a:pos x="connsiteX2" y="connsiteY2"/>
              </a:cxn>
            </a:cxnLst>
            <a:rect l="l" t="t" r="r" b="b"/>
            <a:pathLst>
              <a:path w="243423" h="420933">
                <a:moveTo>
                  <a:pt x="0" y="420933"/>
                </a:moveTo>
                <a:cubicBezTo>
                  <a:pt x="114155" y="334724"/>
                  <a:pt x="228310" y="248516"/>
                  <a:pt x="242579" y="178361"/>
                </a:cubicBezTo>
                <a:cubicBezTo>
                  <a:pt x="256848" y="108206"/>
                  <a:pt x="85616" y="0"/>
                  <a:pt x="85616" y="0"/>
                </a:cubicBezTo>
              </a:path>
            </a:pathLst>
          </a:custGeom>
          <a:ln w="38100" cmpd="sng">
            <a:solidFill>
              <a:srgbClr val="376092"/>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Arrow Connector 13"/>
          <p:cNvCxnSpPr/>
          <p:nvPr/>
        </p:nvCxnSpPr>
        <p:spPr>
          <a:xfrm flipV="1">
            <a:off x="3746121" y="3303254"/>
            <a:ext cx="604087" cy="168863"/>
          </a:xfrm>
          <a:prstGeom prst="straightConnector1">
            <a:avLst/>
          </a:prstGeom>
          <a:ln w="38100" cmpd="sng">
            <a:solidFill>
              <a:srgbClr val="376092"/>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297661" y="3181259"/>
            <a:ext cx="1061401" cy="276999"/>
          </a:xfrm>
          <a:prstGeom prst="rect">
            <a:avLst/>
          </a:prstGeom>
          <a:solidFill>
            <a:srgbClr val="FFFFFF">
              <a:alpha val="65000"/>
            </a:srgbClr>
          </a:solidFill>
        </p:spPr>
        <p:txBody>
          <a:bodyPr wrap="none" lIns="0" tIns="0" rIns="0" bIns="0" rtlCol="0">
            <a:spAutoFit/>
          </a:bodyPr>
          <a:lstStyle/>
          <a:p>
            <a:r>
              <a:rPr lang="en-US" b="1" dirty="0" smtClean="0">
                <a:solidFill>
                  <a:srgbClr val="376092"/>
                </a:solidFill>
              </a:rPr>
              <a:t>A–C hex.</a:t>
            </a:r>
            <a:endParaRPr lang="en-US" b="1" dirty="0">
              <a:solidFill>
                <a:srgbClr val="376092"/>
              </a:solidFill>
            </a:endParaRPr>
          </a:p>
        </p:txBody>
      </p:sp>
      <p:sp>
        <p:nvSpPr>
          <p:cNvPr id="19" name="TextBox 18"/>
          <p:cNvSpPr txBox="1"/>
          <p:nvPr/>
        </p:nvSpPr>
        <p:spPr>
          <a:xfrm>
            <a:off x="4200394" y="2712959"/>
            <a:ext cx="1205458" cy="276999"/>
          </a:xfrm>
          <a:prstGeom prst="rect">
            <a:avLst/>
          </a:prstGeom>
          <a:solidFill>
            <a:srgbClr val="FFFFFF">
              <a:alpha val="65000"/>
            </a:srgbClr>
          </a:solidFill>
        </p:spPr>
        <p:txBody>
          <a:bodyPr wrap="none" lIns="0" tIns="0" rIns="0" bIns="0" rtlCol="0">
            <a:spAutoFit/>
          </a:bodyPr>
          <a:lstStyle/>
          <a:p>
            <a:r>
              <a:rPr lang="en-US" b="1" dirty="0" smtClean="0">
                <a:solidFill>
                  <a:srgbClr val="376092"/>
                </a:solidFill>
              </a:rPr>
              <a:t>C diatonic</a:t>
            </a:r>
            <a:endParaRPr lang="en-US" b="1" dirty="0">
              <a:solidFill>
                <a:srgbClr val="376092"/>
              </a:solidFill>
            </a:endParaRPr>
          </a:p>
        </p:txBody>
      </p:sp>
      <p:sp>
        <p:nvSpPr>
          <p:cNvPr id="20" name="TextBox 19"/>
          <p:cNvSpPr txBox="1"/>
          <p:nvPr/>
        </p:nvSpPr>
        <p:spPr>
          <a:xfrm>
            <a:off x="1210541" y="1350997"/>
            <a:ext cx="6147837" cy="769441"/>
          </a:xfrm>
          <a:prstGeom prst="rect">
            <a:avLst/>
          </a:prstGeom>
          <a:solidFill>
            <a:srgbClr val="FFFFFF">
              <a:alpha val="74000"/>
            </a:srgbClr>
          </a:solidFill>
        </p:spPr>
        <p:txBody>
          <a:bodyPr wrap="none" rtlCol="0">
            <a:spAutoFit/>
          </a:bodyPr>
          <a:lstStyle/>
          <a:p>
            <a:pPr algn="ctr"/>
            <a:r>
              <a:rPr lang="en-US" sz="2200" b="1" dirty="0" smtClean="0"/>
              <a:t>Evolution of scalar contexts over the first</a:t>
            </a:r>
          </a:p>
          <a:p>
            <a:pPr algn="ctr"/>
            <a:r>
              <a:rPr lang="en-US" sz="2200" b="1" dirty="0" smtClean="0"/>
              <a:t>intonation and chorale</a:t>
            </a:r>
            <a:endParaRPr lang="en-US" sz="2200" b="1" dirty="0"/>
          </a:p>
        </p:txBody>
      </p:sp>
    </p:spTree>
    <p:extLst>
      <p:ext uri="{BB962C8B-B14F-4D97-AF65-F5344CB8AC3E}">
        <p14:creationId xmlns:p14="http://schemas.microsoft.com/office/powerpoint/2010/main" val="3782387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500"/>
                            </p:stCondLst>
                            <p:childTnLst>
                              <p:par>
                                <p:cTn id="21" presetID="18" presetClass="entr" presetSubtype="1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strips(down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500"/>
                            </p:stCondLst>
                            <p:childTnLst>
                              <p:par>
                                <p:cTn id="33" presetID="18" presetClass="entr" presetSubtype="6"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Right)">
                                      <p:cBhvr>
                                        <p:cTn id="35" dur="500"/>
                                        <p:tgtEl>
                                          <p:spTgt spid="6"/>
                                        </p:tgtEl>
                                      </p:cBhvr>
                                    </p:animEffect>
                                  </p:childTnLst>
                                </p:cTn>
                              </p:par>
                              <p:par>
                                <p:cTn id="36" presetID="18" presetClass="entr" presetSubtype="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strips(downRigh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2"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Heiliger</a:t>
            </a:r>
            <a:r>
              <a:rPr lang="en-US" i="1" dirty="0"/>
              <a:t> </a:t>
            </a:r>
            <a:r>
              <a:rPr lang="en-US" i="1" dirty="0" err="1"/>
              <a:t>Dankgesang</a:t>
            </a:r>
            <a:r>
              <a:rPr lang="en-US" i="1" dirty="0"/>
              <a:t>:</a:t>
            </a:r>
            <a:r>
              <a:rPr lang="en-US" sz="2200" dirty="0"/>
              <a:t> </a:t>
            </a:r>
            <a:r>
              <a:rPr lang="en-US" dirty="0"/>
              <a:t>Scalar Contexts</a:t>
            </a:r>
          </a:p>
        </p:txBody>
      </p:sp>
      <p:pic>
        <p:nvPicPr>
          <p:cNvPr id="3" name="Picture 2" descr="dankgesang4.t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9977" y="989187"/>
            <a:ext cx="7179573" cy="3032478"/>
          </a:xfrm>
          <a:prstGeom prst="rect">
            <a:avLst/>
          </a:prstGeom>
        </p:spPr>
      </p:pic>
      <p:pic>
        <p:nvPicPr>
          <p:cNvPr id="4" name="Picture 3" descr="orbitCdia.tif"/>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5791" y="3880557"/>
            <a:ext cx="2060214" cy="2105660"/>
          </a:xfrm>
          <a:prstGeom prst="rect">
            <a:avLst/>
          </a:prstGeom>
        </p:spPr>
      </p:pic>
      <p:sp>
        <p:nvSpPr>
          <p:cNvPr id="5" name="Oval 4"/>
          <p:cNvSpPr/>
          <p:nvPr/>
        </p:nvSpPr>
        <p:spPr>
          <a:xfrm>
            <a:off x="2865831" y="5521115"/>
            <a:ext cx="420723" cy="43688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513412" y="4770404"/>
            <a:ext cx="420723" cy="43688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781031" y="4585738"/>
            <a:ext cx="4329531" cy="769441"/>
          </a:xfrm>
          <a:prstGeom prst="rect">
            <a:avLst/>
          </a:prstGeom>
          <a:noFill/>
          <a:ln>
            <a:noFill/>
          </a:ln>
        </p:spPr>
        <p:txBody>
          <a:bodyPr wrap="none" rtlCol="0">
            <a:spAutoFit/>
          </a:bodyPr>
          <a:lstStyle/>
          <a:p>
            <a:r>
              <a:rPr lang="en-US" sz="2200" dirty="0" smtClean="0">
                <a:solidFill>
                  <a:schemeClr val="tx2"/>
                </a:solidFill>
              </a:rPr>
              <a:t>Ending high in the orbit gives the</a:t>
            </a:r>
          </a:p>
          <a:p>
            <a:r>
              <a:rPr lang="en-US" sz="2200" dirty="0" smtClean="0">
                <a:solidFill>
                  <a:schemeClr val="tx2"/>
                </a:solidFill>
              </a:rPr>
              <a:t>effect of suspension</a:t>
            </a:r>
            <a:endParaRPr lang="en-US" sz="2200" dirty="0">
              <a:solidFill>
                <a:schemeClr val="tx2"/>
              </a:solidFill>
            </a:endParaRPr>
          </a:p>
        </p:txBody>
      </p:sp>
      <p:sp>
        <p:nvSpPr>
          <p:cNvPr id="8" name="TextBox 7"/>
          <p:cNvSpPr txBox="1"/>
          <p:nvPr/>
        </p:nvSpPr>
        <p:spPr>
          <a:xfrm>
            <a:off x="3350699" y="749172"/>
            <a:ext cx="2290899" cy="369332"/>
          </a:xfrm>
          <a:prstGeom prst="rect">
            <a:avLst/>
          </a:prstGeom>
          <a:noFill/>
        </p:spPr>
        <p:txBody>
          <a:bodyPr wrap="none" rtlCol="0">
            <a:spAutoFit/>
          </a:bodyPr>
          <a:lstStyle/>
          <a:p>
            <a:r>
              <a:rPr lang="en-US" b="1" dirty="0" smtClean="0"/>
              <a:t>Chorale phrase 4:</a:t>
            </a:r>
            <a:endParaRPr lang="en-US" b="1" dirty="0"/>
          </a:p>
        </p:txBody>
      </p:sp>
      <p:pic>
        <p:nvPicPr>
          <p:cNvPr id="9" name="dankgesang4.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2144" y="1360874"/>
            <a:ext cx="457200" cy="457200"/>
          </a:xfrm>
          <a:prstGeom prst="rect">
            <a:avLst/>
          </a:prstGeom>
        </p:spPr>
      </p:pic>
    </p:spTree>
    <p:extLst>
      <p:ext uri="{BB962C8B-B14F-4D97-AF65-F5344CB8AC3E}">
        <p14:creationId xmlns:p14="http://schemas.microsoft.com/office/powerpoint/2010/main" val="158952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0216" fill="hold"/>
                                        <p:tgtEl>
                                          <p:spTgt spid="9"/>
                                        </p:tgtEl>
                                      </p:cBhvr>
                                    </p:cmd>
                                  </p:childTnLst>
                                </p:cTn>
                              </p:par>
                            </p:childTnLst>
                          </p:cTn>
                        </p:par>
                      </p:childTnLst>
                    </p:cTn>
                  </p:par>
                </p:childTnLst>
              </p:cTn>
              <p:nextCondLst>
                <p:cond evt="onClick" delay="0">
                  <p:tgtEl>
                    <p:spTgt spid="9"/>
                  </p:tgtEl>
                </p:cond>
              </p:nextCondLst>
            </p:seq>
            <p:audio>
              <p:cMediaNode vol="80000">
                <p:cTn id="31"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Heiliger</a:t>
            </a:r>
            <a:r>
              <a:rPr lang="en-US" i="1" dirty="0"/>
              <a:t> </a:t>
            </a:r>
            <a:r>
              <a:rPr lang="en-US" i="1" dirty="0" err="1"/>
              <a:t>Dankgesang</a:t>
            </a:r>
            <a:r>
              <a:rPr lang="en-US" i="1" dirty="0"/>
              <a:t>:</a:t>
            </a:r>
            <a:r>
              <a:rPr lang="en-US" sz="2200" dirty="0"/>
              <a:t> </a:t>
            </a:r>
            <a:r>
              <a:rPr lang="en-US" dirty="0"/>
              <a:t>Scalar Contexts</a:t>
            </a:r>
          </a:p>
        </p:txBody>
      </p:sp>
      <p:pic>
        <p:nvPicPr>
          <p:cNvPr id="4" name="Picture 3" descr="orbitCdia.t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646" y="3857208"/>
            <a:ext cx="1872922" cy="1914236"/>
          </a:xfrm>
          <a:prstGeom prst="rect">
            <a:avLst/>
          </a:prstGeom>
        </p:spPr>
      </p:pic>
      <p:pic>
        <p:nvPicPr>
          <p:cNvPr id="6" name="Picture 5" descr="orbitDmel.tif"/>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1234" y="3866444"/>
            <a:ext cx="1947333" cy="1905000"/>
          </a:xfrm>
          <a:prstGeom prst="rect">
            <a:avLst/>
          </a:prstGeom>
        </p:spPr>
      </p:pic>
      <p:pic>
        <p:nvPicPr>
          <p:cNvPr id="7" name="Picture 6" descr="orbitDdia.tif"/>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6357" y="3866444"/>
            <a:ext cx="1992988" cy="2046985"/>
          </a:xfrm>
          <a:prstGeom prst="rect">
            <a:avLst/>
          </a:prstGeom>
        </p:spPr>
      </p:pic>
      <p:sp>
        <p:nvSpPr>
          <p:cNvPr id="8" name="TextBox 7"/>
          <p:cNvSpPr txBox="1"/>
          <p:nvPr/>
        </p:nvSpPr>
        <p:spPr>
          <a:xfrm>
            <a:off x="339640" y="5771444"/>
            <a:ext cx="1447632" cy="430887"/>
          </a:xfrm>
          <a:prstGeom prst="rect">
            <a:avLst/>
          </a:prstGeom>
          <a:noFill/>
        </p:spPr>
        <p:txBody>
          <a:bodyPr wrap="none" rtlCol="0">
            <a:spAutoFit/>
          </a:bodyPr>
          <a:lstStyle/>
          <a:p>
            <a:r>
              <a:rPr lang="en-US" sz="2200" dirty="0" smtClean="0"/>
              <a:t>C diatonic</a:t>
            </a:r>
            <a:endParaRPr lang="en-US" sz="2200" dirty="0"/>
          </a:p>
        </p:txBody>
      </p:sp>
      <p:sp>
        <p:nvSpPr>
          <p:cNvPr id="9" name="Oval 8"/>
          <p:cNvSpPr/>
          <p:nvPr/>
        </p:nvSpPr>
        <p:spPr>
          <a:xfrm>
            <a:off x="1966568" y="4594297"/>
            <a:ext cx="420723" cy="43688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150012" y="5771444"/>
            <a:ext cx="1582484" cy="430887"/>
          </a:xfrm>
          <a:prstGeom prst="rect">
            <a:avLst/>
          </a:prstGeom>
          <a:noFill/>
        </p:spPr>
        <p:txBody>
          <a:bodyPr wrap="none" rtlCol="0">
            <a:spAutoFit/>
          </a:bodyPr>
          <a:lstStyle/>
          <a:p>
            <a:r>
              <a:rPr lang="en-US" sz="2200" dirty="0" smtClean="0">
                <a:solidFill>
                  <a:schemeClr val="tx2"/>
                </a:solidFill>
              </a:rPr>
              <a:t>A is central</a:t>
            </a:r>
            <a:endParaRPr lang="en-US" sz="2200" dirty="0">
              <a:solidFill>
                <a:schemeClr val="tx2"/>
              </a:solidFill>
            </a:endParaRPr>
          </a:p>
        </p:txBody>
      </p:sp>
      <p:sp>
        <p:nvSpPr>
          <p:cNvPr id="11" name="Oval 10"/>
          <p:cNvSpPr/>
          <p:nvPr/>
        </p:nvSpPr>
        <p:spPr>
          <a:xfrm>
            <a:off x="5736535" y="4157417"/>
            <a:ext cx="420723" cy="43688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309967" y="4157417"/>
            <a:ext cx="1603712" cy="430887"/>
          </a:xfrm>
          <a:prstGeom prst="rect">
            <a:avLst/>
          </a:prstGeom>
          <a:noFill/>
        </p:spPr>
        <p:txBody>
          <a:bodyPr wrap="none" rtlCol="0">
            <a:spAutoFit/>
          </a:bodyPr>
          <a:lstStyle/>
          <a:p>
            <a:r>
              <a:rPr lang="en-US" sz="2200" dirty="0" smtClean="0">
                <a:solidFill>
                  <a:schemeClr val="tx2"/>
                </a:solidFill>
              </a:rPr>
              <a:t>D is central</a:t>
            </a:r>
            <a:endParaRPr lang="en-US" sz="2200" dirty="0">
              <a:solidFill>
                <a:schemeClr val="tx2"/>
              </a:solidFill>
            </a:endParaRPr>
          </a:p>
        </p:txBody>
      </p:sp>
      <p:sp>
        <p:nvSpPr>
          <p:cNvPr id="13" name="TextBox 12"/>
          <p:cNvSpPr txBox="1"/>
          <p:nvPr/>
        </p:nvSpPr>
        <p:spPr>
          <a:xfrm>
            <a:off x="4471373" y="5923844"/>
            <a:ext cx="1479892" cy="430887"/>
          </a:xfrm>
          <a:prstGeom prst="rect">
            <a:avLst/>
          </a:prstGeom>
          <a:noFill/>
        </p:spPr>
        <p:txBody>
          <a:bodyPr wrap="none" rtlCol="0">
            <a:spAutoFit/>
          </a:bodyPr>
          <a:lstStyle/>
          <a:p>
            <a:r>
              <a:rPr lang="en-US" sz="2200" dirty="0" smtClean="0"/>
              <a:t>D diatonic</a:t>
            </a:r>
            <a:endParaRPr lang="en-US" sz="2200" dirty="0"/>
          </a:p>
        </p:txBody>
      </p:sp>
      <p:pic>
        <p:nvPicPr>
          <p:cNvPr id="15" name="Picture 14" descr="dankgesang5.tif"/>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852" y="762000"/>
            <a:ext cx="8850573" cy="2988882"/>
          </a:xfrm>
          <a:prstGeom prst="rect">
            <a:avLst/>
          </a:prstGeom>
        </p:spPr>
      </p:pic>
      <p:pic>
        <p:nvPicPr>
          <p:cNvPr id="5" name="dankgesangEnd.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9477" y="268745"/>
            <a:ext cx="493255" cy="493255"/>
          </a:xfrm>
          <a:prstGeom prst="rect">
            <a:avLst/>
          </a:prstGeom>
        </p:spPr>
      </p:pic>
    </p:spTree>
    <p:extLst>
      <p:ext uri="{BB962C8B-B14F-4D97-AF65-F5344CB8AC3E}">
        <p14:creationId xmlns:p14="http://schemas.microsoft.com/office/powerpoint/2010/main" val="3612068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6" presetClass="exit" presetSubtype="21" fill="hold" grpId="2" nodeType="withEffect">
                                  <p:stCondLst>
                                    <p:cond delay="0"/>
                                  </p:stCondLst>
                                  <p:childTnLst>
                                    <p:animEffect transition="out" filter="barn(inVertical)">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43378" fill="hold"/>
                                        <p:tgtEl>
                                          <p:spTgt spid="5"/>
                                        </p:tgtEl>
                                      </p:cBhvr>
                                    </p:cmd>
                                  </p:childTnLst>
                                </p:cTn>
                              </p:par>
                            </p:childTnLst>
                          </p:cTn>
                        </p:par>
                      </p:childTnLst>
                    </p:cTn>
                  </p:par>
                </p:childTnLst>
              </p:cTn>
              <p:nextCondLst>
                <p:cond evt="onClick" delay="0">
                  <p:tgtEl>
                    <p:spTgt spid="5"/>
                  </p:tgtEl>
                </p:cond>
              </p:nextCondLst>
            </p:seq>
            <p:audio>
              <p:cMediaNode vol="80000">
                <p:cTn id="61" fill="hold" display="0">
                  <p:stCondLst>
                    <p:cond delay="indefinite"/>
                  </p:stCondLst>
                  <p:endCondLst>
                    <p:cond evt="onStopAudio" delay="0">
                      <p:tgtEl>
                        <p:sldTgt/>
                      </p:tgtEl>
                    </p:cond>
                  </p:endCondLst>
                </p:cTn>
                <p:tgtEl>
                  <p:spTgt spid="5"/>
                </p:tgtEl>
              </p:cMediaNode>
            </p:audio>
          </p:childTnLst>
        </p:cTn>
      </p:par>
    </p:tnLst>
    <p:bldLst>
      <p:bldP spid="8" grpId="0"/>
      <p:bldP spid="9" grpId="1" animBg="1"/>
      <p:bldP spid="9" grpId="2" animBg="1"/>
      <p:bldP spid="10" grpId="0"/>
      <p:bldP spid="10" grpId="1"/>
      <p:bldP spid="11" grpId="0" animBg="1"/>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Heiliger</a:t>
            </a:r>
            <a:r>
              <a:rPr lang="en-US" i="1" dirty="0"/>
              <a:t> </a:t>
            </a:r>
            <a:r>
              <a:rPr lang="en-US" i="1" dirty="0" err="1"/>
              <a:t>Dankgesang</a:t>
            </a:r>
            <a:r>
              <a:rPr lang="en-US" i="1" dirty="0"/>
              <a:t>:</a:t>
            </a:r>
            <a:r>
              <a:rPr lang="en-US" sz="2200" dirty="0"/>
              <a:t> </a:t>
            </a:r>
            <a:r>
              <a:rPr lang="en-US" dirty="0"/>
              <a:t>Scalar Contexts</a:t>
            </a:r>
          </a:p>
        </p:txBody>
      </p:sp>
      <p:pic>
        <p:nvPicPr>
          <p:cNvPr id="3" name="Picture 2" descr="dftSpace.tif"/>
          <p:cNvPicPr>
            <a:picLocks noChangeAspect="1"/>
          </p:cNvPicPr>
          <p:nvPr/>
        </p:nvPicPr>
        <p:blipFill rotWithShape="1">
          <a:blip r:embed="rId2">
            <a:extLst>
              <a:ext uri="{28A0092B-C50C-407E-A947-70E740481C1C}">
                <a14:useLocalDpi xmlns:a14="http://schemas.microsoft.com/office/drawing/2010/main" val="0"/>
              </a:ext>
            </a:extLst>
          </a:blip>
          <a:srcRect l="-306" r="-757" b="26141"/>
          <a:stretch/>
        </p:blipFill>
        <p:spPr>
          <a:xfrm>
            <a:off x="381260" y="761999"/>
            <a:ext cx="8305540" cy="5353165"/>
          </a:xfrm>
          <a:prstGeom prst="rect">
            <a:avLst/>
          </a:prstGeom>
        </p:spPr>
      </p:pic>
      <p:sp>
        <p:nvSpPr>
          <p:cNvPr id="4" name="Oval 3"/>
          <p:cNvSpPr/>
          <p:nvPr/>
        </p:nvSpPr>
        <p:spPr>
          <a:xfrm>
            <a:off x="3378201" y="3342075"/>
            <a:ext cx="366888" cy="395112"/>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F497D"/>
              </a:solidFill>
            </a:endParaRPr>
          </a:p>
        </p:txBody>
      </p:sp>
      <p:sp>
        <p:nvSpPr>
          <p:cNvPr id="5" name="Oval 4"/>
          <p:cNvSpPr/>
          <p:nvPr/>
        </p:nvSpPr>
        <p:spPr>
          <a:xfrm>
            <a:off x="4342802" y="3059288"/>
            <a:ext cx="366888" cy="395112"/>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F497D"/>
              </a:solidFill>
            </a:endParaRPr>
          </a:p>
        </p:txBody>
      </p:sp>
      <p:sp>
        <p:nvSpPr>
          <p:cNvPr id="6" name="Oval 5"/>
          <p:cNvSpPr/>
          <p:nvPr/>
        </p:nvSpPr>
        <p:spPr>
          <a:xfrm>
            <a:off x="482601" y="1916325"/>
            <a:ext cx="366888" cy="395112"/>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F497D"/>
              </a:solidFill>
            </a:endParaRPr>
          </a:p>
        </p:txBody>
      </p:sp>
      <p:sp>
        <p:nvSpPr>
          <p:cNvPr id="7" name="Oval 6"/>
          <p:cNvSpPr/>
          <p:nvPr/>
        </p:nvSpPr>
        <p:spPr>
          <a:xfrm>
            <a:off x="2413001" y="2488635"/>
            <a:ext cx="366888" cy="395112"/>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F497D"/>
              </a:solidFill>
            </a:endParaRPr>
          </a:p>
        </p:txBody>
      </p:sp>
      <p:sp>
        <p:nvSpPr>
          <p:cNvPr id="8" name="TextBox 7"/>
          <p:cNvSpPr txBox="1"/>
          <p:nvPr/>
        </p:nvSpPr>
        <p:spPr>
          <a:xfrm>
            <a:off x="4988560" y="4074160"/>
            <a:ext cx="1988382" cy="369332"/>
          </a:xfrm>
          <a:prstGeom prst="rect">
            <a:avLst/>
          </a:prstGeom>
          <a:solidFill>
            <a:srgbClr val="FFFFFF">
              <a:alpha val="52000"/>
            </a:srgbClr>
          </a:solidFill>
        </p:spPr>
        <p:txBody>
          <a:bodyPr wrap="none" rtlCol="0">
            <a:spAutoFit/>
          </a:bodyPr>
          <a:lstStyle/>
          <a:p>
            <a:r>
              <a:rPr lang="en-US" b="1" dirty="0" smtClean="0"/>
              <a:t>Scalar contexts</a:t>
            </a:r>
            <a:endParaRPr lang="en-US" b="1" dirty="0"/>
          </a:p>
        </p:txBody>
      </p:sp>
      <p:sp>
        <p:nvSpPr>
          <p:cNvPr id="9" name="TextBox 8"/>
          <p:cNvSpPr txBox="1"/>
          <p:nvPr/>
        </p:nvSpPr>
        <p:spPr>
          <a:xfrm>
            <a:off x="2895600" y="3767667"/>
            <a:ext cx="2007205" cy="369332"/>
          </a:xfrm>
          <a:prstGeom prst="rect">
            <a:avLst/>
          </a:prstGeom>
          <a:solidFill>
            <a:srgbClr val="FFFFFF">
              <a:alpha val="52000"/>
            </a:srgbClr>
          </a:solidFill>
        </p:spPr>
        <p:txBody>
          <a:bodyPr wrap="none" rtlCol="0">
            <a:spAutoFit/>
          </a:bodyPr>
          <a:lstStyle/>
          <a:p>
            <a:r>
              <a:rPr lang="en-US" b="1" dirty="0" smtClean="0">
                <a:solidFill>
                  <a:srgbClr val="1F497D"/>
                </a:solidFill>
              </a:rPr>
              <a:t>C–A hexachord</a:t>
            </a:r>
            <a:endParaRPr lang="en-US" b="1" dirty="0">
              <a:solidFill>
                <a:srgbClr val="1F497D"/>
              </a:solidFill>
            </a:endParaRPr>
          </a:p>
        </p:txBody>
      </p:sp>
      <p:sp>
        <p:nvSpPr>
          <p:cNvPr id="10" name="TextBox 9"/>
          <p:cNvSpPr txBox="1"/>
          <p:nvPr/>
        </p:nvSpPr>
        <p:spPr>
          <a:xfrm>
            <a:off x="3935502" y="3469408"/>
            <a:ext cx="1205458" cy="323165"/>
          </a:xfrm>
          <a:prstGeom prst="rect">
            <a:avLst/>
          </a:prstGeom>
          <a:solidFill>
            <a:srgbClr val="FFFFFF">
              <a:alpha val="52000"/>
            </a:srgbClr>
          </a:solidFill>
        </p:spPr>
        <p:txBody>
          <a:bodyPr wrap="none" lIns="0" tIns="0" rIns="0" rtlCol="0">
            <a:spAutoFit/>
          </a:bodyPr>
          <a:lstStyle/>
          <a:p>
            <a:r>
              <a:rPr lang="en-US" b="1" dirty="0" smtClean="0">
                <a:solidFill>
                  <a:srgbClr val="1F497D"/>
                </a:solidFill>
              </a:rPr>
              <a:t>C diatonic</a:t>
            </a:r>
            <a:endParaRPr lang="en-US" b="1" dirty="0">
              <a:solidFill>
                <a:srgbClr val="1F497D"/>
              </a:solidFill>
            </a:endParaRPr>
          </a:p>
        </p:txBody>
      </p:sp>
      <p:sp>
        <p:nvSpPr>
          <p:cNvPr id="11" name="TextBox 10"/>
          <p:cNvSpPr txBox="1"/>
          <p:nvPr/>
        </p:nvSpPr>
        <p:spPr>
          <a:xfrm>
            <a:off x="1528193" y="2927182"/>
            <a:ext cx="2001750" cy="323165"/>
          </a:xfrm>
          <a:prstGeom prst="rect">
            <a:avLst/>
          </a:prstGeom>
          <a:solidFill>
            <a:srgbClr val="FFFFFF">
              <a:alpha val="52000"/>
            </a:srgbClr>
          </a:solidFill>
        </p:spPr>
        <p:txBody>
          <a:bodyPr wrap="none" lIns="0" tIns="0" rIns="0" rtlCol="0">
            <a:spAutoFit/>
          </a:bodyPr>
          <a:lstStyle/>
          <a:p>
            <a:r>
              <a:rPr lang="en-US" b="1" dirty="0" smtClean="0">
                <a:solidFill>
                  <a:srgbClr val="1F497D"/>
                </a:solidFill>
              </a:rPr>
              <a:t>D melodic minor</a:t>
            </a:r>
            <a:endParaRPr lang="en-US" b="1" dirty="0">
              <a:solidFill>
                <a:srgbClr val="1F497D"/>
              </a:solidFill>
            </a:endParaRPr>
          </a:p>
        </p:txBody>
      </p:sp>
      <p:sp>
        <p:nvSpPr>
          <p:cNvPr id="12" name="TextBox 11"/>
          <p:cNvSpPr txBox="1"/>
          <p:nvPr/>
        </p:nvSpPr>
        <p:spPr>
          <a:xfrm>
            <a:off x="299721" y="1549778"/>
            <a:ext cx="1415772" cy="369332"/>
          </a:xfrm>
          <a:prstGeom prst="rect">
            <a:avLst/>
          </a:prstGeom>
          <a:solidFill>
            <a:srgbClr val="FFFFFF">
              <a:alpha val="52000"/>
            </a:srgbClr>
          </a:solidFill>
        </p:spPr>
        <p:txBody>
          <a:bodyPr wrap="none" rtlCol="0">
            <a:spAutoFit/>
          </a:bodyPr>
          <a:lstStyle/>
          <a:p>
            <a:r>
              <a:rPr lang="en-US" b="1" dirty="0" smtClean="0">
                <a:solidFill>
                  <a:srgbClr val="1F497D"/>
                </a:solidFill>
              </a:rPr>
              <a:t>D diatonic</a:t>
            </a:r>
            <a:endParaRPr lang="en-US" b="1" dirty="0">
              <a:solidFill>
                <a:srgbClr val="1F497D"/>
              </a:solidFill>
            </a:endParaRPr>
          </a:p>
        </p:txBody>
      </p:sp>
      <p:sp>
        <p:nvSpPr>
          <p:cNvPr id="13" name="TextBox 12"/>
          <p:cNvSpPr txBox="1"/>
          <p:nvPr/>
        </p:nvSpPr>
        <p:spPr>
          <a:xfrm>
            <a:off x="5140960" y="4226560"/>
            <a:ext cx="3282419" cy="646331"/>
          </a:xfrm>
          <a:prstGeom prst="rect">
            <a:avLst/>
          </a:prstGeom>
          <a:solidFill>
            <a:srgbClr val="FFFFFF">
              <a:alpha val="75000"/>
            </a:srgbClr>
          </a:solidFill>
        </p:spPr>
        <p:txBody>
          <a:bodyPr wrap="none" rtlCol="0">
            <a:spAutoFit/>
          </a:bodyPr>
          <a:lstStyle/>
          <a:p>
            <a:r>
              <a:rPr lang="en-US" b="1" dirty="0" smtClean="0">
                <a:solidFill>
                  <a:schemeClr val="accent3">
                    <a:lumMod val="50000"/>
                  </a:schemeClr>
                </a:solidFill>
              </a:rPr>
              <a:t>Status of pitch-class</a:t>
            </a:r>
          </a:p>
          <a:p>
            <a:r>
              <a:rPr lang="en-US" b="1" dirty="0" smtClean="0">
                <a:solidFill>
                  <a:schemeClr val="accent3">
                    <a:lumMod val="50000"/>
                  </a:schemeClr>
                </a:solidFill>
              </a:rPr>
              <a:t>D in the different contexts</a:t>
            </a:r>
            <a:endParaRPr lang="en-US" b="1" dirty="0">
              <a:solidFill>
                <a:schemeClr val="accent3">
                  <a:lumMod val="50000"/>
                </a:schemeClr>
              </a:solidFill>
            </a:endParaRPr>
          </a:p>
        </p:txBody>
      </p:sp>
      <p:cxnSp>
        <p:nvCxnSpPr>
          <p:cNvPr id="15" name="Straight Connector 14"/>
          <p:cNvCxnSpPr/>
          <p:nvPr/>
        </p:nvCxnSpPr>
        <p:spPr>
          <a:xfrm flipV="1">
            <a:off x="849489" y="2740400"/>
            <a:ext cx="1487311" cy="470274"/>
          </a:xfrm>
          <a:prstGeom prst="line">
            <a:avLst/>
          </a:prstGeom>
          <a:ln w="38100" cmpd="sng">
            <a:solidFill>
              <a:srgbClr val="4F6228"/>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6" idx="4"/>
          </p:cNvCxnSpPr>
          <p:nvPr/>
        </p:nvCxnSpPr>
        <p:spPr>
          <a:xfrm flipV="1">
            <a:off x="666045" y="2311437"/>
            <a:ext cx="0" cy="811250"/>
          </a:xfrm>
          <a:prstGeom prst="line">
            <a:avLst/>
          </a:prstGeom>
          <a:ln w="38100" cmpd="sng">
            <a:solidFill>
              <a:srgbClr val="4F6228"/>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49489" y="3246754"/>
            <a:ext cx="2528712" cy="305837"/>
          </a:xfrm>
          <a:prstGeom prst="line">
            <a:avLst/>
          </a:prstGeom>
          <a:ln w="38100" cmpd="sng">
            <a:solidFill>
              <a:srgbClr val="4F6228"/>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49489" y="3246754"/>
            <a:ext cx="3426890" cy="0"/>
          </a:xfrm>
          <a:prstGeom prst="line">
            <a:avLst/>
          </a:prstGeom>
          <a:ln w="38100" cmpd="sng">
            <a:solidFill>
              <a:srgbClr val="4F6228"/>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5" idx="6"/>
          </p:cNvCxnSpPr>
          <p:nvPr/>
        </p:nvCxnSpPr>
        <p:spPr>
          <a:xfrm flipH="1">
            <a:off x="4709690" y="3256844"/>
            <a:ext cx="3435422" cy="0"/>
          </a:xfrm>
          <a:prstGeom prst="line">
            <a:avLst/>
          </a:prstGeom>
          <a:ln w="38100" cmpd="sng">
            <a:solidFill>
              <a:schemeClr val="accent3">
                <a:lumMod val="50000"/>
              </a:schemeClr>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140960" y="3903394"/>
            <a:ext cx="2859527" cy="923330"/>
          </a:xfrm>
          <a:prstGeom prst="rect">
            <a:avLst/>
          </a:prstGeom>
          <a:solidFill>
            <a:srgbClr val="FFFFFF">
              <a:alpha val="71000"/>
            </a:srgbClr>
          </a:solidFill>
        </p:spPr>
        <p:txBody>
          <a:bodyPr wrap="none" rtlCol="0">
            <a:spAutoFit/>
          </a:bodyPr>
          <a:lstStyle/>
          <a:p>
            <a:r>
              <a:rPr lang="en-US" b="1" dirty="0" smtClean="0">
                <a:solidFill>
                  <a:schemeClr val="accent4">
                    <a:lumMod val="50000"/>
                  </a:schemeClr>
                </a:solidFill>
              </a:rPr>
              <a:t>Status of F major triad </a:t>
            </a:r>
          </a:p>
          <a:p>
            <a:r>
              <a:rPr lang="en-US" b="1" dirty="0" smtClean="0">
                <a:solidFill>
                  <a:schemeClr val="accent4">
                    <a:lumMod val="50000"/>
                  </a:schemeClr>
                </a:solidFill>
              </a:rPr>
              <a:t>and pitch-class A in </a:t>
            </a:r>
          </a:p>
          <a:p>
            <a:r>
              <a:rPr lang="en-US" b="1" dirty="0" smtClean="0">
                <a:solidFill>
                  <a:schemeClr val="accent4">
                    <a:lumMod val="50000"/>
                  </a:schemeClr>
                </a:solidFill>
              </a:rPr>
              <a:t>different contexts</a:t>
            </a:r>
            <a:endParaRPr lang="en-US" b="1" dirty="0">
              <a:solidFill>
                <a:schemeClr val="accent4">
                  <a:lumMod val="50000"/>
                </a:schemeClr>
              </a:solidFill>
            </a:endParaRPr>
          </a:p>
        </p:txBody>
      </p:sp>
      <p:cxnSp>
        <p:nvCxnSpPr>
          <p:cNvPr id="32" name="Straight Connector 31"/>
          <p:cNvCxnSpPr/>
          <p:nvPr/>
        </p:nvCxnSpPr>
        <p:spPr>
          <a:xfrm flipH="1" flipV="1">
            <a:off x="849489" y="2217616"/>
            <a:ext cx="1487311" cy="420076"/>
          </a:xfrm>
          <a:prstGeom prst="line">
            <a:avLst/>
          </a:prstGeom>
          <a:ln w="38100" cmpd="sng">
            <a:solidFill>
              <a:schemeClr val="accent4">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2686538" y="2927182"/>
            <a:ext cx="459154" cy="1146978"/>
          </a:xfrm>
          <a:prstGeom prst="line">
            <a:avLst/>
          </a:prstGeom>
          <a:ln w="38100" cmpd="sng">
            <a:solidFill>
              <a:schemeClr val="accent4">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3174999" y="3708631"/>
            <a:ext cx="286239" cy="394836"/>
          </a:xfrm>
          <a:prstGeom prst="line">
            <a:avLst/>
          </a:prstGeom>
          <a:ln w="38100" cmpd="sng">
            <a:solidFill>
              <a:schemeClr val="accent4">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174999" y="3469409"/>
            <a:ext cx="1230924" cy="634058"/>
          </a:xfrm>
          <a:prstGeom prst="line">
            <a:avLst/>
          </a:prstGeom>
          <a:ln w="38100" cmpd="sng">
            <a:solidFill>
              <a:schemeClr val="accent4">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317262" y="4082984"/>
            <a:ext cx="1759466" cy="369332"/>
          </a:xfrm>
          <a:prstGeom prst="rect">
            <a:avLst/>
          </a:prstGeom>
        </p:spPr>
        <p:txBody>
          <a:bodyPr wrap="none">
            <a:spAutoFit/>
          </a:bodyPr>
          <a:lstStyle/>
          <a:p>
            <a:r>
              <a:rPr lang="en-US" b="1" dirty="0">
                <a:solidFill>
                  <a:schemeClr val="accent4">
                    <a:lumMod val="50000"/>
                  </a:schemeClr>
                </a:solidFill>
              </a:rPr>
              <a:t>F major triad</a:t>
            </a:r>
            <a:endParaRPr lang="en-US" dirty="0"/>
          </a:p>
        </p:txBody>
      </p:sp>
      <p:sp>
        <p:nvSpPr>
          <p:cNvPr id="14" name="TextBox 13"/>
          <p:cNvSpPr txBox="1"/>
          <p:nvPr/>
        </p:nvSpPr>
        <p:spPr>
          <a:xfrm rot="360000">
            <a:off x="849489" y="3427380"/>
            <a:ext cx="2167255" cy="646331"/>
          </a:xfrm>
          <a:prstGeom prst="rect">
            <a:avLst/>
          </a:prstGeom>
          <a:solidFill>
            <a:srgbClr val="FFFFFF">
              <a:alpha val="65000"/>
            </a:srgbClr>
          </a:solidFill>
        </p:spPr>
        <p:txBody>
          <a:bodyPr wrap="none" rtlCol="0">
            <a:spAutoFit/>
          </a:bodyPr>
          <a:lstStyle/>
          <a:p>
            <a:pPr algn="ctr"/>
            <a:r>
              <a:rPr lang="en-US" b="1" dirty="0" smtClean="0">
                <a:solidFill>
                  <a:schemeClr val="accent3">
                    <a:lumMod val="50000"/>
                  </a:schemeClr>
                </a:solidFill>
              </a:rPr>
              <a:t>Upper periphery</a:t>
            </a:r>
          </a:p>
          <a:p>
            <a:pPr algn="ctr"/>
            <a:r>
              <a:rPr lang="en-US" b="1" dirty="0" smtClean="0">
                <a:solidFill>
                  <a:schemeClr val="accent3">
                    <a:lumMod val="50000"/>
                  </a:schemeClr>
                </a:solidFill>
              </a:rPr>
              <a:t>of orbit</a:t>
            </a:r>
            <a:endParaRPr lang="en-US" b="1" dirty="0">
              <a:solidFill>
                <a:schemeClr val="accent3">
                  <a:lumMod val="50000"/>
                </a:schemeClr>
              </a:solidFill>
            </a:endParaRPr>
          </a:p>
        </p:txBody>
      </p:sp>
      <p:sp>
        <p:nvSpPr>
          <p:cNvPr id="26" name="TextBox 25"/>
          <p:cNvSpPr txBox="1"/>
          <p:nvPr/>
        </p:nvSpPr>
        <p:spPr>
          <a:xfrm>
            <a:off x="2868576" y="2691732"/>
            <a:ext cx="3301918" cy="369332"/>
          </a:xfrm>
          <a:prstGeom prst="rect">
            <a:avLst/>
          </a:prstGeom>
          <a:solidFill>
            <a:srgbClr val="FFFFFF">
              <a:alpha val="65000"/>
            </a:srgbClr>
          </a:solidFill>
        </p:spPr>
        <p:txBody>
          <a:bodyPr wrap="none" rtlCol="0">
            <a:spAutoFit/>
          </a:bodyPr>
          <a:lstStyle/>
          <a:p>
            <a:pPr algn="ctr"/>
            <a:r>
              <a:rPr lang="en-US" b="1" dirty="0" smtClean="0">
                <a:solidFill>
                  <a:schemeClr val="accent3">
                    <a:lumMod val="50000"/>
                  </a:schemeClr>
                </a:solidFill>
              </a:rPr>
              <a:t>On boundary of two orbits</a:t>
            </a:r>
            <a:endParaRPr lang="en-US" b="1" dirty="0">
              <a:solidFill>
                <a:schemeClr val="accent3">
                  <a:lumMod val="50000"/>
                </a:schemeClr>
              </a:solidFill>
            </a:endParaRPr>
          </a:p>
        </p:txBody>
      </p:sp>
      <p:sp>
        <p:nvSpPr>
          <p:cNvPr id="28" name="TextBox 27"/>
          <p:cNvSpPr txBox="1"/>
          <p:nvPr/>
        </p:nvSpPr>
        <p:spPr>
          <a:xfrm rot="16200000">
            <a:off x="-8633" y="2683422"/>
            <a:ext cx="885121" cy="276999"/>
          </a:xfrm>
          <a:prstGeom prst="rect">
            <a:avLst/>
          </a:prstGeom>
          <a:solidFill>
            <a:srgbClr val="FFFFFF">
              <a:alpha val="65000"/>
            </a:srgbClr>
          </a:solidFill>
        </p:spPr>
        <p:txBody>
          <a:bodyPr wrap="none" lIns="0" tIns="0" rIns="0" bIns="0" rtlCol="0">
            <a:spAutoFit/>
          </a:bodyPr>
          <a:lstStyle/>
          <a:p>
            <a:pPr algn="ctr"/>
            <a:r>
              <a:rPr lang="en-US" b="1" dirty="0" smtClean="0">
                <a:solidFill>
                  <a:schemeClr val="accent3">
                    <a:lumMod val="50000"/>
                  </a:schemeClr>
                </a:solidFill>
              </a:rPr>
              <a:t>Central</a:t>
            </a:r>
            <a:endParaRPr lang="en-US" b="1" dirty="0">
              <a:solidFill>
                <a:schemeClr val="accent3">
                  <a:lumMod val="50000"/>
                </a:schemeClr>
              </a:solidFill>
            </a:endParaRPr>
          </a:p>
        </p:txBody>
      </p:sp>
    </p:spTree>
    <p:extLst>
      <p:ext uri="{BB962C8B-B14F-4D97-AF65-F5344CB8AC3E}">
        <p14:creationId xmlns:p14="http://schemas.microsoft.com/office/powerpoint/2010/main" val="3798121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9" presetClass="exit" presetSubtype="0" fill="hold" grpId="1" nodeType="withEffect">
                                  <p:stCondLst>
                                    <p:cond delay="0"/>
                                  </p:stCondLst>
                                  <p:childTnLst>
                                    <p:animEffect transition="out" filter="dissolv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4" presetClass="entr" presetSubtype="1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strVal val="#ppt_w*0.70"/>
                                          </p:val>
                                        </p:tav>
                                        <p:tav tm="100000">
                                          <p:val>
                                            <p:strVal val="#ppt_w"/>
                                          </p:val>
                                        </p:tav>
                                      </p:tavLst>
                                    </p:anim>
                                    <p:anim calcmode="lin" valueType="num">
                                      <p:cBhvr>
                                        <p:cTn id="50" dur="1000" fill="hold"/>
                                        <p:tgtEl>
                                          <p:spTgt spid="14"/>
                                        </p:tgtEl>
                                        <p:attrNameLst>
                                          <p:attrName>ppt_h</p:attrName>
                                        </p:attrNameLst>
                                      </p:cBhvr>
                                      <p:tavLst>
                                        <p:tav tm="0">
                                          <p:val>
                                            <p:strVal val="#ppt_h"/>
                                          </p:val>
                                        </p:tav>
                                        <p:tav tm="100000">
                                          <p:val>
                                            <p:strVal val="#ppt_h"/>
                                          </p:val>
                                        </p:tav>
                                      </p:tavLst>
                                    </p:anim>
                                    <p:animEffect transition="in" filter="fade">
                                      <p:cBhvr>
                                        <p:cTn id="51" dur="1000"/>
                                        <p:tgtEl>
                                          <p:spTgt spid="14"/>
                                        </p:tgtEl>
                                      </p:cBhvr>
                                    </p:animEffect>
                                  </p:childTnLst>
                                </p:cTn>
                              </p:par>
                              <p:par>
                                <p:cTn id="52" presetID="14" presetClass="entr" presetSubtype="1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randombar(horizontal)">
                                      <p:cBhvr>
                                        <p:cTn id="54" dur="500"/>
                                        <p:tgtEl>
                                          <p:spTgt spid="15"/>
                                        </p:tgtEl>
                                      </p:cBhvr>
                                    </p:animEffect>
                                  </p:childTnLst>
                                </p:cTn>
                              </p:par>
                              <p:par>
                                <p:cTn id="55" presetID="14" presetClass="entr" presetSubtype="1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randombar(horizont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par>
                                <p:cTn id="63" presetID="14" presetClass="entr" presetSubtype="1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randombar(horizontal)">
                                      <p:cBhvr>
                                        <p:cTn id="65" dur="500"/>
                                        <p:tgtEl>
                                          <p:spTgt spid="24"/>
                                        </p:tgtEl>
                                      </p:cBhvr>
                                    </p:animEffect>
                                  </p:childTnLst>
                                </p:cTn>
                              </p:par>
                              <p:par>
                                <p:cTn id="66" presetID="14" presetClass="entr" presetSubtype="10"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randombar(horizontal)">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barn(inVertical)">
                                      <p:cBhvr>
                                        <p:cTn id="73" dur="500"/>
                                        <p:tgtEl>
                                          <p:spTgt spid="28"/>
                                        </p:tgtEl>
                                      </p:cBhvr>
                                    </p:animEffect>
                                  </p:childTnLst>
                                </p:cTn>
                              </p:par>
                              <p:par>
                                <p:cTn id="74" presetID="14" presetClass="entr" presetSubtype="10"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randombar(horizontal)">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xit" presetSubtype="0" fill="hold" grpId="1" nodeType="clickEffect">
                                  <p:stCondLst>
                                    <p:cond delay="0"/>
                                  </p:stCondLst>
                                  <p:childTnLst>
                                    <p:animEffect transition="out" filter="dissolv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9" presetClass="exit" presetSubtype="0" fill="hold" nodeType="withEffect">
                                  <p:stCondLst>
                                    <p:cond delay="0"/>
                                  </p:stCondLst>
                                  <p:childTnLst>
                                    <p:animEffect transition="out" filter="dissolv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9" presetClass="exit" presetSubtype="0" fill="hold" nodeType="withEffect">
                                  <p:stCondLst>
                                    <p:cond delay="0"/>
                                  </p:stCondLst>
                                  <p:childTnLst>
                                    <p:animEffect transition="out" filter="dissolv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par>
                                <p:cTn id="88" presetID="9" presetClass="exit" presetSubtype="0" fill="hold" nodeType="withEffect">
                                  <p:stCondLst>
                                    <p:cond delay="0"/>
                                  </p:stCondLst>
                                  <p:childTnLst>
                                    <p:animEffect transition="out" filter="dissolve">
                                      <p:cBhvr>
                                        <p:cTn id="89" dur="500"/>
                                        <p:tgtEl>
                                          <p:spTgt spid="21"/>
                                        </p:tgtEl>
                                      </p:cBhvr>
                                    </p:animEffect>
                                    <p:set>
                                      <p:cBhvr>
                                        <p:cTn id="90" dur="1" fill="hold">
                                          <p:stCondLst>
                                            <p:cond delay="499"/>
                                          </p:stCondLst>
                                        </p:cTn>
                                        <p:tgtEl>
                                          <p:spTgt spid="21"/>
                                        </p:tgtEl>
                                        <p:attrNameLst>
                                          <p:attrName>style.visibility</p:attrName>
                                        </p:attrNameLst>
                                      </p:cBhvr>
                                      <p:to>
                                        <p:strVal val="hidden"/>
                                      </p:to>
                                    </p:set>
                                  </p:childTnLst>
                                </p:cTn>
                              </p:par>
                              <p:par>
                                <p:cTn id="91" presetID="9" presetClass="exit" presetSubtype="0" fill="hold" nodeType="withEffect">
                                  <p:stCondLst>
                                    <p:cond delay="0"/>
                                  </p:stCondLst>
                                  <p:childTnLst>
                                    <p:animEffect transition="out" filter="dissolve">
                                      <p:cBhvr>
                                        <p:cTn id="92" dur="500"/>
                                        <p:tgtEl>
                                          <p:spTgt spid="15"/>
                                        </p:tgtEl>
                                      </p:cBhvr>
                                    </p:animEffect>
                                    <p:set>
                                      <p:cBhvr>
                                        <p:cTn id="93" dur="1" fill="hold">
                                          <p:stCondLst>
                                            <p:cond delay="499"/>
                                          </p:stCondLst>
                                        </p:cTn>
                                        <p:tgtEl>
                                          <p:spTgt spid="15"/>
                                        </p:tgtEl>
                                        <p:attrNameLst>
                                          <p:attrName>style.visibility</p:attrName>
                                        </p:attrNameLst>
                                      </p:cBhvr>
                                      <p:to>
                                        <p:strVal val="hidden"/>
                                      </p:to>
                                    </p:set>
                                  </p:childTnLst>
                                </p:cTn>
                              </p:par>
                              <p:par>
                                <p:cTn id="94" presetID="9" presetClass="exit" presetSubtype="0" fill="hold" nodeType="withEffect">
                                  <p:stCondLst>
                                    <p:cond delay="0"/>
                                  </p:stCondLst>
                                  <p:childTnLst>
                                    <p:animEffect transition="out" filter="dissolve">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par>
                                <p:cTn id="97" presetID="9" presetClass="exit" presetSubtype="0" fill="hold" grpId="1" nodeType="withEffect">
                                  <p:stCondLst>
                                    <p:cond delay="0"/>
                                  </p:stCondLst>
                                  <p:childTnLst>
                                    <p:animEffect transition="out" filter="dissolve">
                                      <p:cBhvr>
                                        <p:cTn id="98" dur="500"/>
                                        <p:tgtEl>
                                          <p:spTgt spid="28"/>
                                        </p:tgtEl>
                                      </p:cBhvr>
                                    </p:animEffect>
                                    <p:set>
                                      <p:cBhvr>
                                        <p:cTn id="99" dur="1" fill="hold">
                                          <p:stCondLst>
                                            <p:cond delay="499"/>
                                          </p:stCondLst>
                                        </p:cTn>
                                        <p:tgtEl>
                                          <p:spTgt spid="28"/>
                                        </p:tgtEl>
                                        <p:attrNameLst>
                                          <p:attrName>style.visibility</p:attrName>
                                        </p:attrNameLst>
                                      </p:cBhvr>
                                      <p:to>
                                        <p:strVal val="hidden"/>
                                      </p:to>
                                    </p:set>
                                  </p:childTnLst>
                                </p:cTn>
                              </p:par>
                              <p:par>
                                <p:cTn id="100" presetID="9" presetClass="exit" presetSubtype="0" fill="hold" grpId="1" nodeType="withEffect">
                                  <p:stCondLst>
                                    <p:cond delay="0"/>
                                  </p:stCondLst>
                                  <p:childTnLst>
                                    <p:animEffect transition="out" filter="dissolv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par>
                                <p:cTn id="103" presetID="9" presetClass="exit" presetSubtype="0" fill="hold" grpId="1" nodeType="withEffect">
                                  <p:stCondLst>
                                    <p:cond delay="0"/>
                                  </p:stCondLst>
                                  <p:childTnLst>
                                    <p:animEffect transition="out" filter="dissolve">
                                      <p:cBhvr>
                                        <p:cTn id="104" dur="500"/>
                                        <p:tgtEl>
                                          <p:spTgt spid="26"/>
                                        </p:tgtEl>
                                      </p:cBhvr>
                                    </p:animEffect>
                                    <p:set>
                                      <p:cBhvr>
                                        <p:cTn id="105" dur="1" fill="hold">
                                          <p:stCondLst>
                                            <p:cond delay="499"/>
                                          </p:stCondLst>
                                        </p:cTn>
                                        <p:tgtEl>
                                          <p:spTgt spid="26"/>
                                        </p:tgtEl>
                                        <p:attrNameLst>
                                          <p:attrName>style.visibility</p:attrName>
                                        </p:attrNameLst>
                                      </p:cBhvr>
                                      <p:to>
                                        <p:strVal val="hidden"/>
                                      </p:to>
                                    </p:set>
                                  </p:childTnLst>
                                </p:cTn>
                              </p:par>
                              <p:par>
                                <p:cTn id="106" presetID="14" presetClass="entr" presetSubtype="10" fill="hold" nodeType="with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randombar(horizontal)">
                                      <p:cBhvr>
                                        <p:cTn id="108" dur="500"/>
                                        <p:tgtEl>
                                          <p:spTgt spid="32"/>
                                        </p:tgtEl>
                                      </p:cBhvr>
                                    </p:animEffect>
                                  </p:childTnLst>
                                </p:cTn>
                              </p:par>
                              <p:par>
                                <p:cTn id="109" presetID="14" presetClass="entr" presetSubtype="10" fill="hold" nodeType="with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randombar(horizontal)">
                                      <p:cBhvr>
                                        <p:cTn id="111" dur="500"/>
                                        <p:tgtEl>
                                          <p:spTgt spid="36"/>
                                        </p:tgtEl>
                                      </p:cBhvr>
                                    </p:animEffect>
                                  </p:childTnLst>
                                </p:cTn>
                              </p:par>
                              <p:par>
                                <p:cTn id="112" presetID="14" presetClass="entr" presetSubtype="10" fill="hold" nodeType="with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randombar(horizontal)">
                                      <p:cBhvr>
                                        <p:cTn id="114" dur="500"/>
                                        <p:tgtEl>
                                          <p:spTgt spid="39"/>
                                        </p:tgtEl>
                                      </p:cBhvr>
                                    </p:animEffect>
                                  </p:childTnLst>
                                </p:cTn>
                              </p:par>
                              <p:par>
                                <p:cTn id="115" presetID="14" presetClass="entr" presetSubtype="10" fill="hold" nodeType="with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randombar(horizontal)">
                                      <p:cBhvr>
                                        <p:cTn id="117" dur="500"/>
                                        <p:tgtEl>
                                          <p:spTgt spid="42"/>
                                        </p:tgtEl>
                                      </p:cBhvr>
                                    </p:animEffect>
                                  </p:childTnLst>
                                </p:cTn>
                              </p:par>
                              <p:par>
                                <p:cTn id="118" presetID="14" presetClass="entr" presetSubtype="10" fill="hold" grpId="0" nodeType="with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randombar(horizontal)">
                                      <p:cBhvr>
                                        <p:cTn id="120" dur="500"/>
                                        <p:tgtEl>
                                          <p:spTgt spid="45"/>
                                        </p:tgtEl>
                                      </p:cBhvr>
                                    </p:animEffect>
                                  </p:childTnLst>
                                </p:cTn>
                              </p:par>
                              <p:par>
                                <p:cTn id="121" presetID="14" presetClass="entr" presetSubtype="10" fill="hold" grpId="1" nodeType="with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randombar(horizontal)">
                                      <p:cBhvr>
                                        <p:cTn id="1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1" grpId="1" animBg="1"/>
      <p:bldP spid="45" grpId="0"/>
      <p:bldP spid="14" grpId="0" animBg="1"/>
      <p:bldP spid="14" grpId="1" animBg="1"/>
      <p:bldP spid="26" grpId="0" animBg="1"/>
      <p:bldP spid="26" grpId="1" animBg="1"/>
      <p:bldP spid="28" grpId="0" animBg="1"/>
      <p:bldP spid="2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 Schenker, Brahms, and Keys</a:t>
            </a:r>
            <a:endParaRPr lang="en-US" dirty="0"/>
          </a:p>
        </p:txBody>
      </p:sp>
      <p:sp>
        <p:nvSpPr>
          <p:cNvPr id="3" name="Subtitle 2"/>
          <p:cNvSpPr>
            <a:spLocks noGrp="1"/>
          </p:cNvSpPr>
          <p:nvPr>
            <p:ph type="subTitle" idx="1"/>
          </p:nvPr>
        </p:nvSpPr>
        <p:spPr>
          <a:xfrm>
            <a:off x="479778" y="2827503"/>
            <a:ext cx="8226778" cy="1752600"/>
          </a:xfrm>
        </p:spPr>
        <p:txBody>
          <a:bodyPr/>
          <a:lstStyle/>
          <a:p>
            <a:pPr marL="457200" indent="-457200">
              <a:buFont typeface="Arial"/>
              <a:buAutoNum type="arabicPeriod"/>
            </a:pPr>
            <a:r>
              <a:rPr lang="en-US" dirty="0"/>
              <a:t>Schenker’s </a:t>
            </a:r>
            <a:r>
              <a:rPr lang="en-US" dirty="0" smtClean="0"/>
              <a:t>analysis of Brahms’s </a:t>
            </a:r>
            <a:r>
              <a:rPr lang="en-US" dirty="0"/>
              <a:t>F major Cello Sonata</a:t>
            </a:r>
          </a:p>
          <a:p>
            <a:pPr marL="457200" indent="-457200">
              <a:buFont typeface="Arial"/>
              <a:buAutoNum type="arabicPeriod"/>
            </a:pPr>
            <a:r>
              <a:rPr lang="en-US" dirty="0"/>
              <a:t>S</a:t>
            </a:r>
            <a:r>
              <a:rPr lang="en-US" dirty="0" smtClean="0"/>
              <a:t>tructure as long-range voice leading</a:t>
            </a:r>
            <a:endParaRPr lang="en-US" dirty="0"/>
          </a:p>
          <a:p>
            <a:pPr marL="457200" indent="-457200">
              <a:buAutoNum type="arabicPeriod"/>
            </a:pPr>
            <a:r>
              <a:rPr lang="en-US" dirty="0" smtClean="0"/>
              <a:t>An alternative: DFT Phase Space</a:t>
            </a:r>
            <a:endParaRPr lang="en-US" dirty="0"/>
          </a:p>
        </p:txBody>
      </p:sp>
    </p:spTree>
    <p:extLst>
      <p:ext uri="{BB962C8B-B14F-4D97-AF65-F5344CB8AC3E}">
        <p14:creationId xmlns:p14="http://schemas.microsoft.com/office/powerpoint/2010/main" val="189990589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Heiliger</a:t>
            </a:r>
            <a:r>
              <a:rPr lang="en-US" i="1" dirty="0"/>
              <a:t> </a:t>
            </a:r>
            <a:r>
              <a:rPr lang="en-US" i="1" dirty="0" err="1"/>
              <a:t>Dankgesang</a:t>
            </a:r>
            <a:r>
              <a:rPr lang="en-US" i="1" dirty="0"/>
              <a:t>:</a:t>
            </a:r>
            <a:r>
              <a:rPr lang="en-US" sz="2200" dirty="0"/>
              <a:t> </a:t>
            </a:r>
            <a:r>
              <a:rPr lang="en-US" dirty="0"/>
              <a:t>Motivic D–C</a:t>
            </a:r>
          </a:p>
        </p:txBody>
      </p:sp>
      <p:pic>
        <p:nvPicPr>
          <p:cNvPr id="3" name="Picture 2" descr="dankgesang_final_intonation.t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1832" y="1871234"/>
            <a:ext cx="5647470" cy="1151077"/>
          </a:xfrm>
          <a:prstGeom prst="rect">
            <a:avLst/>
          </a:prstGeom>
        </p:spPr>
      </p:pic>
      <p:sp>
        <p:nvSpPr>
          <p:cNvPr id="4" name="TextBox 3"/>
          <p:cNvSpPr txBox="1"/>
          <p:nvPr/>
        </p:nvSpPr>
        <p:spPr>
          <a:xfrm>
            <a:off x="2469365" y="1219062"/>
            <a:ext cx="4337245" cy="430887"/>
          </a:xfrm>
          <a:prstGeom prst="rect">
            <a:avLst/>
          </a:prstGeom>
          <a:noFill/>
        </p:spPr>
        <p:txBody>
          <a:bodyPr wrap="none" rtlCol="0">
            <a:spAutoFit/>
          </a:bodyPr>
          <a:lstStyle/>
          <a:p>
            <a:r>
              <a:rPr lang="en-US" sz="2200" b="1" dirty="0" smtClean="0"/>
              <a:t>Final form of the intonation: </a:t>
            </a:r>
            <a:endParaRPr lang="en-US" sz="2200" b="1" dirty="0"/>
          </a:p>
        </p:txBody>
      </p:sp>
      <p:sp>
        <p:nvSpPr>
          <p:cNvPr id="5" name="TextBox 4"/>
          <p:cNvSpPr txBox="1"/>
          <p:nvPr/>
        </p:nvSpPr>
        <p:spPr>
          <a:xfrm>
            <a:off x="4209680" y="2951763"/>
            <a:ext cx="825867" cy="430887"/>
          </a:xfrm>
          <a:prstGeom prst="rect">
            <a:avLst/>
          </a:prstGeom>
          <a:noFill/>
        </p:spPr>
        <p:txBody>
          <a:bodyPr wrap="none" rtlCol="0">
            <a:spAutoFit/>
          </a:bodyPr>
          <a:lstStyle/>
          <a:p>
            <a:r>
              <a:rPr lang="en-US" sz="2200" b="1" dirty="0" smtClean="0">
                <a:solidFill>
                  <a:schemeClr val="tx2"/>
                </a:solidFill>
              </a:rPr>
              <a:t>D–C</a:t>
            </a:r>
            <a:endParaRPr lang="en-US" sz="2200" b="1" dirty="0">
              <a:solidFill>
                <a:schemeClr val="tx2"/>
              </a:solidFill>
            </a:endParaRPr>
          </a:p>
        </p:txBody>
      </p:sp>
      <p:pic>
        <p:nvPicPr>
          <p:cNvPr id="6" name="dankgesang_finalInton.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252" y="1197844"/>
            <a:ext cx="452105" cy="452105"/>
          </a:xfrm>
          <a:prstGeom prst="rect">
            <a:avLst/>
          </a:prstGeom>
        </p:spPr>
      </p:pic>
    </p:spTree>
    <p:extLst>
      <p:ext uri="{BB962C8B-B14F-4D97-AF65-F5344CB8AC3E}">
        <p14:creationId xmlns:p14="http://schemas.microsoft.com/office/powerpoint/2010/main" val="371700262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2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Heiliger</a:t>
            </a:r>
            <a:r>
              <a:rPr lang="en-US" i="1" dirty="0"/>
              <a:t> </a:t>
            </a:r>
            <a:r>
              <a:rPr lang="en-US" i="1" dirty="0" err="1"/>
              <a:t>Dankgesang</a:t>
            </a:r>
            <a:r>
              <a:rPr lang="en-US" i="1" dirty="0"/>
              <a:t>:</a:t>
            </a:r>
            <a:r>
              <a:rPr lang="en-US" sz="2200" dirty="0"/>
              <a:t> </a:t>
            </a:r>
            <a:r>
              <a:rPr lang="en-US" dirty="0" smtClean="0"/>
              <a:t>Motivic D–C</a:t>
            </a:r>
            <a:endParaRPr lang="en-US" dirty="0"/>
          </a:p>
        </p:txBody>
      </p:sp>
      <p:pic>
        <p:nvPicPr>
          <p:cNvPr id="3" name="Picture 2" descr="dftSpace.tif"/>
          <p:cNvPicPr>
            <a:picLocks noChangeAspect="1"/>
          </p:cNvPicPr>
          <p:nvPr/>
        </p:nvPicPr>
        <p:blipFill rotWithShape="1">
          <a:blip r:embed="rId2">
            <a:extLst>
              <a:ext uri="{28A0092B-C50C-407E-A947-70E740481C1C}">
                <a14:useLocalDpi xmlns:a14="http://schemas.microsoft.com/office/drawing/2010/main" val="0"/>
              </a:ext>
            </a:extLst>
          </a:blip>
          <a:srcRect l="-306" r="-757" b="26141"/>
          <a:stretch/>
        </p:blipFill>
        <p:spPr>
          <a:xfrm>
            <a:off x="381260" y="761999"/>
            <a:ext cx="8305540" cy="5353165"/>
          </a:xfrm>
          <a:prstGeom prst="rect">
            <a:avLst/>
          </a:prstGeom>
        </p:spPr>
      </p:pic>
      <p:sp>
        <p:nvSpPr>
          <p:cNvPr id="4" name="Oval 3"/>
          <p:cNvSpPr/>
          <p:nvPr/>
        </p:nvSpPr>
        <p:spPr>
          <a:xfrm>
            <a:off x="3378201" y="3342075"/>
            <a:ext cx="366888" cy="395112"/>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F497D"/>
              </a:solidFill>
            </a:endParaRPr>
          </a:p>
        </p:txBody>
      </p:sp>
      <p:sp>
        <p:nvSpPr>
          <p:cNvPr id="5" name="Oval 4"/>
          <p:cNvSpPr/>
          <p:nvPr/>
        </p:nvSpPr>
        <p:spPr>
          <a:xfrm>
            <a:off x="4329290" y="3059288"/>
            <a:ext cx="366888" cy="395112"/>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F497D"/>
              </a:solidFill>
            </a:endParaRPr>
          </a:p>
        </p:txBody>
      </p:sp>
      <p:sp>
        <p:nvSpPr>
          <p:cNvPr id="9" name="TextBox 8"/>
          <p:cNvSpPr txBox="1"/>
          <p:nvPr/>
        </p:nvSpPr>
        <p:spPr>
          <a:xfrm>
            <a:off x="2427855" y="3005130"/>
            <a:ext cx="1822539" cy="323165"/>
          </a:xfrm>
          <a:prstGeom prst="rect">
            <a:avLst/>
          </a:prstGeom>
          <a:solidFill>
            <a:srgbClr val="FFFFFF">
              <a:alpha val="52000"/>
            </a:srgbClr>
          </a:solidFill>
        </p:spPr>
        <p:txBody>
          <a:bodyPr wrap="none" lIns="0" tIns="0" rIns="0" rtlCol="0">
            <a:spAutoFit/>
          </a:bodyPr>
          <a:lstStyle/>
          <a:p>
            <a:r>
              <a:rPr lang="en-US" b="1" dirty="0" smtClean="0">
                <a:solidFill>
                  <a:srgbClr val="1F497D"/>
                </a:solidFill>
              </a:rPr>
              <a:t>C–A hexachord</a:t>
            </a:r>
            <a:endParaRPr lang="en-US" b="1" dirty="0">
              <a:solidFill>
                <a:srgbClr val="1F497D"/>
              </a:solidFill>
            </a:endParaRPr>
          </a:p>
        </p:txBody>
      </p:sp>
      <p:sp>
        <p:nvSpPr>
          <p:cNvPr id="10" name="TextBox 9"/>
          <p:cNvSpPr txBox="1"/>
          <p:nvPr/>
        </p:nvSpPr>
        <p:spPr>
          <a:xfrm>
            <a:off x="4066959" y="2623351"/>
            <a:ext cx="1205458" cy="323165"/>
          </a:xfrm>
          <a:prstGeom prst="rect">
            <a:avLst/>
          </a:prstGeom>
          <a:solidFill>
            <a:srgbClr val="FFFFFF">
              <a:alpha val="52000"/>
            </a:srgbClr>
          </a:solidFill>
        </p:spPr>
        <p:txBody>
          <a:bodyPr wrap="none" lIns="0" tIns="0" rIns="0" rtlCol="0">
            <a:spAutoFit/>
          </a:bodyPr>
          <a:lstStyle/>
          <a:p>
            <a:r>
              <a:rPr lang="en-US" b="1" dirty="0" smtClean="0">
                <a:solidFill>
                  <a:srgbClr val="1F497D"/>
                </a:solidFill>
              </a:rPr>
              <a:t>C diatonic</a:t>
            </a:r>
            <a:endParaRPr lang="en-US" b="1" dirty="0">
              <a:solidFill>
                <a:srgbClr val="1F497D"/>
              </a:solidFill>
            </a:endParaRPr>
          </a:p>
        </p:txBody>
      </p:sp>
      <p:cxnSp>
        <p:nvCxnSpPr>
          <p:cNvPr id="21" name="Straight Connector 20"/>
          <p:cNvCxnSpPr/>
          <p:nvPr/>
        </p:nvCxnSpPr>
        <p:spPr>
          <a:xfrm>
            <a:off x="849489" y="3294228"/>
            <a:ext cx="3505042" cy="1014004"/>
          </a:xfrm>
          <a:prstGeom prst="line">
            <a:avLst/>
          </a:prstGeom>
          <a:ln w="38100" cmpd="sng">
            <a:solidFill>
              <a:srgbClr val="4F6228"/>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960000">
            <a:off x="849489" y="3765103"/>
            <a:ext cx="3121367" cy="369332"/>
          </a:xfrm>
          <a:prstGeom prst="rect">
            <a:avLst/>
          </a:prstGeom>
          <a:solidFill>
            <a:srgbClr val="FFFFFF">
              <a:alpha val="52000"/>
            </a:srgbClr>
          </a:solidFill>
        </p:spPr>
        <p:txBody>
          <a:bodyPr wrap="none" rtlCol="0">
            <a:spAutoFit/>
          </a:bodyPr>
          <a:lstStyle/>
          <a:p>
            <a:r>
              <a:rPr lang="en-US" b="1" dirty="0" smtClean="0">
                <a:solidFill>
                  <a:schemeClr val="accent3">
                    <a:lumMod val="50000"/>
                  </a:schemeClr>
                </a:solidFill>
              </a:rPr>
              <a:t>D as upper neighbor to C</a:t>
            </a:r>
            <a:endParaRPr lang="en-US" b="1" dirty="0">
              <a:solidFill>
                <a:schemeClr val="accent3">
                  <a:lumMod val="50000"/>
                </a:schemeClr>
              </a:solidFill>
            </a:endParaRPr>
          </a:p>
        </p:txBody>
      </p:sp>
    </p:spTree>
    <p:extLst>
      <p:ext uri="{BB962C8B-B14F-4D97-AF65-F5344CB8AC3E}">
        <p14:creationId xmlns:p14="http://schemas.microsoft.com/office/powerpoint/2010/main" val="836909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0.70"/>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par>
                                <p:cTn id="10" presetID="5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0.70"/>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bitCVI.tif"/>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52591" y="3140617"/>
            <a:ext cx="2149529" cy="2169249"/>
          </a:xfrm>
          <a:prstGeom prst="rect">
            <a:avLst/>
          </a:prstGeom>
        </p:spPr>
      </p:pic>
      <p:sp>
        <p:nvSpPr>
          <p:cNvPr id="2" name="Title 1"/>
          <p:cNvSpPr>
            <a:spLocks noGrp="1"/>
          </p:cNvSpPr>
          <p:nvPr>
            <p:ph type="title"/>
          </p:nvPr>
        </p:nvSpPr>
        <p:spPr/>
        <p:txBody>
          <a:bodyPr/>
          <a:lstStyle/>
          <a:p>
            <a:r>
              <a:rPr lang="en-US" i="1" dirty="0" err="1"/>
              <a:t>Heiliger</a:t>
            </a:r>
            <a:r>
              <a:rPr lang="en-US" i="1" dirty="0"/>
              <a:t> </a:t>
            </a:r>
            <a:r>
              <a:rPr lang="en-US" i="1" dirty="0" err="1"/>
              <a:t>Dankgesang</a:t>
            </a:r>
            <a:r>
              <a:rPr lang="en-US" i="1" dirty="0"/>
              <a:t>:</a:t>
            </a:r>
            <a:r>
              <a:rPr lang="en-US" sz="2200" dirty="0"/>
              <a:t> </a:t>
            </a:r>
            <a:r>
              <a:rPr lang="en-US" dirty="0"/>
              <a:t>Motivic D–C</a:t>
            </a:r>
          </a:p>
        </p:txBody>
      </p:sp>
      <p:pic>
        <p:nvPicPr>
          <p:cNvPr id="6" name="Picture 5" descr="fig3_1.t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526" y="1529249"/>
            <a:ext cx="8779373" cy="1434254"/>
          </a:xfrm>
          <a:prstGeom prst="rect">
            <a:avLst/>
          </a:prstGeom>
        </p:spPr>
      </p:pic>
      <p:pic>
        <p:nvPicPr>
          <p:cNvPr id="12" name="Picture 11" descr="orbitCdia.t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90894" y="3141579"/>
            <a:ext cx="2060214" cy="2105660"/>
          </a:xfrm>
          <a:prstGeom prst="rect">
            <a:avLst/>
          </a:prstGeom>
        </p:spPr>
      </p:pic>
      <p:sp>
        <p:nvSpPr>
          <p:cNvPr id="13" name="Oval 12"/>
          <p:cNvSpPr/>
          <p:nvPr/>
        </p:nvSpPr>
        <p:spPr>
          <a:xfrm>
            <a:off x="8174637" y="3588564"/>
            <a:ext cx="420723" cy="436880"/>
          </a:xfrm>
          <a:prstGeom prst="ellipse">
            <a:avLst/>
          </a:prstGeom>
          <a:noFill/>
          <a:ln w="38100" cmpd="sng">
            <a:solidFill>
              <a:srgbClr val="4F62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orbitFA.tif"/>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7455" y="3150516"/>
            <a:ext cx="2105660" cy="2105660"/>
          </a:xfrm>
          <a:prstGeom prst="rect">
            <a:avLst/>
          </a:prstGeom>
        </p:spPr>
      </p:pic>
      <p:sp>
        <p:nvSpPr>
          <p:cNvPr id="15" name="Oval 14"/>
          <p:cNvSpPr/>
          <p:nvPr/>
        </p:nvSpPr>
        <p:spPr>
          <a:xfrm>
            <a:off x="2835264" y="3584856"/>
            <a:ext cx="420723" cy="436880"/>
          </a:xfrm>
          <a:prstGeom prst="ellipse">
            <a:avLst/>
          </a:prstGeom>
          <a:noFill/>
          <a:ln w="3810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337424" y="3269896"/>
            <a:ext cx="640080" cy="294640"/>
          </a:xfrm>
          <a:custGeom>
            <a:avLst/>
            <a:gdLst>
              <a:gd name="connsiteX0" fmla="*/ 0 w 731520"/>
              <a:gd name="connsiteY0" fmla="*/ 55128 h 370088"/>
              <a:gd name="connsiteX1" fmla="*/ 508000 w 731520"/>
              <a:gd name="connsiteY1" fmla="*/ 24648 h 370088"/>
              <a:gd name="connsiteX2" fmla="*/ 731520 w 731520"/>
              <a:gd name="connsiteY2" fmla="*/ 370088 h 370088"/>
            </a:gdLst>
            <a:ahLst/>
            <a:cxnLst>
              <a:cxn ang="0">
                <a:pos x="connsiteX0" y="connsiteY0"/>
              </a:cxn>
              <a:cxn ang="0">
                <a:pos x="connsiteX1" y="connsiteY1"/>
              </a:cxn>
              <a:cxn ang="0">
                <a:pos x="connsiteX2" y="connsiteY2"/>
              </a:cxn>
            </a:cxnLst>
            <a:rect l="l" t="t" r="r" b="b"/>
            <a:pathLst>
              <a:path w="731520" h="370088">
                <a:moveTo>
                  <a:pt x="0" y="55128"/>
                </a:moveTo>
                <a:cubicBezTo>
                  <a:pt x="193040" y="13641"/>
                  <a:pt x="386080" y="-27845"/>
                  <a:pt x="508000" y="24648"/>
                </a:cubicBezTo>
                <a:cubicBezTo>
                  <a:pt x="629920" y="77141"/>
                  <a:pt x="731520" y="370088"/>
                  <a:pt x="731520" y="370088"/>
                </a:cubicBezTo>
              </a:path>
            </a:pathLst>
          </a:custGeom>
          <a:ln w="38100" cmpd="sng">
            <a:solidFill>
              <a:srgbClr val="4F622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8500568" y="3954324"/>
            <a:ext cx="275521" cy="731520"/>
          </a:xfrm>
          <a:custGeom>
            <a:avLst/>
            <a:gdLst>
              <a:gd name="connsiteX0" fmla="*/ 81280 w 275521"/>
              <a:gd name="connsiteY0" fmla="*/ 0 h 731520"/>
              <a:gd name="connsiteX1" fmla="*/ 274320 w 275521"/>
              <a:gd name="connsiteY1" fmla="*/ 365760 h 731520"/>
              <a:gd name="connsiteX2" fmla="*/ 0 w 275521"/>
              <a:gd name="connsiteY2" fmla="*/ 731520 h 731520"/>
            </a:gdLst>
            <a:ahLst/>
            <a:cxnLst>
              <a:cxn ang="0">
                <a:pos x="connsiteX0" y="connsiteY0"/>
              </a:cxn>
              <a:cxn ang="0">
                <a:pos x="connsiteX1" y="connsiteY1"/>
              </a:cxn>
              <a:cxn ang="0">
                <a:pos x="connsiteX2" y="connsiteY2"/>
              </a:cxn>
            </a:cxnLst>
            <a:rect l="l" t="t" r="r" b="b"/>
            <a:pathLst>
              <a:path w="275521" h="731520">
                <a:moveTo>
                  <a:pt x="81280" y="0"/>
                </a:moveTo>
                <a:cubicBezTo>
                  <a:pt x="184573" y="121920"/>
                  <a:pt x="287867" y="243840"/>
                  <a:pt x="274320" y="365760"/>
                </a:cubicBezTo>
                <a:cubicBezTo>
                  <a:pt x="260773" y="487680"/>
                  <a:pt x="0" y="731520"/>
                  <a:pt x="0" y="731520"/>
                </a:cubicBezTo>
              </a:path>
            </a:pathLst>
          </a:custGeom>
          <a:ln w="38100" cmpd="sng">
            <a:solidFill>
              <a:srgbClr val="4F6228"/>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5150135" y="2673489"/>
            <a:ext cx="2749183" cy="646331"/>
          </a:xfrm>
          <a:prstGeom prst="rect">
            <a:avLst/>
          </a:prstGeom>
          <a:noFill/>
          <a:ln>
            <a:noFill/>
          </a:ln>
        </p:spPr>
        <p:txBody>
          <a:bodyPr wrap="none" rtlCol="0">
            <a:spAutoFit/>
          </a:bodyPr>
          <a:lstStyle/>
          <a:p>
            <a:pPr algn="ctr"/>
            <a:r>
              <a:rPr lang="en-US" dirty="0" smtClean="0">
                <a:solidFill>
                  <a:schemeClr val="accent3">
                    <a:lumMod val="50000"/>
                  </a:schemeClr>
                </a:solidFill>
              </a:rPr>
              <a:t>D as lower neighbor to C,</a:t>
            </a:r>
          </a:p>
          <a:p>
            <a:r>
              <a:rPr lang="en-US" dirty="0">
                <a:solidFill>
                  <a:schemeClr val="accent3">
                    <a:lumMod val="50000"/>
                  </a:schemeClr>
                </a:solidFill>
              </a:rPr>
              <a:t>u</a:t>
            </a:r>
            <a:r>
              <a:rPr lang="en-US" dirty="0" smtClean="0">
                <a:solidFill>
                  <a:schemeClr val="accent3">
                    <a:lumMod val="50000"/>
                  </a:schemeClr>
                </a:solidFill>
              </a:rPr>
              <a:t>pward striving</a:t>
            </a:r>
            <a:endParaRPr lang="en-US" dirty="0">
              <a:solidFill>
                <a:schemeClr val="accent3">
                  <a:lumMod val="50000"/>
                </a:schemeClr>
              </a:solidFill>
            </a:endParaRPr>
          </a:p>
        </p:txBody>
      </p:sp>
      <p:sp>
        <p:nvSpPr>
          <p:cNvPr id="20" name="TextBox 19"/>
          <p:cNvSpPr txBox="1"/>
          <p:nvPr/>
        </p:nvSpPr>
        <p:spPr>
          <a:xfrm>
            <a:off x="4062882" y="5181026"/>
            <a:ext cx="1447632" cy="430887"/>
          </a:xfrm>
          <a:prstGeom prst="rect">
            <a:avLst/>
          </a:prstGeom>
          <a:noFill/>
        </p:spPr>
        <p:txBody>
          <a:bodyPr wrap="none" rtlCol="0">
            <a:spAutoFit/>
          </a:bodyPr>
          <a:lstStyle/>
          <a:p>
            <a:r>
              <a:rPr lang="en-US" sz="2200" dirty="0" smtClean="0"/>
              <a:t>C diatonic</a:t>
            </a:r>
            <a:endParaRPr lang="en-US" sz="2200" dirty="0"/>
          </a:p>
        </p:txBody>
      </p:sp>
      <p:sp>
        <p:nvSpPr>
          <p:cNvPr id="22" name="TextBox 21"/>
          <p:cNvSpPr txBox="1"/>
          <p:nvPr/>
        </p:nvSpPr>
        <p:spPr>
          <a:xfrm>
            <a:off x="1236341" y="5180310"/>
            <a:ext cx="2121093" cy="430887"/>
          </a:xfrm>
          <a:prstGeom prst="rect">
            <a:avLst/>
          </a:prstGeom>
          <a:noFill/>
        </p:spPr>
        <p:txBody>
          <a:bodyPr wrap="none" rtlCol="0">
            <a:spAutoFit/>
          </a:bodyPr>
          <a:lstStyle/>
          <a:p>
            <a:r>
              <a:rPr lang="en-US" sz="2200" dirty="0" smtClean="0"/>
              <a:t>C–A hexachord</a:t>
            </a:r>
            <a:endParaRPr lang="en-US" sz="2200" dirty="0"/>
          </a:p>
        </p:txBody>
      </p:sp>
      <p:sp>
        <p:nvSpPr>
          <p:cNvPr id="16" name="TextBox 15"/>
          <p:cNvSpPr txBox="1"/>
          <p:nvPr/>
        </p:nvSpPr>
        <p:spPr>
          <a:xfrm>
            <a:off x="6637268" y="5207330"/>
            <a:ext cx="2008996" cy="430887"/>
          </a:xfrm>
          <a:prstGeom prst="rect">
            <a:avLst/>
          </a:prstGeom>
          <a:noFill/>
        </p:spPr>
        <p:txBody>
          <a:bodyPr wrap="none" rtlCol="0">
            <a:spAutoFit/>
          </a:bodyPr>
          <a:lstStyle/>
          <a:p>
            <a:r>
              <a:rPr lang="en-US" sz="2200" dirty="0" smtClean="0"/>
              <a:t>C </a:t>
            </a:r>
            <a:r>
              <a:rPr lang="en-US" sz="2200" dirty="0" err="1" smtClean="0"/>
              <a:t>maj.</a:t>
            </a:r>
            <a:r>
              <a:rPr lang="en-US" sz="2200" dirty="0" smtClean="0"/>
              <a:t> tonality</a:t>
            </a:r>
            <a:endParaRPr lang="en-US" sz="2200" dirty="0"/>
          </a:p>
        </p:txBody>
      </p:sp>
    </p:spTree>
    <p:extLst>
      <p:ext uri="{BB962C8B-B14F-4D97-AF65-F5344CB8AC3E}">
        <p14:creationId xmlns:p14="http://schemas.microsoft.com/office/powerpoint/2010/main" val="3469733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par>
                                <p:cTn id="40" presetID="2" presetClass="entr" presetSubtype="4" fill="hold" grpId="1"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8" grpId="0" animBg="1"/>
      <p:bldP spid="11" grpId="0" animBg="1"/>
      <p:bldP spid="19" grpId="0"/>
      <p:bldP spid="20" grpId="0"/>
      <p:bldP spid="22" grpId="0"/>
      <p:bldP spid="1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Heiliger</a:t>
            </a:r>
            <a:r>
              <a:rPr lang="en-US" i="1" dirty="0"/>
              <a:t> </a:t>
            </a:r>
            <a:r>
              <a:rPr lang="en-US" i="1" dirty="0" err="1"/>
              <a:t>Dankgesang</a:t>
            </a:r>
            <a:r>
              <a:rPr lang="en-US" i="1" dirty="0"/>
              <a:t>:</a:t>
            </a:r>
            <a:r>
              <a:rPr lang="en-US" sz="2200" dirty="0"/>
              <a:t> </a:t>
            </a:r>
            <a:r>
              <a:rPr lang="en-US" dirty="0"/>
              <a:t>Motivic D–C</a:t>
            </a:r>
          </a:p>
        </p:txBody>
      </p:sp>
      <p:pic>
        <p:nvPicPr>
          <p:cNvPr id="3" name="Picture 2" descr="neueKraftEnd.t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903" y="1587282"/>
            <a:ext cx="8777027" cy="2599392"/>
          </a:xfrm>
          <a:prstGeom prst="rect">
            <a:avLst/>
          </a:prstGeom>
        </p:spPr>
      </p:pic>
      <p:sp>
        <p:nvSpPr>
          <p:cNvPr id="4" name="Rectangle 3"/>
          <p:cNvSpPr/>
          <p:nvPr/>
        </p:nvSpPr>
        <p:spPr>
          <a:xfrm>
            <a:off x="2715359" y="774695"/>
            <a:ext cx="3922456" cy="430887"/>
          </a:xfrm>
          <a:prstGeom prst="rect">
            <a:avLst/>
          </a:prstGeom>
        </p:spPr>
        <p:txBody>
          <a:bodyPr wrap="none">
            <a:spAutoFit/>
          </a:bodyPr>
          <a:lstStyle/>
          <a:p>
            <a:r>
              <a:rPr lang="en-US" sz="2200" b="1" dirty="0"/>
              <a:t>End of </a:t>
            </a:r>
            <a:r>
              <a:rPr lang="en-US" sz="2200" b="1" i="1" dirty="0" err="1"/>
              <a:t>Neue</a:t>
            </a:r>
            <a:r>
              <a:rPr lang="en-US" sz="2200" b="1" i="1" dirty="0"/>
              <a:t> Kraft </a:t>
            </a:r>
            <a:r>
              <a:rPr lang="en-US" sz="2200" b="1" dirty="0"/>
              <a:t>section</a:t>
            </a:r>
          </a:p>
        </p:txBody>
      </p:sp>
      <p:sp>
        <p:nvSpPr>
          <p:cNvPr id="5" name="TextBox 4"/>
          <p:cNvSpPr txBox="1"/>
          <p:nvPr/>
        </p:nvSpPr>
        <p:spPr>
          <a:xfrm>
            <a:off x="5104467" y="1211477"/>
            <a:ext cx="1197764" cy="430887"/>
          </a:xfrm>
          <a:prstGeom prst="rect">
            <a:avLst/>
          </a:prstGeom>
          <a:noFill/>
        </p:spPr>
        <p:txBody>
          <a:bodyPr wrap="none" rtlCol="0">
            <a:spAutoFit/>
          </a:bodyPr>
          <a:lstStyle/>
          <a:p>
            <a:r>
              <a:rPr lang="en-US" sz="2200" b="1" dirty="0" smtClean="0">
                <a:solidFill>
                  <a:srgbClr val="C0504D"/>
                </a:solidFill>
              </a:rPr>
              <a:t>D        C</a:t>
            </a:r>
            <a:endParaRPr lang="en-US" sz="2200" b="1" dirty="0">
              <a:solidFill>
                <a:srgbClr val="C0504D"/>
              </a:solidFill>
            </a:endParaRPr>
          </a:p>
        </p:txBody>
      </p:sp>
      <p:cxnSp>
        <p:nvCxnSpPr>
          <p:cNvPr id="8" name="Straight Arrow Connector 7"/>
          <p:cNvCxnSpPr/>
          <p:nvPr/>
        </p:nvCxnSpPr>
        <p:spPr>
          <a:xfrm>
            <a:off x="5457152" y="1452225"/>
            <a:ext cx="508000" cy="0"/>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descr="orbitDdia.tif"/>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64164" y="4351293"/>
            <a:ext cx="1992988" cy="2046985"/>
          </a:xfrm>
          <a:prstGeom prst="rect">
            <a:avLst/>
          </a:prstGeom>
        </p:spPr>
      </p:pic>
      <p:sp>
        <p:nvSpPr>
          <p:cNvPr id="11" name="Oval 10"/>
          <p:cNvSpPr/>
          <p:nvPr/>
        </p:nvSpPr>
        <p:spPr>
          <a:xfrm>
            <a:off x="5064342" y="4642266"/>
            <a:ext cx="420723" cy="436880"/>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orbitFA.tif"/>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65152" y="4186228"/>
            <a:ext cx="2105660" cy="2105660"/>
          </a:xfrm>
          <a:prstGeom prst="rect">
            <a:avLst/>
          </a:prstGeom>
        </p:spPr>
      </p:pic>
      <p:sp>
        <p:nvSpPr>
          <p:cNvPr id="13" name="Oval 12"/>
          <p:cNvSpPr/>
          <p:nvPr/>
        </p:nvSpPr>
        <p:spPr>
          <a:xfrm>
            <a:off x="7618862" y="4643520"/>
            <a:ext cx="420723" cy="436880"/>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794762" y="4206220"/>
            <a:ext cx="420723" cy="436880"/>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7251778" y="4278749"/>
            <a:ext cx="640080" cy="294640"/>
          </a:xfrm>
          <a:custGeom>
            <a:avLst/>
            <a:gdLst>
              <a:gd name="connsiteX0" fmla="*/ 0 w 731520"/>
              <a:gd name="connsiteY0" fmla="*/ 55128 h 370088"/>
              <a:gd name="connsiteX1" fmla="*/ 508000 w 731520"/>
              <a:gd name="connsiteY1" fmla="*/ 24648 h 370088"/>
              <a:gd name="connsiteX2" fmla="*/ 731520 w 731520"/>
              <a:gd name="connsiteY2" fmla="*/ 370088 h 370088"/>
            </a:gdLst>
            <a:ahLst/>
            <a:cxnLst>
              <a:cxn ang="0">
                <a:pos x="connsiteX0" y="connsiteY0"/>
              </a:cxn>
              <a:cxn ang="0">
                <a:pos x="connsiteX1" y="connsiteY1"/>
              </a:cxn>
              <a:cxn ang="0">
                <a:pos x="connsiteX2" y="connsiteY2"/>
              </a:cxn>
            </a:cxnLst>
            <a:rect l="l" t="t" r="r" b="b"/>
            <a:pathLst>
              <a:path w="731520" h="370088">
                <a:moveTo>
                  <a:pt x="0" y="55128"/>
                </a:moveTo>
                <a:cubicBezTo>
                  <a:pt x="193040" y="13641"/>
                  <a:pt x="386080" y="-27845"/>
                  <a:pt x="508000" y="24648"/>
                </a:cubicBezTo>
                <a:cubicBezTo>
                  <a:pt x="629920" y="77141"/>
                  <a:pt x="731520" y="370088"/>
                  <a:pt x="731520" y="370088"/>
                </a:cubicBezTo>
              </a:path>
            </a:pathLst>
          </a:custGeom>
          <a:ln w="38100" cmpd="sng">
            <a:solidFill>
              <a:srgbClr val="C0504D"/>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 name="Straight Arrow Connector 16"/>
          <p:cNvCxnSpPr/>
          <p:nvPr/>
        </p:nvCxnSpPr>
        <p:spPr>
          <a:xfrm>
            <a:off x="5579102" y="4853616"/>
            <a:ext cx="1950417" cy="0"/>
          </a:xfrm>
          <a:prstGeom prst="straightConnector1">
            <a:avLst/>
          </a:prstGeom>
          <a:ln w="38100" cmpd="sng">
            <a:solidFill>
              <a:srgbClr val="C0504D"/>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6" name="NeueKraftEnd.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0779" y="1310861"/>
            <a:ext cx="431926" cy="431926"/>
          </a:xfrm>
          <a:prstGeom prst="rect">
            <a:avLst/>
          </a:prstGeom>
        </p:spPr>
      </p:pic>
    </p:spTree>
    <p:extLst>
      <p:ext uri="{BB962C8B-B14F-4D97-AF65-F5344CB8AC3E}">
        <p14:creationId xmlns:p14="http://schemas.microsoft.com/office/powerpoint/2010/main" val="3645449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right)">
                                      <p:cBhvr>
                                        <p:cTn id="30" dur="500"/>
                                        <p:tgtEl>
                                          <p:spTgt spid="15"/>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34223" fill="hold"/>
                                        <p:tgtEl>
                                          <p:spTgt spid="6"/>
                                        </p:tgtEl>
                                      </p:cBhvr>
                                    </p:cmd>
                                  </p:childTnLst>
                                </p:cTn>
                              </p:par>
                            </p:childTnLst>
                          </p:cTn>
                        </p:par>
                      </p:childTnLst>
                    </p:cTn>
                  </p:par>
                </p:childTnLst>
              </p:cTn>
              <p:nextCondLst>
                <p:cond evt="onClick" delay="0">
                  <p:tgtEl>
                    <p:spTgt spid="6"/>
                  </p:tgtEl>
                </p:cond>
              </p:nextCondLst>
            </p:seq>
            <p:audio>
              <p:cMediaNode vol="80000">
                <p:cTn id="40" fill="hold" display="0">
                  <p:stCondLst>
                    <p:cond delay="indefinite"/>
                  </p:stCondLst>
                  <p:endCondLst>
                    <p:cond evt="onStopAudio" delay="0">
                      <p:tgtEl>
                        <p:sldTgt/>
                      </p:tgtEl>
                    </p:cond>
                  </p:endCondLst>
                </p:cTn>
                <p:tgtEl>
                  <p:spTgt spid="6"/>
                </p:tgtEl>
              </p:cMediaNode>
            </p:audio>
          </p:childTnLst>
        </p:cTn>
      </p:par>
    </p:tnLst>
    <p:bldLst>
      <p:bldP spid="11"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 and Strength</a:t>
            </a:r>
            <a:endParaRPr lang="en-US" dirty="0"/>
          </a:p>
        </p:txBody>
      </p:sp>
      <p:pic>
        <p:nvPicPr>
          <p:cNvPr id="3" name="Picture 2" descr="strong-weak1.tif"/>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102" y="1512378"/>
            <a:ext cx="2944172" cy="956856"/>
          </a:xfrm>
          <a:prstGeom prst="rect">
            <a:avLst/>
          </a:prstGeom>
        </p:spPr>
      </p:pic>
      <p:pic>
        <p:nvPicPr>
          <p:cNvPr id="4" name="Picture 3" descr="strong-weak2.t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0186" y="1441827"/>
            <a:ext cx="3036175" cy="1036743"/>
          </a:xfrm>
          <a:prstGeom prst="rect">
            <a:avLst/>
          </a:prstGeom>
        </p:spPr>
      </p:pic>
      <p:sp>
        <p:nvSpPr>
          <p:cNvPr id="5" name="TextBox 4"/>
          <p:cNvSpPr txBox="1"/>
          <p:nvPr/>
        </p:nvSpPr>
        <p:spPr>
          <a:xfrm>
            <a:off x="457200" y="870113"/>
            <a:ext cx="3831210" cy="646331"/>
          </a:xfrm>
          <a:prstGeom prst="rect">
            <a:avLst/>
          </a:prstGeom>
          <a:noFill/>
        </p:spPr>
        <p:txBody>
          <a:bodyPr wrap="none" rtlCol="0">
            <a:spAutoFit/>
          </a:bodyPr>
          <a:lstStyle/>
          <a:p>
            <a:pPr algn="ctr"/>
            <a:r>
              <a:rPr lang="en-US" dirty="0" smtClean="0">
                <a:solidFill>
                  <a:schemeClr val="accent4">
                    <a:lumMod val="75000"/>
                  </a:schemeClr>
                </a:solidFill>
              </a:rPr>
              <a:t>In an F major context, the step C–D</a:t>
            </a:r>
          </a:p>
          <a:p>
            <a:pPr algn="ctr"/>
            <a:r>
              <a:rPr lang="en-US" dirty="0" smtClean="0">
                <a:solidFill>
                  <a:schemeClr val="accent4">
                    <a:lumMod val="75000"/>
                  </a:schemeClr>
                </a:solidFill>
              </a:rPr>
              <a:t>is a weak neighbor motion</a:t>
            </a:r>
            <a:endParaRPr lang="en-US" dirty="0">
              <a:solidFill>
                <a:schemeClr val="accent4">
                  <a:lumMod val="75000"/>
                </a:schemeClr>
              </a:solidFill>
            </a:endParaRPr>
          </a:p>
        </p:txBody>
      </p:sp>
      <p:sp>
        <p:nvSpPr>
          <p:cNvPr id="6" name="TextBox 5"/>
          <p:cNvSpPr txBox="1"/>
          <p:nvPr/>
        </p:nvSpPr>
        <p:spPr>
          <a:xfrm>
            <a:off x="4933778" y="892802"/>
            <a:ext cx="3625737" cy="646331"/>
          </a:xfrm>
          <a:prstGeom prst="rect">
            <a:avLst/>
          </a:prstGeom>
          <a:noFill/>
        </p:spPr>
        <p:txBody>
          <a:bodyPr wrap="none" rtlCol="0">
            <a:spAutoFit/>
          </a:bodyPr>
          <a:lstStyle/>
          <a:p>
            <a:pPr algn="ctr"/>
            <a:r>
              <a:rPr lang="en-US" dirty="0" smtClean="0">
                <a:solidFill>
                  <a:schemeClr val="accent3">
                    <a:lumMod val="50000"/>
                  </a:schemeClr>
                </a:solidFill>
              </a:rPr>
              <a:t>In a </a:t>
            </a:r>
            <a:r>
              <a:rPr lang="en-US" dirty="0">
                <a:solidFill>
                  <a:schemeClr val="accent3">
                    <a:lumMod val="50000"/>
                  </a:schemeClr>
                </a:solidFill>
              </a:rPr>
              <a:t>C</a:t>
            </a:r>
            <a:r>
              <a:rPr lang="en-US" dirty="0" smtClean="0">
                <a:solidFill>
                  <a:schemeClr val="accent3">
                    <a:lumMod val="50000"/>
                  </a:schemeClr>
                </a:solidFill>
              </a:rPr>
              <a:t> major context, it is a strong</a:t>
            </a:r>
          </a:p>
          <a:p>
            <a:pPr algn="ctr"/>
            <a:r>
              <a:rPr lang="en-US" dirty="0" smtClean="0">
                <a:solidFill>
                  <a:schemeClr val="accent3">
                    <a:lumMod val="50000"/>
                  </a:schemeClr>
                </a:solidFill>
              </a:rPr>
              <a:t>completion of passing motion</a:t>
            </a:r>
            <a:endParaRPr lang="en-US" dirty="0">
              <a:solidFill>
                <a:schemeClr val="accent3">
                  <a:lumMod val="50000"/>
                </a:schemeClr>
              </a:solidFill>
            </a:endParaRPr>
          </a:p>
        </p:txBody>
      </p:sp>
      <p:pic>
        <p:nvPicPr>
          <p:cNvPr id="7" name="Picture 6" descr="strong-weakFmaj.t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0697" y="2970374"/>
            <a:ext cx="2154101" cy="2138492"/>
          </a:xfrm>
          <a:prstGeom prst="rect">
            <a:avLst/>
          </a:prstGeom>
        </p:spPr>
      </p:pic>
      <p:sp>
        <p:nvSpPr>
          <p:cNvPr id="8" name="Freeform 7"/>
          <p:cNvSpPr/>
          <p:nvPr/>
        </p:nvSpPr>
        <p:spPr>
          <a:xfrm>
            <a:off x="2434088" y="3057145"/>
            <a:ext cx="729051" cy="435055"/>
          </a:xfrm>
          <a:custGeom>
            <a:avLst/>
            <a:gdLst>
              <a:gd name="connsiteX0" fmla="*/ 905434 w 905434"/>
              <a:gd name="connsiteY0" fmla="*/ 521512 h 521512"/>
              <a:gd name="connsiteX1" fmla="*/ 540909 w 905434"/>
              <a:gd name="connsiteY1" fmla="*/ 62940 h 521512"/>
              <a:gd name="connsiteX2" fmla="*/ 0 w 905434"/>
              <a:gd name="connsiteY2" fmla="*/ 4149 h 521512"/>
            </a:gdLst>
            <a:ahLst/>
            <a:cxnLst>
              <a:cxn ang="0">
                <a:pos x="connsiteX0" y="connsiteY0"/>
              </a:cxn>
              <a:cxn ang="0">
                <a:pos x="connsiteX1" y="connsiteY1"/>
              </a:cxn>
              <a:cxn ang="0">
                <a:pos x="connsiteX2" y="connsiteY2"/>
              </a:cxn>
            </a:cxnLst>
            <a:rect l="l" t="t" r="r" b="b"/>
            <a:pathLst>
              <a:path w="905434" h="521512">
                <a:moveTo>
                  <a:pt x="905434" y="521512"/>
                </a:moveTo>
                <a:cubicBezTo>
                  <a:pt x="798624" y="335339"/>
                  <a:pt x="691815" y="149167"/>
                  <a:pt x="540909" y="62940"/>
                </a:cubicBezTo>
                <a:cubicBezTo>
                  <a:pt x="390003" y="-23287"/>
                  <a:pt x="0" y="4149"/>
                  <a:pt x="0" y="4149"/>
                </a:cubicBezTo>
              </a:path>
            </a:pathLst>
          </a:custGeom>
          <a:ln w="38100" cmpd="sng">
            <a:solidFill>
              <a:schemeClr val="accent4">
                <a:lumMod val="75000"/>
              </a:schemeClr>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2692936" y="2687813"/>
            <a:ext cx="1663549" cy="369332"/>
          </a:xfrm>
          <a:prstGeom prst="rect">
            <a:avLst/>
          </a:prstGeom>
          <a:noFill/>
        </p:spPr>
        <p:txBody>
          <a:bodyPr wrap="none" rtlCol="0">
            <a:spAutoFit/>
          </a:bodyPr>
          <a:lstStyle/>
          <a:p>
            <a:pPr algn="ctr"/>
            <a:r>
              <a:rPr lang="en-US" b="1" dirty="0" smtClean="0">
                <a:solidFill>
                  <a:schemeClr val="accent4">
                    <a:lumMod val="75000"/>
                  </a:schemeClr>
                </a:solidFill>
              </a:rPr>
              <a:t>Within orbit</a:t>
            </a:r>
            <a:endParaRPr lang="en-US" b="1" dirty="0">
              <a:solidFill>
                <a:schemeClr val="accent4">
                  <a:lumMod val="75000"/>
                </a:schemeClr>
              </a:solidFill>
            </a:endParaRPr>
          </a:p>
        </p:txBody>
      </p:sp>
      <p:pic>
        <p:nvPicPr>
          <p:cNvPr id="10" name="Picture 9" descr="strong-weakCmaj.tif"/>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9084" y="2970374"/>
            <a:ext cx="2102332" cy="2247878"/>
          </a:xfrm>
          <a:prstGeom prst="rect">
            <a:avLst/>
          </a:prstGeom>
        </p:spPr>
      </p:pic>
      <p:sp>
        <p:nvSpPr>
          <p:cNvPr id="11" name="Freeform 10"/>
          <p:cNvSpPr/>
          <p:nvPr/>
        </p:nvSpPr>
        <p:spPr>
          <a:xfrm>
            <a:off x="6666820" y="3097839"/>
            <a:ext cx="729051" cy="435055"/>
          </a:xfrm>
          <a:custGeom>
            <a:avLst/>
            <a:gdLst>
              <a:gd name="connsiteX0" fmla="*/ 905434 w 905434"/>
              <a:gd name="connsiteY0" fmla="*/ 521512 h 521512"/>
              <a:gd name="connsiteX1" fmla="*/ 540909 w 905434"/>
              <a:gd name="connsiteY1" fmla="*/ 62940 h 521512"/>
              <a:gd name="connsiteX2" fmla="*/ 0 w 905434"/>
              <a:gd name="connsiteY2" fmla="*/ 4149 h 521512"/>
            </a:gdLst>
            <a:ahLst/>
            <a:cxnLst>
              <a:cxn ang="0">
                <a:pos x="connsiteX0" y="connsiteY0"/>
              </a:cxn>
              <a:cxn ang="0">
                <a:pos x="connsiteX1" y="connsiteY1"/>
              </a:cxn>
              <a:cxn ang="0">
                <a:pos x="connsiteX2" y="connsiteY2"/>
              </a:cxn>
            </a:cxnLst>
            <a:rect l="l" t="t" r="r" b="b"/>
            <a:pathLst>
              <a:path w="905434" h="521512">
                <a:moveTo>
                  <a:pt x="905434" y="521512"/>
                </a:moveTo>
                <a:cubicBezTo>
                  <a:pt x="798624" y="335339"/>
                  <a:pt x="691815" y="149167"/>
                  <a:pt x="540909" y="62940"/>
                </a:cubicBezTo>
                <a:cubicBezTo>
                  <a:pt x="390003" y="-23287"/>
                  <a:pt x="0" y="4149"/>
                  <a:pt x="0" y="4149"/>
                </a:cubicBezTo>
              </a:path>
            </a:pathLst>
          </a:custGeom>
          <a:ln w="38100" cmpd="sng">
            <a:solidFill>
              <a:schemeClr val="accent3">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719799" y="2687813"/>
            <a:ext cx="1971814" cy="369332"/>
          </a:xfrm>
          <a:prstGeom prst="rect">
            <a:avLst/>
          </a:prstGeom>
          <a:noFill/>
        </p:spPr>
        <p:txBody>
          <a:bodyPr wrap="none" rtlCol="0">
            <a:spAutoFit/>
          </a:bodyPr>
          <a:lstStyle/>
          <a:p>
            <a:pPr algn="ctr"/>
            <a:r>
              <a:rPr lang="en-US" b="1" dirty="0" smtClean="0">
                <a:solidFill>
                  <a:schemeClr val="accent3">
                    <a:lumMod val="50000"/>
                  </a:schemeClr>
                </a:solidFill>
              </a:rPr>
              <a:t>Between orbits</a:t>
            </a:r>
            <a:endParaRPr lang="en-US" b="1" dirty="0">
              <a:solidFill>
                <a:schemeClr val="accent3">
                  <a:lumMod val="50000"/>
                </a:schemeClr>
              </a:solidFill>
            </a:endParaRPr>
          </a:p>
        </p:txBody>
      </p:sp>
    </p:spTree>
    <p:extLst>
      <p:ext uri="{BB962C8B-B14F-4D97-AF65-F5344CB8AC3E}">
        <p14:creationId xmlns:p14="http://schemas.microsoft.com/office/powerpoint/2010/main" val="41521189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 and Strength</a:t>
            </a:r>
            <a:endParaRPr lang="en-US" dirty="0"/>
          </a:p>
        </p:txBody>
      </p:sp>
      <p:pic>
        <p:nvPicPr>
          <p:cNvPr id="3" name="Picture 2" descr="dftSpace.tif"/>
          <p:cNvPicPr>
            <a:picLocks noChangeAspect="1"/>
          </p:cNvPicPr>
          <p:nvPr/>
        </p:nvPicPr>
        <p:blipFill rotWithShape="1">
          <a:blip r:embed="rId2">
            <a:extLst>
              <a:ext uri="{28A0092B-C50C-407E-A947-70E740481C1C}">
                <a14:useLocalDpi xmlns:a14="http://schemas.microsoft.com/office/drawing/2010/main" val="0"/>
              </a:ext>
            </a:extLst>
          </a:blip>
          <a:srcRect l="-306" r="-757" b="26141"/>
          <a:stretch/>
        </p:blipFill>
        <p:spPr>
          <a:xfrm>
            <a:off x="381260" y="761999"/>
            <a:ext cx="8305540" cy="5353165"/>
          </a:xfrm>
          <a:prstGeom prst="rect">
            <a:avLst/>
          </a:prstGeom>
        </p:spPr>
      </p:pic>
      <p:cxnSp>
        <p:nvCxnSpPr>
          <p:cNvPr id="5" name="Straight Arrow Connector 4"/>
          <p:cNvCxnSpPr/>
          <p:nvPr/>
        </p:nvCxnSpPr>
        <p:spPr>
          <a:xfrm>
            <a:off x="787845" y="3327585"/>
            <a:ext cx="3574700" cy="1034726"/>
          </a:xfrm>
          <a:prstGeom prst="straightConnector1">
            <a:avLst/>
          </a:prstGeom>
          <a:ln w="38100" cmpd="sng">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1020000">
            <a:off x="579782" y="3636249"/>
            <a:ext cx="2201136" cy="600164"/>
          </a:xfrm>
          <a:prstGeom prst="rect">
            <a:avLst/>
          </a:prstGeom>
          <a:solidFill>
            <a:srgbClr val="FFFFFF">
              <a:alpha val="52000"/>
            </a:srgbClr>
          </a:solidFill>
          <a:ln>
            <a:noFill/>
          </a:ln>
        </p:spPr>
        <p:txBody>
          <a:bodyPr wrap="none" lIns="0" tIns="0" rIns="0" rtlCol="0">
            <a:spAutoFit/>
          </a:bodyPr>
          <a:lstStyle/>
          <a:p>
            <a:pPr algn="ctr"/>
            <a:r>
              <a:rPr lang="en-US" b="1" dirty="0" smtClean="0">
                <a:solidFill>
                  <a:schemeClr val="accent4">
                    <a:lumMod val="50000"/>
                  </a:schemeClr>
                </a:solidFill>
              </a:rPr>
              <a:t>As </a:t>
            </a:r>
            <a:r>
              <a:rPr lang="en-US" b="1" dirty="0">
                <a:solidFill>
                  <a:schemeClr val="accent4">
                    <a:lumMod val="50000"/>
                  </a:schemeClr>
                </a:solidFill>
              </a:rPr>
              <a:t>u</a:t>
            </a:r>
            <a:r>
              <a:rPr lang="en-US" b="1" dirty="0" smtClean="0">
                <a:solidFill>
                  <a:schemeClr val="accent4">
                    <a:lumMod val="50000"/>
                  </a:schemeClr>
                </a:solidFill>
              </a:rPr>
              <a:t>pper neighbor</a:t>
            </a:r>
          </a:p>
          <a:p>
            <a:pPr algn="ctr"/>
            <a:r>
              <a:rPr lang="en-US" b="1" dirty="0" smtClean="0">
                <a:solidFill>
                  <a:schemeClr val="accent4">
                    <a:lumMod val="50000"/>
                  </a:schemeClr>
                </a:solidFill>
              </a:rPr>
              <a:t>in F major context</a:t>
            </a:r>
            <a:endParaRPr lang="en-US" b="1" dirty="0">
              <a:solidFill>
                <a:schemeClr val="accent4">
                  <a:lumMod val="50000"/>
                </a:schemeClr>
              </a:solidFill>
            </a:endParaRPr>
          </a:p>
        </p:txBody>
      </p:sp>
      <p:sp>
        <p:nvSpPr>
          <p:cNvPr id="8" name="Oval 7"/>
          <p:cNvSpPr/>
          <p:nvPr/>
        </p:nvSpPr>
        <p:spPr>
          <a:xfrm>
            <a:off x="540136" y="3116525"/>
            <a:ext cx="247709" cy="278769"/>
          </a:xfrm>
          <a:prstGeom prst="ellipse">
            <a:avLst/>
          </a:prstGeom>
          <a:noFill/>
          <a:ln w="28575" cmpd="sng">
            <a:solidFill>
              <a:srgbClr val="4F62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404995" y="4259421"/>
            <a:ext cx="247709" cy="278769"/>
          </a:xfrm>
          <a:prstGeom prst="ellipse">
            <a:avLst/>
          </a:prstGeom>
          <a:noFill/>
          <a:ln w="28575" cmpd="sng">
            <a:solidFill>
              <a:srgbClr val="4F62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8254448" y="3116525"/>
            <a:ext cx="247709" cy="278769"/>
          </a:xfrm>
          <a:prstGeom prst="ellipse">
            <a:avLst/>
          </a:prstGeom>
          <a:noFill/>
          <a:ln w="28575" cmpd="sng">
            <a:solidFill>
              <a:srgbClr val="4F62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20580000">
            <a:off x="5671317" y="3005604"/>
            <a:ext cx="2180284" cy="600164"/>
          </a:xfrm>
          <a:prstGeom prst="rect">
            <a:avLst/>
          </a:prstGeom>
          <a:solidFill>
            <a:srgbClr val="FFFFFF">
              <a:alpha val="52000"/>
            </a:srgbClr>
          </a:solidFill>
        </p:spPr>
        <p:txBody>
          <a:bodyPr wrap="none" lIns="0" tIns="0" rIns="0" rtlCol="0">
            <a:spAutoFit/>
          </a:bodyPr>
          <a:lstStyle/>
          <a:p>
            <a:pPr algn="ctr"/>
            <a:r>
              <a:rPr lang="en-US" b="1" dirty="0" smtClean="0">
                <a:solidFill>
                  <a:schemeClr val="tx2"/>
                </a:solidFill>
              </a:rPr>
              <a:t>As passing note</a:t>
            </a:r>
          </a:p>
          <a:p>
            <a:pPr algn="ctr"/>
            <a:r>
              <a:rPr lang="en-US" b="1" dirty="0" smtClean="0">
                <a:solidFill>
                  <a:schemeClr val="tx2"/>
                </a:solidFill>
              </a:rPr>
              <a:t>in C major context</a:t>
            </a:r>
            <a:endParaRPr lang="en-US" b="1" dirty="0">
              <a:solidFill>
                <a:schemeClr val="tx2"/>
              </a:solidFill>
            </a:endParaRPr>
          </a:p>
        </p:txBody>
      </p:sp>
      <p:cxnSp>
        <p:nvCxnSpPr>
          <p:cNvPr id="13" name="Straight Arrow Connector 12"/>
          <p:cNvCxnSpPr/>
          <p:nvPr/>
        </p:nvCxnSpPr>
        <p:spPr>
          <a:xfrm flipH="1">
            <a:off x="4722545" y="3305688"/>
            <a:ext cx="3452494" cy="1034726"/>
          </a:xfrm>
          <a:prstGeom prst="straightConnector1">
            <a:avLst/>
          </a:prstGeom>
          <a:ln w="38100" cmpd="sng">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4800074" y="3078012"/>
            <a:ext cx="601291" cy="644304"/>
          </a:xfrm>
          <a:prstGeom prst="ellipse">
            <a:avLst/>
          </a:prstGeom>
          <a:noFill/>
          <a:ln w="28575"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848879" y="3644313"/>
            <a:ext cx="601291" cy="644304"/>
          </a:xfrm>
          <a:prstGeom prst="ellipse">
            <a:avLst/>
          </a:prstGeom>
          <a:noFill/>
          <a:ln w="28575" cmpd="sng">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215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0.70"/>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94310"/>
          </a:xfrm>
        </p:spPr>
        <p:txBody>
          <a:bodyPr>
            <a:normAutofit/>
          </a:bodyPr>
          <a:lstStyle/>
          <a:p>
            <a:r>
              <a:rPr lang="en-US" sz="2200" i="1" dirty="0" err="1" smtClean="0"/>
              <a:t>Heiliger</a:t>
            </a:r>
            <a:r>
              <a:rPr lang="en-US" sz="2200" i="1" dirty="0" smtClean="0"/>
              <a:t> </a:t>
            </a:r>
            <a:r>
              <a:rPr lang="en-US" sz="2200" i="1" dirty="0" err="1" smtClean="0"/>
              <a:t>Dankgesang</a:t>
            </a:r>
            <a:r>
              <a:rPr lang="en-US" sz="2200" i="1" dirty="0" smtClean="0"/>
              <a:t>: </a:t>
            </a:r>
            <a:r>
              <a:rPr lang="en-US" sz="2200" dirty="0" smtClean="0"/>
              <a:t>Coda</a:t>
            </a:r>
            <a:endParaRPr lang="en-US" sz="2200" i="1" dirty="0"/>
          </a:p>
        </p:txBody>
      </p:sp>
      <p:pic>
        <p:nvPicPr>
          <p:cNvPr id="3" name="Picture 2" descr="dankgesang_coda.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31056"/>
            <a:ext cx="9144000" cy="6126944"/>
          </a:xfrm>
          <a:prstGeom prst="rect">
            <a:avLst/>
          </a:prstGeom>
        </p:spPr>
      </p:pic>
      <p:sp>
        <p:nvSpPr>
          <p:cNvPr id="4" name="TextBox 3"/>
          <p:cNvSpPr txBox="1"/>
          <p:nvPr/>
        </p:nvSpPr>
        <p:spPr>
          <a:xfrm>
            <a:off x="0" y="359150"/>
            <a:ext cx="1496285" cy="369332"/>
          </a:xfrm>
          <a:prstGeom prst="rect">
            <a:avLst/>
          </a:prstGeom>
          <a:noFill/>
        </p:spPr>
        <p:txBody>
          <a:bodyPr wrap="none" rtlCol="0">
            <a:spAutoFit/>
          </a:bodyPr>
          <a:lstStyle/>
          <a:p>
            <a:r>
              <a:rPr lang="en-US" dirty="0" smtClean="0">
                <a:solidFill>
                  <a:srgbClr val="C0504D"/>
                </a:solidFill>
              </a:rPr>
              <a:t>Chorale tune</a:t>
            </a:r>
            <a:endParaRPr lang="en-US" dirty="0">
              <a:solidFill>
                <a:srgbClr val="C0504D"/>
              </a:solidFill>
            </a:endParaRPr>
          </a:p>
        </p:txBody>
      </p:sp>
      <p:cxnSp>
        <p:nvCxnSpPr>
          <p:cNvPr id="6" name="Straight Arrow Connector 5"/>
          <p:cNvCxnSpPr/>
          <p:nvPr/>
        </p:nvCxnSpPr>
        <p:spPr>
          <a:xfrm>
            <a:off x="384848" y="654242"/>
            <a:ext cx="216676" cy="281604"/>
          </a:xfrm>
          <a:prstGeom prst="straightConnector1">
            <a:avLst/>
          </a:prstGeom>
          <a:ln w="381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088554" y="271144"/>
            <a:ext cx="1667381" cy="646331"/>
          </a:xfrm>
          <a:prstGeom prst="rect">
            <a:avLst/>
          </a:prstGeom>
          <a:noFill/>
        </p:spPr>
        <p:txBody>
          <a:bodyPr wrap="none" rtlCol="0">
            <a:spAutoFit/>
          </a:bodyPr>
          <a:lstStyle/>
          <a:p>
            <a:pPr algn="ctr"/>
            <a:r>
              <a:rPr lang="en-US" dirty="0" smtClean="0">
                <a:solidFill>
                  <a:srgbClr val="C0504D"/>
                </a:solidFill>
              </a:rPr>
              <a:t>End of chorale</a:t>
            </a:r>
          </a:p>
          <a:p>
            <a:pPr algn="ctr"/>
            <a:r>
              <a:rPr lang="en-US" dirty="0" smtClean="0">
                <a:solidFill>
                  <a:srgbClr val="C0504D"/>
                </a:solidFill>
              </a:rPr>
              <a:t>phrase</a:t>
            </a:r>
            <a:endParaRPr lang="en-US" dirty="0">
              <a:solidFill>
                <a:srgbClr val="C0504D"/>
              </a:solidFill>
            </a:endParaRPr>
          </a:p>
        </p:txBody>
      </p:sp>
      <p:sp>
        <p:nvSpPr>
          <p:cNvPr id="12" name="TextBox 11"/>
          <p:cNvSpPr txBox="1"/>
          <p:nvPr/>
        </p:nvSpPr>
        <p:spPr>
          <a:xfrm>
            <a:off x="8222717" y="2453027"/>
            <a:ext cx="825867" cy="369332"/>
          </a:xfrm>
          <a:prstGeom prst="rect">
            <a:avLst/>
          </a:prstGeom>
          <a:noFill/>
        </p:spPr>
        <p:txBody>
          <a:bodyPr wrap="none" rtlCol="0">
            <a:spAutoFit/>
          </a:bodyPr>
          <a:lstStyle/>
          <a:p>
            <a:r>
              <a:rPr lang="en-US" b="1" dirty="0" smtClean="0">
                <a:solidFill>
                  <a:schemeClr val="accent3">
                    <a:lumMod val="50000"/>
                  </a:schemeClr>
                </a:solidFill>
              </a:rPr>
              <a:t>D – C</a:t>
            </a:r>
            <a:endParaRPr lang="en-US" b="1" dirty="0">
              <a:solidFill>
                <a:schemeClr val="accent3">
                  <a:lumMod val="50000"/>
                </a:schemeClr>
              </a:solidFill>
            </a:endParaRPr>
          </a:p>
        </p:txBody>
      </p:sp>
      <p:sp>
        <p:nvSpPr>
          <p:cNvPr id="13" name="TextBox 12"/>
          <p:cNvSpPr txBox="1"/>
          <p:nvPr/>
        </p:nvSpPr>
        <p:spPr>
          <a:xfrm>
            <a:off x="7821857" y="1493859"/>
            <a:ext cx="1261884" cy="369332"/>
          </a:xfrm>
          <a:prstGeom prst="rect">
            <a:avLst/>
          </a:prstGeom>
          <a:noFill/>
        </p:spPr>
        <p:txBody>
          <a:bodyPr wrap="none" rtlCol="0">
            <a:spAutoFit/>
          </a:bodyPr>
          <a:lstStyle/>
          <a:p>
            <a:r>
              <a:rPr lang="en-US" b="1" dirty="0" smtClean="0">
                <a:solidFill>
                  <a:schemeClr val="tx2"/>
                </a:solidFill>
              </a:rPr>
              <a:t>A – B – C</a:t>
            </a:r>
            <a:endParaRPr lang="en-US" b="1" dirty="0">
              <a:solidFill>
                <a:schemeClr val="tx2"/>
              </a:solidFill>
            </a:endParaRPr>
          </a:p>
        </p:txBody>
      </p:sp>
      <p:sp>
        <p:nvSpPr>
          <p:cNvPr id="14" name="TextBox 13"/>
          <p:cNvSpPr txBox="1"/>
          <p:nvPr/>
        </p:nvSpPr>
        <p:spPr>
          <a:xfrm>
            <a:off x="2015349" y="5555734"/>
            <a:ext cx="1443649" cy="369332"/>
          </a:xfrm>
          <a:prstGeom prst="rect">
            <a:avLst/>
          </a:prstGeom>
          <a:noFill/>
        </p:spPr>
        <p:txBody>
          <a:bodyPr wrap="none" rtlCol="0">
            <a:spAutoFit/>
          </a:bodyPr>
          <a:lstStyle/>
          <a:p>
            <a:r>
              <a:rPr lang="en-US" b="1" dirty="0" smtClean="0">
                <a:solidFill>
                  <a:schemeClr val="accent3">
                    <a:lumMod val="50000"/>
                  </a:schemeClr>
                </a:solidFill>
              </a:rPr>
              <a:t>E  – D  –  C</a:t>
            </a:r>
            <a:endParaRPr lang="en-US" b="1" dirty="0">
              <a:solidFill>
                <a:schemeClr val="accent3">
                  <a:lumMod val="50000"/>
                </a:schemeClr>
              </a:solidFill>
            </a:endParaRPr>
          </a:p>
        </p:txBody>
      </p:sp>
      <p:sp>
        <p:nvSpPr>
          <p:cNvPr id="15" name="TextBox 14"/>
          <p:cNvSpPr txBox="1"/>
          <p:nvPr/>
        </p:nvSpPr>
        <p:spPr>
          <a:xfrm>
            <a:off x="4353860" y="4693138"/>
            <a:ext cx="1675609" cy="369332"/>
          </a:xfrm>
          <a:prstGeom prst="rect">
            <a:avLst/>
          </a:prstGeom>
          <a:noFill/>
        </p:spPr>
        <p:txBody>
          <a:bodyPr wrap="none" rtlCol="0">
            <a:spAutoFit/>
          </a:bodyPr>
          <a:lstStyle/>
          <a:p>
            <a:r>
              <a:rPr lang="en-US" b="1" dirty="0" smtClean="0">
                <a:solidFill>
                  <a:schemeClr val="accent3">
                    <a:lumMod val="50000"/>
                  </a:schemeClr>
                </a:solidFill>
              </a:rPr>
              <a:t>D – C (PAC!)</a:t>
            </a:r>
            <a:endParaRPr lang="en-US" b="1" dirty="0">
              <a:solidFill>
                <a:schemeClr val="accent3">
                  <a:lumMod val="50000"/>
                </a:schemeClr>
              </a:solidFill>
            </a:endParaRPr>
          </a:p>
        </p:txBody>
      </p:sp>
      <p:sp>
        <p:nvSpPr>
          <p:cNvPr id="16" name="TextBox 15"/>
          <p:cNvSpPr txBox="1"/>
          <p:nvPr/>
        </p:nvSpPr>
        <p:spPr>
          <a:xfrm>
            <a:off x="5592269" y="6532844"/>
            <a:ext cx="1496285" cy="369332"/>
          </a:xfrm>
          <a:prstGeom prst="rect">
            <a:avLst/>
          </a:prstGeom>
          <a:noFill/>
        </p:spPr>
        <p:txBody>
          <a:bodyPr wrap="none" rtlCol="0">
            <a:spAutoFit/>
          </a:bodyPr>
          <a:lstStyle/>
          <a:p>
            <a:r>
              <a:rPr lang="en-US" dirty="0" smtClean="0">
                <a:solidFill>
                  <a:srgbClr val="C0504D"/>
                </a:solidFill>
              </a:rPr>
              <a:t>Chorale tune</a:t>
            </a:r>
            <a:endParaRPr lang="en-US" dirty="0">
              <a:solidFill>
                <a:srgbClr val="C0504D"/>
              </a:solidFill>
            </a:endParaRPr>
          </a:p>
        </p:txBody>
      </p:sp>
      <p:cxnSp>
        <p:nvCxnSpPr>
          <p:cNvPr id="17" name="Straight Arrow Connector 16"/>
          <p:cNvCxnSpPr/>
          <p:nvPr/>
        </p:nvCxnSpPr>
        <p:spPr>
          <a:xfrm flipH="1" flipV="1">
            <a:off x="5358157" y="6413916"/>
            <a:ext cx="315332" cy="221130"/>
          </a:xfrm>
          <a:prstGeom prst="straightConnector1">
            <a:avLst/>
          </a:prstGeom>
          <a:ln w="381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659704" y="6473480"/>
            <a:ext cx="967332" cy="369332"/>
          </a:xfrm>
          <a:prstGeom prst="rect">
            <a:avLst/>
          </a:prstGeom>
          <a:noFill/>
        </p:spPr>
        <p:txBody>
          <a:bodyPr wrap="none" rtlCol="0">
            <a:spAutoFit/>
          </a:bodyPr>
          <a:lstStyle/>
          <a:p>
            <a:r>
              <a:rPr lang="en-US" b="1" dirty="0" smtClean="0">
                <a:solidFill>
                  <a:schemeClr val="accent2"/>
                </a:solidFill>
              </a:rPr>
              <a:t>D – C !</a:t>
            </a:r>
            <a:endParaRPr lang="en-US" b="1" dirty="0">
              <a:solidFill>
                <a:schemeClr val="accent2"/>
              </a:solidFill>
            </a:endParaRPr>
          </a:p>
        </p:txBody>
      </p:sp>
      <p:cxnSp>
        <p:nvCxnSpPr>
          <p:cNvPr id="25" name="Straight Arrow Connector 24"/>
          <p:cNvCxnSpPr/>
          <p:nvPr/>
        </p:nvCxnSpPr>
        <p:spPr>
          <a:xfrm>
            <a:off x="8072977" y="4929912"/>
            <a:ext cx="0" cy="349589"/>
          </a:xfrm>
          <a:prstGeom prst="straightConnector1">
            <a:avLst/>
          </a:prstGeom>
          <a:ln w="381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267071" y="4581058"/>
            <a:ext cx="1720017" cy="369332"/>
          </a:xfrm>
          <a:prstGeom prst="rect">
            <a:avLst/>
          </a:prstGeom>
          <a:noFill/>
        </p:spPr>
        <p:txBody>
          <a:bodyPr wrap="none" rtlCol="0">
            <a:spAutoFit/>
          </a:bodyPr>
          <a:lstStyle/>
          <a:p>
            <a:r>
              <a:rPr lang="en-US" dirty="0" smtClean="0">
                <a:solidFill>
                  <a:srgbClr val="C0504D"/>
                </a:solidFill>
              </a:rPr>
              <a:t>Weak in F </a:t>
            </a:r>
            <a:r>
              <a:rPr lang="en-US" dirty="0" err="1" smtClean="0">
                <a:solidFill>
                  <a:srgbClr val="C0504D"/>
                </a:solidFill>
              </a:rPr>
              <a:t>maj.</a:t>
            </a:r>
            <a:endParaRPr lang="en-US" dirty="0">
              <a:solidFill>
                <a:srgbClr val="C0504D"/>
              </a:solidFill>
            </a:endParaRPr>
          </a:p>
        </p:txBody>
      </p:sp>
      <p:sp>
        <p:nvSpPr>
          <p:cNvPr id="29" name="TextBox 28"/>
          <p:cNvSpPr txBox="1"/>
          <p:nvPr/>
        </p:nvSpPr>
        <p:spPr>
          <a:xfrm>
            <a:off x="2239438" y="4545485"/>
            <a:ext cx="1835321" cy="369332"/>
          </a:xfrm>
          <a:prstGeom prst="rect">
            <a:avLst/>
          </a:prstGeom>
          <a:noFill/>
        </p:spPr>
        <p:txBody>
          <a:bodyPr wrap="none" rtlCol="0">
            <a:spAutoFit/>
          </a:bodyPr>
          <a:lstStyle/>
          <a:p>
            <a:r>
              <a:rPr lang="en-US" dirty="0" smtClean="0">
                <a:solidFill>
                  <a:schemeClr val="accent3">
                    <a:lumMod val="50000"/>
                  </a:schemeClr>
                </a:solidFill>
              </a:rPr>
              <a:t>Strong in C </a:t>
            </a:r>
            <a:r>
              <a:rPr lang="en-US" dirty="0" err="1" smtClean="0">
                <a:solidFill>
                  <a:schemeClr val="accent3">
                    <a:lumMod val="50000"/>
                  </a:schemeClr>
                </a:solidFill>
              </a:rPr>
              <a:t>maj.</a:t>
            </a:r>
            <a:endParaRPr lang="en-US" dirty="0">
              <a:solidFill>
                <a:schemeClr val="accent3">
                  <a:lumMod val="50000"/>
                </a:schemeClr>
              </a:solidFill>
            </a:endParaRPr>
          </a:p>
        </p:txBody>
      </p:sp>
      <p:cxnSp>
        <p:nvCxnSpPr>
          <p:cNvPr id="30" name="Straight Arrow Connector 29"/>
          <p:cNvCxnSpPr>
            <a:endCxn id="15" idx="1"/>
          </p:cNvCxnSpPr>
          <p:nvPr/>
        </p:nvCxnSpPr>
        <p:spPr>
          <a:xfrm>
            <a:off x="3995280" y="4794357"/>
            <a:ext cx="358580" cy="83447"/>
          </a:xfrm>
          <a:prstGeom prst="straightConnector1">
            <a:avLst/>
          </a:prstGeom>
          <a:ln w="38100" cmpd="sng">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5" name="dankgesangCoda.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12149" y="320555"/>
            <a:ext cx="406400" cy="406400"/>
          </a:xfrm>
          <a:prstGeom prst="rect">
            <a:avLst/>
          </a:prstGeom>
        </p:spPr>
      </p:pic>
    </p:spTree>
    <p:extLst>
      <p:ext uri="{BB962C8B-B14F-4D97-AF65-F5344CB8AC3E}">
        <p14:creationId xmlns:p14="http://schemas.microsoft.com/office/powerpoint/2010/main" val="5063732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strVal val="#ppt_w*0.70"/>
                                          </p:val>
                                        </p:tav>
                                        <p:tav tm="100000">
                                          <p:val>
                                            <p:strVal val="#ppt_w"/>
                                          </p:val>
                                        </p:tav>
                                      </p:tavLst>
                                    </p:anim>
                                    <p:anim calcmode="lin" valueType="num">
                                      <p:cBhvr>
                                        <p:cTn id="27" dur="1000" fill="hold"/>
                                        <p:tgtEl>
                                          <p:spTgt spid="13"/>
                                        </p:tgtEl>
                                        <p:attrNameLst>
                                          <p:attrName>ppt_h</p:attrName>
                                        </p:attrNameLst>
                                      </p:cBhvr>
                                      <p:tavLst>
                                        <p:tav tm="0">
                                          <p:val>
                                            <p:strVal val="#ppt_h"/>
                                          </p:val>
                                        </p:tav>
                                        <p:tav tm="100000">
                                          <p:val>
                                            <p:strVal val="#ppt_h"/>
                                          </p:val>
                                        </p:tav>
                                      </p:tavLst>
                                    </p:anim>
                                    <p:animEffect transition="in" filter="fade">
                                      <p:cBhvr>
                                        <p:cTn id="28" dur="1000"/>
                                        <p:tgtEl>
                                          <p:spTgt spid="13"/>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strVal val="#ppt_w*0.70"/>
                                          </p:val>
                                        </p:tav>
                                        <p:tav tm="100000">
                                          <p:val>
                                            <p:strVal val="#ppt_w"/>
                                          </p:val>
                                        </p:tav>
                                      </p:tavLst>
                                    </p:anim>
                                    <p:anim calcmode="lin" valueType="num">
                                      <p:cBhvr>
                                        <p:cTn id="32" dur="1000" fill="hold"/>
                                        <p:tgtEl>
                                          <p:spTgt spid="12"/>
                                        </p:tgtEl>
                                        <p:attrNameLst>
                                          <p:attrName>ppt_h</p:attrName>
                                        </p:attrNameLst>
                                      </p:cBhvr>
                                      <p:tavLst>
                                        <p:tav tm="0">
                                          <p:val>
                                            <p:strVal val="#ppt_h"/>
                                          </p:val>
                                        </p:tav>
                                        <p:tav tm="100000">
                                          <p:val>
                                            <p:strVal val="#ppt_h"/>
                                          </p:val>
                                        </p:tav>
                                      </p:tavLst>
                                    </p:anim>
                                    <p:animEffect transition="in" filter="fade">
                                      <p:cBhvr>
                                        <p:cTn id="33" dur="1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strVal val="#ppt_w*0.70"/>
                                          </p:val>
                                        </p:tav>
                                        <p:tav tm="100000">
                                          <p:val>
                                            <p:strVal val="#ppt_w"/>
                                          </p:val>
                                        </p:tav>
                                      </p:tavLst>
                                    </p:anim>
                                    <p:anim calcmode="lin" valueType="num">
                                      <p:cBhvr>
                                        <p:cTn id="39" dur="1000" fill="hold"/>
                                        <p:tgtEl>
                                          <p:spTgt spid="14"/>
                                        </p:tgtEl>
                                        <p:attrNameLst>
                                          <p:attrName>ppt_h</p:attrName>
                                        </p:attrNameLst>
                                      </p:cBhvr>
                                      <p:tavLst>
                                        <p:tav tm="0">
                                          <p:val>
                                            <p:strVal val="#ppt_h"/>
                                          </p:val>
                                        </p:tav>
                                        <p:tav tm="100000">
                                          <p:val>
                                            <p:strVal val="#ppt_h"/>
                                          </p:val>
                                        </p:tav>
                                      </p:tavLst>
                                    </p:anim>
                                    <p:animEffect transition="in" filter="fade">
                                      <p:cBhvr>
                                        <p:cTn id="40" dur="1000"/>
                                        <p:tgtEl>
                                          <p:spTgt spid="14"/>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strVal val="#ppt_w*0.70"/>
                                          </p:val>
                                        </p:tav>
                                        <p:tav tm="100000">
                                          <p:val>
                                            <p:strVal val="#ppt_w"/>
                                          </p:val>
                                        </p:tav>
                                      </p:tavLst>
                                    </p:anim>
                                    <p:anim calcmode="lin" valueType="num">
                                      <p:cBhvr>
                                        <p:cTn id="44" dur="1000" fill="hold"/>
                                        <p:tgtEl>
                                          <p:spTgt spid="15"/>
                                        </p:tgtEl>
                                        <p:attrNameLst>
                                          <p:attrName>ppt_h</p:attrName>
                                        </p:attrNameLst>
                                      </p:cBhvr>
                                      <p:tavLst>
                                        <p:tav tm="0">
                                          <p:val>
                                            <p:strVal val="#ppt_h"/>
                                          </p:val>
                                        </p:tav>
                                        <p:tav tm="100000">
                                          <p:val>
                                            <p:strVal val="#ppt_h"/>
                                          </p:val>
                                        </p:tav>
                                      </p:tavLst>
                                    </p:anim>
                                    <p:animEffect transition="in" filter="fade">
                                      <p:cBhvr>
                                        <p:cTn id="45" dur="1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fltVal val="0"/>
                                          </p:val>
                                        </p:tav>
                                        <p:tav tm="100000">
                                          <p:val>
                                            <p:strVal val="#ppt_w"/>
                                          </p:val>
                                        </p:tav>
                                      </p:tavLst>
                                    </p:anim>
                                    <p:anim calcmode="lin" valueType="num">
                                      <p:cBhvr>
                                        <p:cTn id="61" dur="500" fill="hold"/>
                                        <p:tgtEl>
                                          <p:spTgt spid="20"/>
                                        </p:tgtEl>
                                        <p:attrNameLst>
                                          <p:attrName>ppt_h</p:attrName>
                                        </p:attrNameLst>
                                      </p:cBhvr>
                                      <p:tavLst>
                                        <p:tav tm="0">
                                          <p:val>
                                            <p:fltVal val="0"/>
                                          </p:val>
                                        </p:tav>
                                        <p:tav tm="100000">
                                          <p:val>
                                            <p:strVal val="#ppt_h"/>
                                          </p:val>
                                        </p:tav>
                                      </p:tavLst>
                                    </p:anim>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par>
                                <p:cTn id="70" presetID="53" presetClass="entr" presetSubtype="16"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p:cTn id="72" dur="500" fill="hold"/>
                                        <p:tgtEl>
                                          <p:spTgt spid="30"/>
                                        </p:tgtEl>
                                        <p:attrNameLst>
                                          <p:attrName>ppt_w</p:attrName>
                                        </p:attrNameLst>
                                      </p:cBhvr>
                                      <p:tavLst>
                                        <p:tav tm="0">
                                          <p:val>
                                            <p:fltVal val="0"/>
                                          </p:val>
                                        </p:tav>
                                        <p:tav tm="100000">
                                          <p:val>
                                            <p:strVal val="#ppt_w"/>
                                          </p:val>
                                        </p:tav>
                                      </p:tavLst>
                                    </p:anim>
                                    <p:anim calcmode="lin" valueType="num">
                                      <p:cBhvr>
                                        <p:cTn id="73" dur="500" fill="hold"/>
                                        <p:tgtEl>
                                          <p:spTgt spid="30"/>
                                        </p:tgtEl>
                                        <p:attrNameLst>
                                          <p:attrName>ppt_h</p:attrName>
                                        </p:attrNameLst>
                                      </p:cBhvr>
                                      <p:tavLst>
                                        <p:tav tm="0">
                                          <p:val>
                                            <p:fltVal val="0"/>
                                          </p:val>
                                        </p:tav>
                                        <p:tav tm="100000">
                                          <p:val>
                                            <p:strVal val="#ppt_h"/>
                                          </p:val>
                                        </p:tav>
                                      </p:tavLst>
                                    </p:anim>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animEffect transition="in" filter="fade">
                                      <p:cBhvr>
                                        <p:cTn id="81" dur="500"/>
                                        <p:tgtEl>
                                          <p:spTgt spid="28"/>
                                        </p:tgtEl>
                                      </p:cBhvr>
                                    </p:animEffect>
                                  </p:childTnLst>
                                </p:cTn>
                              </p:par>
                              <p:par>
                                <p:cTn id="82" presetID="53" presetClass="entr" presetSubtype="16" fill="hold" nodeType="with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p:cTn id="84" dur="500" fill="hold"/>
                                        <p:tgtEl>
                                          <p:spTgt spid="25"/>
                                        </p:tgtEl>
                                        <p:attrNameLst>
                                          <p:attrName>ppt_w</p:attrName>
                                        </p:attrNameLst>
                                      </p:cBhvr>
                                      <p:tavLst>
                                        <p:tav tm="0">
                                          <p:val>
                                            <p:fltVal val="0"/>
                                          </p:val>
                                        </p:tav>
                                        <p:tav tm="100000">
                                          <p:val>
                                            <p:strVal val="#ppt_w"/>
                                          </p:val>
                                        </p:tav>
                                      </p:tavLst>
                                    </p:anim>
                                    <p:anim calcmode="lin" valueType="num">
                                      <p:cBhvr>
                                        <p:cTn id="85" dur="500" fill="hold"/>
                                        <p:tgtEl>
                                          <p:spTgt spid="25"/>
                                        </p:tgtEl>
                                        <p:attrNameLst>
                                          <p:attrName>ppt_h</p:attrName>
                                        </p:attrNameLst>
                                      </p:cBhvr>
                                      <p:tavLst>
                                        <p:tav tm="0">
                                          <p:val>
                                            <p:fltVal val="0"/>
                                          </p:val>
                                        </p:tav>
                                        <p:tav tm="100000">
                                          <p:val>
                                            <p:strVal val="#ppt_h"/>
                                          </p:val>
                                        </p:tav>
                                      </p:tavLst>
                                    </p:anim>
                                    <p:animEffect transition="in" filter="fade">
                                      <p:cBhvr>
                                        <p:cTn id="8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5"/>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148518" fill="hold"/>
                                        <p:tgtEl>
                                          <p:spTgt spid="5"/>
                                        </p:tgtEl>
                                      </p:cBhvr>
                                    </p:cmd>
                                  </p:childTnLst>
                                </p:cTn>
                              </p:par>
                            </p:childTnLst>
                          </p:cTn>
                        </p:par>
                      </p:childTnLst>
                    </p:cTn>
                  </p:par>
                </p:childTnLst>
              </p:cTn>
              <p:nextCondLst>
                <p:cond evt="onClick" delay="0">
                  <p:tgtEl>
                    <p:spTgt spid="5"/>
                  </p:tgtEl>
                </p:cond>
              </p:nextCondLst>
            </p:seq>
            <p:audio>
              <p:cMediaNode vol="80000">
                <p:cTn id="92" fill="hold" display="0">
                  <p:stCondLst>
                    <p:cond delay="indefinite"/>
                  </p:stCondLst>
                  <p:endCondLst>
                    <p:cond evt="onStopAudio" delay="0">
                      <p:tgtEl>
                        <p:sldTgt/>
                      </p:tgtEl>
                    </p:cond>
                  </p:endCondLst>
                </p:cTn>
                <p:tgtEl>
                  <p:spTgt spid="5"/>
                </p:tgtEl>
              </p:cMediaNode>
            </p:audio>
          </p:childTnLst>
        </p:cTn>
      </p:par>
    </p:tnLst>
    <p:bldLst>
      <p:bldP spid="4" grpId="0"/>
      <p:bldP spid="11" grpId="0"/>
      <p:bldP spid="12" grpId="0"/>
      <p:bldP spid="13" grpId="0"/>
      <p:bldP spid="14" grpId="0"/>
      <p:bldP spid="15" grpId="0"/>
      <p:bldP spid="16" grpId="0"/>
      <p:bldP spid="20" grpId="0"/>
      <p:bldP spid="28"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TextBox 2"/>
          <p:cNvSpPr txBox="1"/>
          <p:nvPr/>
        </p:nvSpPr>
        <p:spPr>
          <a:xfrm>
            <a:off x="909305" y="972154"/>
            <a:ext cx="7180372" cy="4924424"/>
          </a:xfrm>
          <a:prstGeom prst="rect">
            <a:avLst/>
          </a:prstGeom>
          <a:noFill/>
        </p:spPr>
        <p:txBody>
          <a:bodyPr wrap="square" rtlCol="0">
            <a:spAutoFit/>
          </a:bodyPr>
          <a:lstStyle/>
          <a:p>
            <a:pPr marL="274320" indent="-457200">
              <a:spcAft>
                <a:spcPts val="1200"/>
              </a:spcAft>
            </a:pPr>
            <a:r>
              <a:rPr lang="en-US" sz="2200" dirty="0" smtClean="0"/>
              <a:t>• DFT phase space effectively reflects tonal process at multiple </a:t>
            </a:r>
            <a:r>
              <a:rPr lang="en-US" sz="2200" b="1" dirty="0" smtClean="0"/>
              <a:t>levels of structure.</a:t>
            </a:r>
          </a:p>
          <a:p>
            <a:pPr marL="274320" indent="-457200">
              <a:spcAft>
                <a:spcPts val="1200"/>
              </a:spcAft>
            </a:pPr>
            <a:r>
              <a:rPr lang="en-US" sz="2200" dirty="0" smtClean="0"/>
              <a:t>• It does so through processes of </a:t>
            </a:r>
            <a:r>
              <a:rPr lang="en-US" sz="2200" b="1" dirty="0" smtClean="0"/>
              <a:t>combination</a:t>
            </a:r>
            <a:r>
              <a:rPr lang="en-US" sz="2200" dirty="0" smtClean="0"/>
              <a:t> rather than </a:t>
            </a:r>
            <a:r>
              <a:rPr lang="en-US" sz="2200" b="1" dirty="0" smtClean="0"/>
              <a:t>reduction</a:t>
            </a:r>
            <a:r>
              <a:rPr lang="en-US" sz="2200" dirty="0" smtClean="0"/>
              <a:t>.</a:t>
            </a:r>
          </a:p>
          <a:p>
            <a:pPr marL="274320" indent="-457200">
              <a:spcAft>
                <a:spcPts val="1200"/>
              </a:spcAft>
            </a:pPr>
            <a:r>
              <a:rPr lang="en-US" sz="2200" dirty="0" smtClean="0"/>
              <a:t>• Relating levels through combination better reflects the </a:t>
            </a:r>
            <a:r>
              <a:rPr lang="en-US" sz="2200" b="1" dirty="0" smtClean="0"/>
              <a:t>traditional notion of keys</a:t>
            </a:r>
            <a:r>
              <a:rPr lang="en-US" sz="2200" dirty="0" smtClean="0"/>
              <a:t>.</a:t>
            </a:r>
          </a:p>
          <a:p>
            <a:pPr marL="274320" indent="-457200">
              <a:spcAft>
                <a:spcPts val="1200"/>
              </a:spcAft>
            </a:pPr>
            <a:r>
              <a:rPr lang="en-US" sz="2200" dirty="0" smtClean="0"/>
              <a:t>• Motions in DFT phase space can be construed as a kind of </a:t>
            </a:r>
            <a:r>
              <a:rPr lang="en-US" sz="2200" b="1" dirty="0" smtClean="0"/>
              <a:t>voice leading</a:t>
            </a:r>
            <a:r>
              <a:rPr lang="en-US" sz="2200" dirty="0" smtClean="0"/>
              <a:t> through the idea of </a:t>
            </a:r>
            <a:r>
              <a:rPr lang="en-US" sz="2200" b="1" dirty="0" smtClean="0"/>
              <a:t>triadic orbits</a:t>
            </a:r>
            <a:r>
              <a:rPr lang="en-US" sz="2200" dirty="0" smtClean="0"/>
              <a:t>.</a:t>
            </a:r>
          </a:p>
          <a:p>
            <a:pPr marL="274320" indent="-457200">
              <a:spcAft>
                <a:spcPts val="1200"/>
              </a:spcAft>
            </a:pPr>
            <a:r>
              <a:rPr lang="en-US" sz="2200" dirty="0" smtClean="0"/>
              <a:t>• Triadic orbits also have hermeneutic value in showing the </a:t>
            </a:r>
            <a:r>
              <a:rPr lang="en-US" sz="2200" b="1" dirty="0" smtClean="0"/>
              <a:t>gravitational forces</a:t>
            </a:r>
            <a:r>
              <a:rPr lang="en-US" sz="2200" dirty="0" smtClean="0"/>
              <a:t> that color tones and distinguishing </a:t>
            </a:r>
            <a:r>
              <a:rPr lang="en-US" sz="2200" b="1" dirty="0" smtClean="0"/>
              <a:t>strong</a:t>
            </a:r>
            <a:r>
              <a:rPr lang="en-US" sz="2200" dirty="0" smtClean="0"/>
              <a:t> and </a:t>
            </a:r>
            <a:r>
              <a:rPr lang="en-US" sz="2200" b="1" dirty="0" smtClean="0"/>
              <a:t>weak </a:t>
            </a:r>
            <a:r>
              <a:rPr lang="en-US" sz="2200" dirty="0" smtClean="0"/>
              <a:t>melodic motions.</a:t>
            </a:r>
          </a:p>
          <a:p>
            <a:pPr marL="274320" indent="-457200">
              <a:spcAft>
                <a:spcPts val="1200"/>
              </a:spcAft>
            </a:pPr>
            <a:endParaRPr lang="en-US" sz="2200" b="1" dirty="0"/>
          </a:p>
        </p:txBody>
      </p:sp>
    </p:spTree>
    <p:extLst>
      <p:ext uri="{BB962C8B-B14F-4D97-AF65-F5344CB8AC3E}">
        <p14:creationId xmlns:p14="http://schemas.microsoft.com/office/powerpoint/2010/main" val="2636959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majTriadSine.tif"/>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a:ext>
            </a:extLst>
          </a:blip>
          <a:srcRect l="4039" r="16202" b="6146"/>
          <a:stretch/>
        </p:blipFill>
        <p:spPr>
          <a:xfrm>
            <a:off x="-392239" y="-1526188"/>
            <a:ext cx="9970230" cy="4238484"/>
          </a:xfrm>
          <a:prstGeom prst="rect">
            <a:avLst/>
          </a:prstGeom>
        </p:spPr>
      </p:pic>
      <p:pic>
        <p:nvPicPr>
          <p:cNvPr id="5" name="Picture 4" descr="CmajTriadSine.tif"/>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a:ext>
            </a:extLst>
          </a:blip>
          <a:srcRect l="4039" t="2055" r="16202" b="6146"/>
          <a:stretch/>
        </p:blipFill>
        <p:spPr>
          <a:xfrm>
            <a:off x="-392239" y="2712296"/>
            <a:ext cx="9970230" cy="4145704"/>
          </a:xfrm>
          <a:prstGeom prst="rect">
            <a:avLst/>
          </a:prstGeom>
        </p:spPr>
      </p:pic>
      <p:sp>
        <p:nvSpPr>
          <p:cNvPr id="2" name="Title 1"/>
          <p:cNvSpPr>
            <a:spLocks noGrp="1"/>
          </p:cNvSpPr>
          <p:nvPr>
            <p:ph type="ctrTitle"/>
          </p:nvPr>
        </p:nvSpPr>
        <p:spPr>
          <a:xfrm>
            <a:off x="685800" y="1395412"/>
            <a:ext cx="7772400" cy="1470025"/>
          </a:xfrm>
        </p:spPr>
        <p:txBody>
          <a:bodyPr>
            <a:normAutofit fontScale="90000"/>
          </a:bodyPr>
          <a:lstStyle/>
          <a:p>
            <a:r>
              <a:rPr lang="en-US" dirty="0" smtClean="0"/>
              <a:t>Restoring the Structural Status of Keys through DFT Phase Space</a:t>
            </a:r>
            <a:endParaRPr lang="en-US" dirty="0"/>
          </a:p>
        </p:txBody>
      </p:sp>
      <p:sp>
        <p:nvSpPr>
          <p:cNvPr id="3" name="Subtitle 2"/>
          <p:cNvSpPr>
            <a:spLocks noGrp="1"/>
          </p:cNvSpPr>
          <p:nvPr>
            <p:ph type="subTitle" idx="1"/>
          </p:nvPr>
        </p:nvSpPr>
        <p:spPr>
          <a:xfrm>
            <a:off x="1371600" y="2992437"/>
            <a:ext cx="6400800" cy="2623785"/>
          </a:xfrm>
        </p:spPr>
        <p:txBody>
          <a:bodyPr>
            <a:normAutofit fontScale="85000" lnSpcReduction="20000"/>
          </a:bodyPr>
          <a:lstStyle/>
          <a:p>
            <a:r>
              <a:rPr lang="en-US" dirty="0" smtClean="0"/>
              <a:t>Jason Yust, Boston University</a:t>
            </a:r>
          </a:p>
          <a:p>
            <a:endParaRPr lang="en-US" dirty="0" smtClean="0"/>
          </a:p>
          <a:p>
            <a:r>
              <a:rPr lang="en-US" dirty="0" smtClean="0"/>
              <a:t>Presentation to the</a:t>
            </a:r>
          </a:p>
          <a:p>
            <a:r>
              <a:rPr lang="en-US" dirty="0" smtClean="0"/>
              <a:t>International Congress on Music and Mathematics</a:t>
            </a:r>
          </a:p>
          <a:p>
            <a:r>
              <a:rPr lang="en-US" dirty="0" smtClean="0"/>
              <a:t>Nov. 26–29, 2014</a:t>
            </a:r>
          </a:p>
          <a:p>
            <a:endParaRPr lang="en-US" dirty="0"/>
          </a:p>
          <a:p>
            <a:r>
              <a:rPr lang="en-US" dirty="0" smtClean="0"/>
              <a:t>A copy of this talk is available at</a:t>
            </a:r>
          </a:p>
          <a:p>
            <a:r>
              <a:rPr lang="en-US" dirty="0" err="1" smtClean="0">
                <a:solidFill>
                  <a:srgbClr val="0000FF"/>
                </a:solidFill>
              </a:rPr>
              <a:t>people.bu.edu</a:t>
            </a:r>
            <a:r>
              <a:rPr lang="en-US" dirty="0" smtClean="0">
                <a:solidFill>
                  <a:srgbClr val="0000FF"/>
                </a:solidFill>
              </a:rPr>
              <a:t>/</a:t>
            </a:r>
            <a:r>
              <a:rPr lang="en-US" dirty="0" err="1" smtClean="0">
                <a:solidFill>
                  <a:srgbClr val="0000FF"/>
                </a:solidFill>
              </a:rPr>
              <a:t>jyust</a:t>
            </a:r>
            <a:r>
              <a:rPr lang="en-US" dirty="0" smtClean="0">
                <a:solidFill>
                  <a:srgbClr val="0000FF"/>
                </a:solidFill>
              </a:rPr>
              <a:t>/</a:t>
            </a:r>
          </a:p>
        </p:txBody>
      </p:sp>
    </p:spTree>
    <p:extLst>
      <p:ext uri="{BB962C8B-B14F-4D97-AF65-F5344CB8AC3E}">
        <p14:creationId xmlns:p14="http://schemas.microsoft.com/office/powerpoint/2010/main" val="4713183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970264"/>
            <a:ext cx="7772400" cy="2082081"/>
          </a:xfrm>
        </p:spPr>
        <p:txBody>
          <a:bodyPr>
            <a:normAutofit/>
          </a:bodyPr>
          <a:lstStyle/>
          <a:p>
            <a:r>
              <a:rPr lang="en-US" dirty="0" smtClean="0"/>
              <a:t>Appendices:</a:t>
            </a:r>
            <a:endParaRPr lang="en-US" dirty="0"/>
          </a:p>
        </p:txBody>
      </p:sp>
      <p:sp>
        <p:nvSpPr>
          <p:cNvPr id="4" name="Subtitle 3"/>
          <p:cNvSpPr>
            <a:spLocks noGrp="1"/>
          </p:cNvSpPr>
          <p:nvPr>
            <p:ph type="subTitle" idx="1"/>
          </p:nvPr>
        </p:nvSpPr>
        <p:spPr>
          <a:xfrm>
            <a:off x="685801" y="2525889"/>
            <a:ext cx="7357532" cy="2624667"/>
          </a:xfrm>
        </p:spPr>
        <p:txBody>
          <a:bodyPr>
            <a:normAutofit/>
          </a:bodyPr>
          <a:lstStyle/>
          <a:p>
            <a:r>
              <a:rPr lang="en-US" dirty="0" smtClean="0"/>
              <a:t>A1: Derivation of tonal regions</a:t>
            </a:r>
          </a:p>
        </p:txBody>
      </p:sp>
    </p:spTree>
    <p:extLst>
      <p:ext uri="{BB962C8B-B14F-4D97-AF65-F5344CB8AC3E}">
        <p14:creationId xmlns:p14="http://schemas.microsoft.com/office/powerpoint/2010/main" val="10914803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345230" y="3838141"/>
            <a:ext cx="8692425" cy="1463323"/>
          </a:xfrm>
          <a:prstGeom prst="ellipse">
            <a:avLst/>
          </a:prstGeom>
          <a:solidFill>
            <a:schemeClr val="accent2">
              <a:lumMod val="40000"/>
              <a:lumOff val="60000"/>
            </a:schemeClr>
          </a:solidFill>
          <a:ln w="38100" cmpd="sng">
            <a:solidFill>
              <a:srgbClr val="8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Schenker, Brahms, and Keys</a:t>
            </a:r>
            <a:endParaRPr lang="en-US" dirty="0"/>
          </a:p>
        </p:txBody>
      </p:sp>
      <p:sp>
        <p:nvSpPr>
          <p:cNvPr id="3" name="TextBox 2"/>
          <p:cNvSpPr txBox="1"/>
          <p:nvPr/>
        </p:nvSpPr>
        <p:spPr>
          <a:xfrm>
            <a:off x="499533" y="707999"/>
            <a:ext cx="8322323" cy="430887"/>
          </a:xfrm>
          <a:prstGeom prst="rect">
            <a:avLst/>
          </a:prstGeom>
          <a:noFill/>
        </p:spPr>
        <p:txBody>
          <a:bodyPr wrap="none" rtlCol="0">
            <a:spAutoFit/>
          </a:bodyPr>
          <a:lstStyle/>
          <a:p>
            <a:r>
              <a:rPr lang="en-US" sz="2200" b="1" dirty="0" smtClean="0"/>
              <a:t>A Music-Analytic Problem with a Mathematical Solution </a:t>
            </a:r>
            <a:endParaRPr lang="en-US" sz="2200" b="1" dirty="0"/>
          </a:p>
        </p:txBody>
      </p:sp>
      <p:sp>
        <p:nvSpPr>
          <p:cNvPr id="5" name="TextBox 4"/>
          <p:cNvSpPr txBox="1"/>
          <p:nvPr/>
        </p:nvSpPr>
        <p:spPr>
          <a:xfrm>
            <a:off x="2428793" y="1356879"/>
            <a:ext cx="4112286" cy="430887"/>
          </a:xfrm>
          <a:prstGeom prst="rect">
            <a:avLst/>
          </a:prstGeom>
          <a:noFill/>
        </p:spPr>
        <p:txBody>
          <a:bodyPr wrap="none" rtlCol="0">
            <a:spAutoFit/>
          </a:bodyPr>
          <a:lstStyle/>
          <a:p>
            <a:pPr algn="ctr"/>
            <a:r>
              <a:rPr lang="en-US" sz="2200" b="1" u="sng" dirty="0" smtClean="0"/>
              <a:t>The Schenkerian Syllogism</a:t>
            </a:r>
          </a:p>
        </p:txBody>
      </p:sp>
      <p:sp>
        <p:nvSpPr>
          <p:cNvPr id="6" name="TextBox 5"/>
          <p:cNvSpPr txBox="1"/>
          <p:nvPr/>
        </p:nvSpPr>
        <p:spPr>
          <a:xfrm>
            <a:off x="1097342" y="2881852"/>
            <a:ext cx="7279826" cy="769441"/>
          </a:xfrm>
          <a:prstGeom prst="rect">
            <a:avLst/>
          </a:prstGeom>
          <a:noFill/>
        </p:spPr>
        <p:txBody>
          <a:bodyPr wrap="none" rtlCol="0">
            <a:spAutoFit/>
          </a:bodyPr>
          <a:lstStyle/>
          <a:p>
            <a:pPr marL="1188720" indent="-1188720"/>
            <a:r>
              <a:rPr lang="en-US" sz="2200" i="1" dirty="0" smtClean="0"/>
              <a:t>Premise:</a:t>
            </a:r>
            <a:r>
              <a:rPr lang="en-US" sz="2200" dirty="0" smtClean="0"/>
              <a:t> Long-range structure is contrapuntal (based on</a:t>
            </a:r>
            <a:br>
              <a:rPr lang="en-US" sz="2200" dirty="0" smtClean="0"/>
            </a:br>
            <a:r>
              <a:rPr lang="en-US" sz="2200" dirty="0" smtClean="0"/>
              <a:t>voice-leading).  </a:t>
            </a:r>
            <a:endParaRPr lang="en-US" sz="2200" dirty="0"/>
          </a:p>
        </p:txBody>
      </p:sp>
      <p:sp>
        <p:nvSpPr>
          <p:cNvPr id="7" name="TextBox 6"/>
          <p:cNvSpPr txBox="1"/>
          <p:nvPr/>
        </p:nvSpPr>
        <p:spPr>
          <a:xfrm>
            <a:off x="721077" y="4223798"/>
            <a:ext cx="7965723" cy="769441"/>
          </a:xfrm>
          <a:prstGeom prst="rect">
            <a:avLst/>
          </a:prstGeom>
          <a:noFill/>
        </p:spPr>
        <p:txBody>
          <a:bodyPr wrap="none" rtlCol="0">
            <a:spAutoFit/>
          </a:bodyPr>
          <a:lstStyle/>
          <a:p>
            <a:pPr marL="1554480" indent="-1554480"/>
            <a:r>
              <a:rPr lang="en-US" sz="2200" i="1" dirty="0" smtClean="0"/>
              <a:t>Conclusion:</a:t>
            </a:r>
            <a:r>
              <a:rPr lang="en-US" sz="2200" dirty="0" smtClean="0"/>
              <a:t> Long-range structure is </a:t>
            </a:r>
            <a:r>
              <a:rPr lang="en-US" sz="2200" i="1" dirty="0" smtClean="0"/>
              <a:t>reductive</a:t>
            </a:r>
            <a:r>
              <a:rPr lang="en-US" sz="2200" dirty="0" smtClean="0"/>
              <a:t>—i.e., it consists</a:t>
            </a:r>
            <a:br>
              <a:rPr lang="en-US" sz="2200" dirty="0" smtClean="0"/>
            </a:br>
            <a:r>
              <a:rPr lang="en-US" sz="2200" dirty="0" smtClean="0"/>
              <a:t>of relationships between non-adjacent harmonies.</a:t>
            </a:r>
            <a:endParaRPr lang="en-US" sz="2200" dirty="0"/>
          </a:p>
        </p:txBody>
      </p:sp>
      <p:sp>
        <p:nvSpPr>
          <p:cNvPr id="8" name="TextBox 7"/>
          <p:cNvSpPr txBox="1"/>
          <p:nvPr/>
        </p:nvSpPr>
        <p:spPr>
          <a:xfrm>
            <a:off x="124295" y="1852546"/>
            <a:ext cx="8073425" cy="769441"/>
          </a:xfrm>
          <a:prstGeom prst="rect">
            <a:avLst/>
          </a:prstGeom>
          <a:noFill/>
        </p:spPr>
        <p:txBody>
          <a:bodyPr wrap="none" rtlCol="0">
            <a:spAutoFit/>
          </a:bodyPr>
          <a:lstStyle/>
          <a:p>
            <a:pPr marL="2286000" indent="-2286000"/>
            <a:r>
              <a:rPr lang="en-US" sz="2200" i="1" dirty="0" smtClean="0">
                <a:solidFill>
                  <a:srgbClr val="FF0000"/>
                </a:solidFill>
              </a:rPr>
              <a:t>Hidden Premise:</a:t>
            </a:r>
            <a:r>
              <a:rPr lang="en-US" sz="2200" dirty="0" smtClean="0">
                <a:solidFill>
                  <a:srgbClr val="FF0000"/>
                </a:solidFill>
              </a:rPr>
              <a:t> Voice leading is always a relationship between</a:t>
            </a:r>
            <a:br>
              <a:rPr lang="en-US" sz="2200" dirty="0" smtClean="0">
                <a:solidFill>
                  <a:srgbClr val="FF0000"/>
                </a:solidFill>
              </a:rPr>
            </a:br>
            <a:r>
              <a:rPr lang="en-US" sz="2200" dirty="0" smtClean="0">
                <a:solidFill>
                  <a:srgbClr val="FF0000"/>
                </a:solidFill>
              </a:rPr>
              <a:t>individual harmonies.</a:t>
            </a:r>
            <a:endParaRPr lang="en-US" sz="2200" dirty="0">
              <a:solidFill>
                <a:srgbClr val="FF0000"/>
              </a:solidFill>
            </a:endParaRPr>
          </a:p>
        </p:txBody>
      </p:sp>
      <p:sp>
        <p:nvSpPr>
          <p:cNvPr id="11" name="TextBox 10"/>
          <p:cNvSpPr txBox="1"/>
          <p:nvPr/>
        </p:nvSpPr>
        <p:spPr>
          <a:xfrm rot="21000000">
            <a:off x="6563550" y="5160766"/>
            <a:ext cx="1967205" cy="430887"/>
          </a:xfrm>
          <a:prstGeom prst="rect">
            <a:avLst/>
          </a:prstGeom>
          <a:noFill/>
        </p:spPr>
        <p:txBody>
          <a:bodyPr wrap="none" rtlCol="0">
            <a:spAutoFit/>
          </a:bodyPr>
          <a:lstStyle/>
          <a:p>
            <a:r>
              <a:rPr lang="en-US" sz="2200" b="1" dirty="0" smtClean="0">
                <a:solidFill>
                  <a:srgbClr val="800000"/>
                </a:solidFill>
              </a:rPr>
              <a:t>Problematic</a:t>
            </a:r>
            <a:endParaRPr lang="en-US" sz="2200" b="1" dirty="0">
              <a:solidFill>
                <a:srgbClr val="800000"/>
              </a:solidFill>
            </a:endParaRPr>
          </a:p>
        </p:txBody>
      </p:sp>
      <p:cxnSp>
        <p:nvCxnSpPr>
          <p:cNvPr id="13" name="Straight Connector 12"/>
          <p:cNvCxnSpPr/>
          <p:nvPr/>
        </p:nvCxnSpPr>
        <p:spPr>
          <a:xfrm>
            <a:off x="276695" y="1787766"/>
            <a:ext cx="7921025" cy="896822"/>
          </a:xfrm>
          <a:prstGeom prst="line">
            <a:avLst/>
          </a:prstGeom>
          <a:ln w="38100" cmpd="sng"/>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V="1">
            <a:off x="276695" y="1852546"/>
            <a:ext cx="7921025" cy="832042"/>
          </a:xfrm>
          <a:prstGeom prst="line">
            <a:avLst/>
          </a:prstGeom>
          <a:ln w="38100" cmpd="sng"/>
        </p:spPr>
        <p:style>
          <a:lnRef idx="2">
            <a:schemeClr val="dk1"/>
          </a:lnRef>
          <a:fillRef idx="0">
            <a:schemeClr val="dk1"/>
          </a:fillRef>
          <a:effectRef idx="1">
            <a:schemeClr val="dk1"/>
          </a:effectRef>
          <a:fontRef idx="minor">
            <a:schemeClr val="tx1"/>
          </a:fontRef>
        </p:style>
      </p:cxnSp>
      <p:sp>
        <p:nvSpPr>
          <p:cNvPr id="21" name="TextBox 20"/>
          <p:cNvSpPr txBox="1"/>
          <p:nvPr/>
        </p:nvSpPr>
        <p:spPr>
          <a:xfrm rot="21000000">
            <a:off x="7039076" y="1333643"/>
            <a:ext cx="1051440" cy="430887"/>
          </a:xfrm>
          <a:prstGeom prst="rect">
            <a:avLst/>
          </a:prstGeom>
          <a:noFill/>
        </p:spPr>
        <p:txBody>
          <a:bodyPr wrap="none" rtlCol="0">
            <a:spAutoFit/>
          </a:bodyPr>
          <a:lstStyle/>
          <a:p>
            <a:r>
              <a:rPr lang="en-US" sz="2200" b="1" dirty="0" smtClean="0">
                <a:solidFill>
                  <a:srgbClr val="800000"/>
                </a:solidFill>
              </a:rPr>
              <a:t>False!</a:t>
            </a:r>
            <a:endParaRPr lang="en-US" sz="2200" b="1" dirty="0">
              <a:solidFill>
                <a:srgbClr val="800000"/>
              </a:solidFill>
            </a:endParaRPr>
          </a:p>
        </p:txBody>
      </p:sp>
    </p:spTree>
    <p:extLst>
      <p:ext uri="{BB962C8B-B14F-4D97-AF65-F5344CB8AC3E}">
        <p14:creationId xmlns:p14="http://schemas.microsoft.com/office/powerpoint/2010/main" val="3996487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1"/>
      <p:bldP spid="11" grpId="0"/>
      <p:bldP spid="2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Derivation of Tonal Regions</a:t>
            </a:r>
          </a:p>
        </p:txBody>
      </p:sp>
      <p:pic>
        <p:nvPicPr>
          <p:cNvPr id="4" name="Picture 3" descr="newFig37.tif"/>
          <p:cNvPicPr>
            <a:picLocks noChangeAspect="1"/>
          </p:cNvPicPr>
          <p:nvPr/>
        </p:nvPicPr>
        <p:blipFill rotWithShape="1">
          <a:blip r:embed="rId2">
            <a:extLst>
              <a:ext uri="{28A0092B-C50C-407E-A947-70E740481C1C}">
                <a14:useLocalDpi xmlns:a14="http://schemas.microsoft.com/office/drawing/2010/main" val="0"/>
              </a:ext>
            </a:extLst>
          </a:blip>
          <a:srcRect t="-11950" b="33934"/>
          <a:stretch/>
        </p:blipFill>
        <p:spPr>
          <a:xfrm>
            <a:off x="726653" y="-47033"/>
            <a:ext cx="7676461" cy="5281741"/>
          </a:xfrm>
          <a:prstGeom prst="rect">
            <a:avLst/>
          </a:prstGeom>
        </p:spPr>
      </p:pic>
      <p:sp>
        <p:nvSpPr>
          <p:cNvPr id="5" name="TextBox 4"/>
          <p:cNvSpPr txBox="1"/>
          <p:nvPr/>
        </p:nvSpPr>
        <p:spPr>
          <a:xfrm>
            <a:off x="726653" y="5391344"/>
            <a:ext cx="7426357" cy="646331"/>
          </a:xfrm>
          <a:prstGeom prst="rect">
            <a:avLst/>
          </a:prstGeom>
          <a:noFill/>
        </p:spPr>
        <p:txBody>
          <a:bodyPr wrap="none" rtlCol="0">
            <a:spAutoFit/>
          </a:bodyPr>
          <a:lstStyle/>
          <a:p>
            <a:r>
              <a:rPr lang="en-US" dirty="0" smtClean="0"/>
              <a:t>Boundaries between major and minor follow the circle of fifths through</a:t>
            </a:r>
          </a:p>
          <a:p>
            <a:r>
              <a:rPr lang="en-US" dirty="0" smtClean="0"/>
              <a:t>diatonic scales  and dominant sevenths / individual pcs. </a:t>
            </a:r>
            <a:endParaRPr lang="en-US" dirty="0"/>
          </a:p>
        </p:txBody>
      </p:sp>
    </p:spTree>
    <p:extLst>
      <p:ext uri="{BB962C8B-B14F-4D97-AF65-F5344CB8AC3E}">
        <p14:creationId xmlns:p14="http://schemas.microsoft.com/office/powerpoint/2010/main" val="293009638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Derivation of Tonal Regions</a:t>
            </a:r>
            <a:endParaRPr lang="en-US" dirty="0"/>
          </a:p>
        </p:txBody>
      </p:sp>
      <p:pic>
        <p:nvPicPr>
          <p:cNvPr id="3" name="Picture 2" descr="newFig39.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445" y="761999"/>
            <a:ext cx="7336573" cy="4512089"/>
          </a:xfrm>
          <a:prstGeom prst="rect">
            <a:avLst/>
          </a:prstGeom>
        </p:spPr>
      </p:pic>
      <p:sp>
        <p:nvSpPr>
          <p:cNvPr id="4" name="TextBox 3"/>
          <p:cNvSpPr txBox="1"/>
          <p:nvPr/>
        </p:nvSpPr>
        <p:spPr>
          <a:xfrm>
            <a:off x="1058469" y="5297604"/>
            <a:ext cx="7239707" cy="923330"/>
          </a:xfrm>
          <a:prstGeom prst="rect">
            <a:avLst/>
          </a:prstGeom>
          <a:noFill/>
        </p:spPr>
        <p:txBody>
          <a:bodyPr wrap="none" rtlCol="0">
            <a:spAutoFit/>
          </a:bodyPr>
          <a:lstStyle/>
          <a:p>
            <a:r>
              <a:rPr lang="en-US" dirty="0" smtClean="0"/>
              <a:t>A characteristic hexachord is at the center of the major regions. </a:t>
            </a:r>
          </a:p>
          <a:p>
            <a:r>
              <a:rPr lang="en-US" dirty="0" smtClean="0"/>
              <a:t>Boundaries between fifth-related major regions are parallel to an axis</a:t>
            </a:r>
          </a:p>
          <a:p>
            <a:r>
              <a:rPr lang="en-US" dirty="0" smtClean="0"/>
              <a:t>that approximately passes through this hexachord.</a:t>
            </a:r>
            <a:endParaRPr lang="en-US" dirty="0"/>
          </a:p>
        </p:txBody>
      </p:sp>
    </p:spTree>
    <p:extLst>
      <p:ext uri="{BB962C8B-B14F-4D97-AF65-F5344CB8AC3E}">
        <p14:creationId xmlns:p14="http://schemas.microsoft.com/office/powerpoint/2010/main" val="129860388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Derivation of Tonal Regions</a:t>
            </a:r>
          </a:p>
        </p:txBody>
      </p:sp>
      <p:pic>
        <p:nvPicPr>
          <p:cNvPr id="5" name="Picture 4" descr="newFig40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775" y="714965"/>
            <a:ext cx="7431651" cy="4905477"/>
          </a:xfrm>
          <a:prstGeom prst="rect">
            <a:avLst/>
          </a:prstGeom>
        </p:spPr>
      </p:pic>
      <p:sp>
        <p:nvSpPr>
          <p:cNvPr id="6" name="TextBox 5"/>
          <p:cNvSpPr txBox="1"/>
          <p:nvPr/>
        </p:nvSpPr>
        <p:spPr>
          <a:xfrm>
            <a:off x="1232632" y="5620441"/>
            <a:ext cx="6955750" cy="646331"/>
          </a:xfrm>
          <a:prstGeom prst="rect">
            <a:avLst/>
          </a:prstGeom>
          <a:noFill/>
        </p:spPr>
        <p:txBody>
          <a:bodyPr wrap="none" rtlCol="0">
            <a:spAutoFit/>
          </a:bodyPr>
          <a:lstStyle/>
          <a:p>
            <a:r>
              <a:rPr lang="en-US" dirty="0" smtClean="0"/>
              <a:t>Minor region boundaries are parallel to an axis that approximately</a:t>
            </a:r>
          </a:p>
          <a:p>
            <a:r>
              <a:rPr lang="en-US" dirty="0" smtClean="0"/>
              <a:t>passes through the harmonic minor scale</a:t>
            </a:r>
            <a:endParaRPr lang="en-US" dirty="0"/>
          </a:p>
        </p:txBody>
      </p:sp>
    </p:spTree>
    <p:extLst>
      <p:ext uri="{BB962C8B-B14F-4D97-AF65-F5344CB8AC3E}">
        <p14:creationId xmlns:p14="http://schemas.microsoft.com/office/powerpoint/2010/main" val="107110042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min5.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3440" y="3346704"/>
            <a:ext cx="4015740" cy="2834640"/>
          </a:xfrm>
          <a:prstGeom prst="rect">
            <a:avLst/>
          </a:prstGeom>
        </p:spPr>
      </p:pic>
      <p:pic>
        <p:nvPicPr>
          <p:cNvPr id="10" name="Picture 9" descr="amin3.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008" y="3346704"/>
            <a:ext cx="4015740" cy="2834640"/>
          </a:xfrm>
          <a:prstGeom prst="rect">
            <a:avLst/>
          </a:prstGeom>
        </p:spPr>
      </p:pic>
      <p:pic>
        <p:nvPicPr>
          <p:cNvPr id="15" name="Picture 14" descr="plot_cmaj5.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6468" y="3347484"/>
            <a:ext cx="4015740" cy="2834640"/>
          </a:xfrm>
          <a:prstGeom prst="rect">
            <a:avLst/>
          </a:prstGeom>
        </p:spPr>
      </p:pic>
      <p:pic>
        <p:nvPicPr>
          <p:cNvPr id="14" name="Picture 13" descr="plot_cmaj3.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652" y="3346704"/>
            <a:ext cx="4015741" cy="2834640"/>
          </a:xfrm>
          <a:prstGeom prst="rect">
            <a:avLst/>
          </a:prstGeom>
        </p:spPr>
      </p:pic>
      <p:sp>
        <p:nvSpPr>
          <p:cNvPr id="2" name="Title 1"/>
          <p:cNvSpPr>
            <a:spLocks noGrp="1"/>
          </p:cNvSpPr>
          <p:nvPr>
            <p:ph type="title"/>
          </p:nvPr>
        </p:nvSpPr>
        <p:spPr/>
        <p:txBody>
          <a:bodyPr/>
          <a:lstStyle/>
          <a:p>
            <a:r>
              <a:rPr lang="en-US" dirty="0"/>
              <a:t>Discrete Fourier Transform: Periodicity</a:t>
            </a:r>
          </a:p>
        </p:txBody>
      </p:sp>
      <p:sp>
        <p:nvSpPr>
          <p:cNvPr id="5" name="TextBox 4"/>
          <p:cNvSpPr txBox="1"/>
          <p:nvPr/>
        </p:nvSpPr>
        <p:spPr>
          <a:xfrm>
            <a:off x="1197276" y="3756591"/>
            <a:ext cx="2240367" cy="830997"/>
          </a:xfrm>
          <a:prstGeom prst="rect">
            <a:avLst/>
          </a:prstGeom>
          <a:noFill/>
        </p:spPr>
        <p:txBody>
          <a:bodyPr wrap="none" rtlCol="0">
            <a:spAutoFit/>
          </a:bodyPr>
          <a:lstStyle/>
          <a:p>
            <a:pPr algn="ctr"/>
            <a:r>
              <a:rPr lang="en-US" sz="2400" dirty="0" smtClean="0"/>
              <a:t>Component 3:</a:t>
            </a:r>
          </a:p>
          <a:p>
            <a:pPr algn="ctr"/>
            <a:r>
              <a:rPr lang="en-US" sz="2400" dirty="0" smtClean="0"/>
              <a:t>phase= –0.464</a:t>
            </a:r>
            <a:endParaRPr lang="en-US" sz="2400" dirty="0"/>
          </a:p>
        </p:txBody>
      </p:sp>
      <p:sp>
        <p:nvSpPr>
          <p:cNvPr id="8" name="TextBox 7"/>
          <p:cNvSpPr txBox="1"/>
          <p:nvPr/>
        </p:nvSpPr>
        <p:spPr>
          <a:xfrm>
            <a:off x="5850121" y="3784414"/>
            <a:ext cx="2112778" cy="830997"/>
          </a:xfrm>
          <a:prstGeom prst="rect">
            <a:avLst/>
          </a:prstGeom>
          <a:noFill/>
        </p:spPr>
        <p:txBody>
          <a:bodyPr wrap="none" rtlCol="0">
            <a:spAutoFit/>
          </a:bodyPr>
          <a:lstStyle/>
          <a:p>
            <a:pPr algn="ctr"/>
            <a:r>
              <a:rPr lang="en-US" sz="2400" dirty="0" smtClean="0"/>
              <a:t>Component 5:</a:t>
            </a:r>
          </a:p>
          <a:p>
            <a:pPr algn="ctr"/>
            <a:r>
              <a:rPr lang="en-US" sz="2400" dirty="0" smtClean="0">
                <a:solidFill>
                  <a:srgbClr val="000000"/>
                </a:solidFill>
              </a:rPr>
              <a:t>phase = 1.309</a:t>
            </a:r>
            <a:endParaRPr lang="en-US" sz="2400" dirty="0">
              <a:solidFill>
                <a:srgbClr val="000000"/>
              </a:solidFill>
            </a:endParaRPr>
          </a:p>
        </p:txBody>
      </p:sp>
      <p:pic>
        <p:nvPicPr>
          <p:cNvPr id="9" name="Picture 8" descr="amin.pn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7752" y="804672"/>
            <a:ext cx="3705954" cy="2513100"/>
          </a:xfrm>
          <a:prstGeom prst="rect">
            <a:avLst/>
          </a:prstGeom>
        </p:spPr>
      </p:pic>
      <p:pic>
        <p:nvPicPr>
          <p:cNvPr id="13" name="Picture 12" descr="cmaj.png"/>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4093" y="806307"/>
            <a:ext cx="3706329" cy="2513354"/>
          </a:xfrm>
          <a:prstGeom prst="rect">
            <a:avLst/>
          </a:prstGeom>
        </p:spPr>
      </p:pic>
      <p:sp>
        <p:nvSpPr>
          <p:cNvPr id="16" name="TextBox 15"/>
          <p:cNvSpPr txBox="1"/>
          <p:nvPr/>
        </p:nvSpPr>
        <p:spPr>
          <a:xfrm>
            <a:off x="457200" y="1706046"/>
            <a:ext cx="1993154" cy="461665"/>
          </a:xfrm>
          <a:prstGeom prst="rect">
            <a:avLst/>
          </a:prstGeom>
          <a:noFill/>
        </p:spPr>
        <p:txBody>
          <a:bodyPr wrap="none" rtlCol="0">
            <a:spAutoFit/>
          </a:bodyPr>
          <a:lstStyle/>
          <a:p>
            <a:r>
              <a:rPr lang="en-US" sz="2400" dirty="0" smtClean="0"/>
              <a:t>C major triad</a:t>
            </a:r>
            <a:endParaRPr lang="en-US" sz="2400" dirty="0"/>
          </a:p>
        </p:txBody>
      </p:sp>
      <p:sp>
        <p:nvSpPr>
          <p:cNvPr id="17" name="TextBox 16"/>
          <p:cNvSpPr txBox="1"/>
          <p:nvPr/>
        </p:nvSpPr>
        <p:spPr>
          <a:xfrm>
            <a:off x="457200" y="1706046"/>
            <a:ext cx="2031325" cy="461665"/>
          </a:xfrm>
          <a:prstGeom prst="rect">
            <a:avLst/>
          </a:prstGeom>
          <a:noFill/>
        </p:spPr>
        <p:txBody>
          <a:bodyPr wrap="none" rtlCol="0">
            <a:spAutoFit/>
          </a:bodyPr>
          <a:lstStyle/>
          <a:p>
            <a:r>
              <a:rPr lang="en-US" sz="2400" dirty="0" smtClean="0"/>
              <a:t>A minor triad</a:t>
            </a:r>
            <a:endParaRPr lang="en-US" sz="2400" dirty="0"/>
          </a:p>
        </p:txBody>
      </p:sp>
      <p:sp>
        <p:nvSpPr>
          <p:cNvPr id="18" name="TextBox 17"/>
          <p:cNvSpPr txBox="1"/>
          <p:nvPr/>
        </p:nvSpPr>
        <p:spPr>
          <a:xfrm>
            <a:off x="1257464" y="3756591"/>
            <a:ext cx="2119991" cy="830997"/>
          </a:xfrm>
          <a:prstGeom prst="rect">
            <a:avLst/>
          </a:prstGeom>
          <a:noFill/>
        </p:spPr>
        <p:txBody>
          <a:bodyPr wrap="none" rtlCol="0">
            <a:spAutoFit/>
          </a:bodyPr>
          <a:lstStyle/>
          <a:p>
            <a:pPr algn="ctr"/>
            <a:r>
              <a:rPr lang="en-US" sz="2400" dirty="0" smtClean="0"/>
              <a:t>Component 3:</a:t>
            </a:r>
          </a:p>
          <a:p>
            <a:pPr algn="ctr"/>
            <a:r>
              <a:rPr lang="en-US" sz="2400" dirty="0" smtClean="0"/>
              <a:t>phase= 0.464</a:t>
            </a:r>
            <a:endParaRPr lang="en-US" sz="2400" dirty="0"/>
          </a:p>
        </p:txBody>
      </p:sp>
      <p:sp>
        <p:nvSpPr>
          <p:cNvPr id="19" name="TextBox 18"/>
          <p:cNvSpPr txBox="1"/>
          <p:nvPr/>
        </p:nvSpPr>
        <p:spPr>
          <a:xfrm>
            <a:off x="5853111" y="3785990"/>
            <a:ext cx="2112778" cy="830997"/>
          </a:xfrm>
          <a:prstGeom prst="rect">
            <a:avLst/>
          </a:prstGeom>
          <a:noFill/>
        </p:spPr>
        <p:txBody>
          <a:bodyPr wrap="none" rtlCol="0">
            <a:spAutoFit/>
          </a:bodyPr>
          <a:lstStyle/>
          <a:p>
            <a:pPr algn="ctr"/>
            <a:r>
              <a:rPr lang="en-US" sz="2400" dirty="0" smtClean="0"/>
              <a:t>Component 5:</a:t>
            </a:r>
          </a:p>
          <a:p>
            <a:pPr algn="ctr"/>
            <a:r>
              <a:rPr lang="en-US" sz="2400" dirty="0" smtClean="0">
                <a:solidFill>
                  <a:srgbClr val="000000"/>
                </a:solidFill>
              </a:rPr>
              <a:t>phase = 0.785</a:t>
            </a:r>
            <a:endParaRPr lang="en-US" sz="2400" dirty="0">
              <a:solidFill>
                <a:srgbClr val="000000"/>
              </a:solidFill>
            </a:endParaRPr>
          </a:p>
        </p:txBody>
      </p:sp>
    </p:spTree>
    <p:extLst>
      <p:ext uri="{BB962C8B-B14F-4D97-AF65-F5344CB8AC3E}">
        <p14:creationId xmlns:p14="http://schemas.microsoft.com/office/powerpoint/2010/main" val="412077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16" grpId="0"/>
      <p:bldP spid="16" grpId="1"/>
      <p:bldP spid="17" grpId="0"/>
      <p:bldP spid="17" grpId="1"/>
      <p:bldP spid="18" grpId="0"/>
      <p:bldP spid="18" grpId="1"/>
      <p:bldP spid="19" grpId="0"/>
      <p:bldP spid="19"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 Fourier Transform: </a:t>
            </a:r>
            <a:r>
              <a:rPr lang="en-US" dirty="0" smtClean="0"/>
              <a:t>Balances</a:t>
            </a:r>
            <a:endParaRPr lang="en-US" dirty="0"/>
          </a:p>
        </p:txBody>
      </p:sp>
      <p:pic>
        <p:nvPicPr>
          <p:cNvPr id="3" name="Picture 2" descr="clockface3.t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524001"/>
            <a:ext cx="4310528" cy="4310528"/>
          </a:xfrm>
          <a:prstGeom prst="rect">
            <a:avLst/>
          </a:prstGeom>
        </p:spPr>
      </p:pic>
      <p:pic>
        <p:nvPicPr>
          <p:cNvPr id="4" name="Picture 3" descr="clockface5.t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8471" y="1180362"/>
            <a:ext cx="4945528" cy="4945528"/>
          </a:xfrm>
          <a:prstGeom prst="rect">
            <a:avLst/>
          </a:prstGeom>
        </p:spPr>
      </p:pic>
      <p:sp>
        <p:nvSpPr>
          <p:cNvPr id="5" name="TextBox 4"/>
          <p:cNvSpPr txBox="1"/>
          <p:nvPr/>
        </p:nvSpPr>
        <p:spPr>
          <a:xfrm>
            <a:off x="457200" y="843429"/>
            <a:ext cx="3587641" cy="461665"/>
          </a:xfrm>
          <a:prstGeom prst="rect">
            <a:avLst/>
          </a:prstGeom>
          <a:noFill/>
        </p:spPr>
        <p:txBody>
          <a:bodyPr wrap="none" rtlCol="0">
            <a:spAutoFit/>
          </a:bodyPr>
          <a:lstStyle/>
          <a:p>
            <a:r>
              <a:rPr lang="en-US" sz="2400" b="1" dirty="0" smtClean="0"/>
              <a:t>3-component balance</a:t>
            </a:r>
            <a:endParaRPr lang="en-US" sz="2400" b="1" dirty="0"/>
          </a:p>
        </p:txBody>
      </p:sp>
      <p:sp>
        <p:nvSpPr>
          <p:cNvPr id="6" name="TextBox 5"/>
          <p:cNvSpPr txBox="1"/>
          <p:nvPr/>
        </p:nvSpPr>
        <p:spPr>
          <a:xfrm>
            <a:off x="4972423" y="785150"/>
            <a:ext cx="3579826" cy="461665"/>
          </a:xfrm>
          <a:prstGeom prst="rect">
            <a:avLst/>
          </a:prstGeom>
          <a:noFill/>
        </p:spPr>
        <p:txBody>
          <a:bodyPr wrap="none" rtlCol="0">
            <a:spAutoFit/>
          </a:bodyPr>
          <a:lstStyle/>
          <a:p>
            <a:r>
              <a:rPr lang="en-US" sz="2400" b="1" dirty="0"/>
              <a:t>5</a:t>
            </a:r>
            <a:r>
              <a:rPr lang="en-US" sz="2400" b="1" dirty="0" smtClean="0"/>
              <a:t>-component balance</a:t>
            </a:r>
            <a:endParaRPr lang="en-US" sz="2400" b="1" dirty="0"/>
          </a:p>
        </p:txBody>
      </p:sp>
      <p:sp>
        <p:nvSpPr>
          <p:cNvPr id="7" name="TextBox 6"/>
          <p:cNvSpPr txBox="1"/>
          <p:nvPr/>
        </p:nvSpPr>
        <p:spPr>
          <a:xfrm>
            <a:off x="957753" y="5649863"/>
            <a:ext cx="8356576" cy="646331"/>
          </a:xfrm>
          <a:prstGeom prst="rect">
            <a:avLst/>
          </a:prstGeom>
          <a:noFill/>
        </p:spPr>
        <p:txBody>
          <a:bodyPr wrap="square" rtlCol="0">
            <a:spAutoFit/>
          </a:bodyPr>
          <a:lstStyle/>
          <a:p>
            <a:r>
              <a:rPr lang="en-US" dirty="0" smtClean="0"/>
              <a:t>See Quinn “General Equal-Tempered Harmony,” </a:t>
            </a:r>
            <a:r>
              <a:rPr lang="en-US" i="1" dirty="0" smtClean="0"/>
              <a:t>Perspectives of New Music </a:t>
            </a:r>
            <a:r>
              <a:rPr lang="en-US" dirty="0" smtClean="0"/>
              <a:t>44/2–45/1 (2006–2007).</a:t>
            </a:r>
            <a:endParaRPr lang="en-US" dirty="0"/>
          </a:p>
        </p:txBody>
      </p:sp>
    </p:spTree>
    <p:extLst>
      <p:ext uri="{BB962C8B-B14F-4D97-AF65-F5344CB8AC3E}">
        <p14:creationId xmlns:p14="http://schemas.microsoft.com/office/powerpoint/2010/main" val="409353709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 Fourier Transform: </a:t>
            </a:r>
            <a:r>
              <a:rPr lang="en-US" dirty="0" smtClean="0"/>
              <a:t>Balances</a:t>
            </a:r>
            <a:endParaRPr lang="en-US" dirty="0"/>
          </a:p>
        </p:txBody>
      </p:sp>
      <p:sp>
        <p:nvSpPr>
          <p:cNvPr id="5" name="TextBox 4"/>
          <p:cNvSpPr txBox="1"/>
          <p:nvPr/>
        </p:nvSpPr>
        <p:spPr>
          <a:xfrm>
            <a:off x="457200" y="843429"/>
            <a:ext cx="3587641" cy="461665"/>
          </a:xfrm>
          <a:prstGeom prst="rect">
            <a:avLst/>
          </a:prstGeom>
          <a:noFill/>
        </p:spPr>
        <p:txBody>
          <a:bodyPr wrap="none" rtlCol="0">
            <a:spAutoFit/>
          </a:bodyPr>
          <a:lstStyle/>
          <a:p>
            <a:r>
              <a:rPr lang="en-US" sz="2400" b="1" dirty="0" smtClean="0"/>
              <a:t>3-component balance</a:t>
            </a:r>
            <a:endParaRPr lang="en-US" sz="2400" b="1" dirty="0"/>
          </a:p>
        </p:txBody>
      </p:sp>
      <p:sp>
        <p:nvSpPr>
          <p:cNvPr id="6" name="TextBox 5"/>
          <p:cNvSpPr txBox="1"/>
          <p:nvPr/>
        </p:nvSpPr>
        <p:spPr>
          <a:xfrm>
            <a:off x="4972423" y="785150"/>
            <a:ext cx="3579826" cy="461665"/>
          </a:xfrm>
          <a:prstGeom prst="rect">
            <a:avLst/>
          </a:prstGeom>
          <a:noFill/>
        </p:spPr>
        <p:txBody>
          <a:bodyPr wrap="none" rtlCol="0">
            <a:spAutoFit/>
          </a:bodyPr>
          <a:lstStyle/>
          <a:p>
            <a:r>
              <a:rPr lang="en-US" sz="2400" b="1" dirty="0"/>
              <a:t>5</a:t>
            </a:r>
            <a:r>
              <a:rPr lang="en-US" sz="2400" b="1" dirty="0" smtClean="0"/>
              <a:t>-component balance</a:t>
            </a:r>
            <a:endParaRPr lang="en-US" sz="2400" b="1" dirty="0"/>
          </a:p>
        </p:txBody>
      </p:sp>
      <p:pic>
        <p:nvPicPr>
          <p:cNvPr id="7" name="Picture 6" descr="clockface3cmaj.t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527048"/>
            <a:ext cx="4315968" cy="4315968"/>
          </a:xfrm>
          <a:prstGeom prst="rect">
            <a:avLst/>
          </a:prstGeom>
        </p:spPr>
      </p:pic>
      <p:pic>
        <p:nvPicPr>
          <p:cNvPr id="9" name="Picture 8" descr="clockface5cmaj.t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7096" y="1179576"/>
            <a:ext cx="4946904" cy="4946904"/>
          </a:xfrm>
          <a:prstGeom prst="rect">
            <a:avLst/>
          </a:prstGeom>
        </p:spPr>
      </p:pic>
      <p:sp>
        <p:nvSpPr>
          <p:cNvPr id="10" name="TextBox 9"/>
          <p:cNvSpPr txBox="1"/>
          <p:nvPr/>
        </p:nvSpPr>
        <p:spPr>
          <a:xfrm>
            <a:off x="3107765" y="5543176"/>
            <a:ext cx="2297925" cy="461665"/>
          </a:xfrm>
          <a:prstGeom prst="rect">
            <a:avLst/>
          </a:prstGeom>
          <a:noFill/>
        </p:spPr>
        <p:txBody>
          <a:bodyPr wrap="none" rtlCol="0">
            <a:spAutoFit/>
          </a:bodyPr>
          <a:lstStyle/>
          <a:p>
            <a:r>
              <a:rPr lang="en-US" sz="2400" b="1" dirty="0" smtClean="0"/>
              <a:t>C major triad</a:t>
            </a:r>
            <a:endParaRPr lang="en-US" sz="2400" b="1" dirty="0"/>
          </a:p>
        </p:txBody>
      </p:sp>
      <p:cxnSp>
        <p:nvCxnSpPr>
          <p:cNvPr id="12" name="Straight Arrow Connector 11"/>
          <p:cNvCxnSpPr/>
          <p:nvPr/>
        </p:nvCxnSpPr>
        <p:spPr>
          <a:xfrm flipV="1">
            <a:off x="2196353" y="1912471"/>
            <a:ext cx="762000" cy="1643530"/>
          </a:xfrm>
          <a:prstGeom prst="straightConnector1">
            <a:avLst/>
          </a:prstGeom>
          <a:ln w="57150" cmpd="sng">
            <a:solidFill>
              <a:srgbClr val="008000"/>
            </a:solidFill>
            <a:headEnd type="none"/>
            <a:tailEnd type="triangle" w="lg" len="lg"/>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V="1">
            <a:off x="6726518" y="2196353"/>
            <a:ext cx="1252070" cy="1359650"/>
          </a:xfrm>
          <a:prstGeom prst="straightConnector1">
            <a:avLst/>
          </a:prstGeom>
          <a:ln w="57150" cmpd="sng">
            <a:solidFill>
              <a:srgbClr val="008000"/>
            </a:solidFill>
            <a:headEnd type="none"/>
            <a:tailEnd type="triangle" w="lg" len="lg"/>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2415963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 Fourier Transform: </a:t>
            </a:r>
            <a:r>
              <a:rPr lang="en-US" dirty="0" smtClean="0"/>
              <a:t>Balances</a:t>
            </a:r>
            <a:endParaRPr lang="en-US" dirty="0"/>
          </a:p>
        </p:txBody>
      </p:sp>
      <p:sp>
        <p:nvSpPr>
          <p:cNvPr id="5" name="TextBox 4"/>
          <p:cNvSpPr txBox="1"/>
          <p:nvPr/>
        </p:nvSpPr>
        <p:spPr>
          <a:xfrm>
            <a:off x="457200" y="843429"/>
            <a:ext cx="3587641" cy="461665"/>
          </a:xfrm>
          <a:prstGeom prst="rect">
            <a:avLst/>
          </a:prstGeom>
          <a:noFill/>
        </p:spPr>
        <p:txBody>
          <a:bodyPr wrap="none" rtlCol="0">
            <a:spAutoFit/>
          </a:bodyPr>
          <a:lstStyle/>
          <a:p>
            <a:r>
              <a:rPr lang="en-US" sz="2400" b="1" dirty="0" smtClean="0"/>
              <a:t>3-component balance</a:t>
            </a:r>
            <a:endParaRPr lang="en-US" sz="2400" b="1" dirty="0"/>
          </a:p>
        </p:txBody>
      </p:sp>
      <p:sp>
        <p:nvSpPr>
          <p:cNvPr id="6" name="TextBox 5"/>
          <p:cNvSpPr txBox="1"/>
          <p:nvPr/>
        </p:nvSpPr>
        <p:spPr>
          <a:xfrm>
            <a:off x="4972423" y="785150"/>
            <a:ext cx="3579826" cy="461665"/>
          </a:xfrm>
          <a:prstGeom prst="rect">
            <a:avLst/>
          </a:prstGeom>
          <a:noFill/>
        </p:spPr>
        <p:txBody>
          <a:bodyPr wrap="none" rtlCol="0">
            <a:spAutoFit/>
          </a:bodyPr>
          <a:lstStyle/>
          <a:p>
            <a:r>
              <a:rPr lang="en-US" sz="2400" b="1" dirty="0"/>
              <a:t>5</a:t>
            </a:r>
            <a:r>
              <a:rPr lang="en-US" sz="2400" b="1" dirty="0" smtClean="0"/>
              <a:t>-component balance</a:t>
            </a:r>
            <a:endParaRPr lang="en-US" sz="2400" b="1" dirty="0"/>
          </a:p>
        </p:txBody>
      </p:sp>
      <p:sp>
        <p:nvSpPr>
          <p:cNvPr id="10" name="TextBox 9"/>
          <p:cNvSpPr txBox="1"/>
          <p:nvPr/>
        </p:nvSpPr>
        <p:spPr>
          <a:xfrm>
            <a:off x="3107765" y="5543176"/>
            <a:ext cx="2355232" cy="461665"/>
          </a:xfrm>
          <a:prstGeom prst="rect">
            <a:avLst/>
          </a:prstGeom>
          <a:noFill/>
        </p:spPr>
        <p:txBody>
          <a:bodyPr wrap="none" rtlCol="0">
            <a:spAutoFit/>
          </a:bodyPr>
          <a:lstStyle/>
          <a:p>
            <a:r>
              <a:rPr lang="en-US" sz="2400" b="1" dirty="0"/>
              <a:t>A</a:t>
            </a:r>
            <a:r>
              <a:rPr lang="en-US" sz="2400" b="1" dirty="0" smtClean="0"/>
              <a:t> minor triad</a:t>
            </a:r>
            <a:endParaRPr lang="en-US" sz="2400" b="1" dirty="0"/>
          </a:p>
        </p:txBody>
      </p:sp>
      <p:pic>
        <p:nvPicPr>
          <p:cNvPr id="3" name="Picture 2" descr="clockface3amin.t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527048"/>
            <a:ext cx="4315968" cy="4315968"/>
          </a:xfrm>
          <a:prstGeom prst="rect">
            <a:avLst/>
          </a:prstGeom>
        </p:spPr>
      </p:pic>
      <p:pic>
        <p:nvPicPr>
          <p:cNvPr id="4" name="Picture 3" descr="clockface5amin.t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7096" y="1179576"/>
            <a:ext cx="4946904" cy="4946904"/>
          </a:xfrm>
          <a:prstGeom prst="rect">
            <a:avLst/>
          </a:prstGeom>
        </p:spPr>
      </p:pic>
      <p:cxnSp>
        <p:nvCxnSpPr>
          <p:cNvPr id="11" name="Straight Arrow Connector 10"/>
          <p:cNvCxnSpPr/>
          <p:nvPr/>
        </p:nvCxnSpPr>
        <p:spPr>
          <a:xfrm flipH="1" flipV="1">
            <a:off x="1464235" y="1912471"/>
            <a:ext cx="732118" cy="1643530"/>
          </a:xfrm>
          <a:prstGeom prst="straightConnector1">
            <a:avLst/>
          </a:prstGeom>
          <a:ln w="57150" cmpd="sng">
            <a:solidFill>
              <a:srgbClr val="008000"/>
            </a:solidFill>
            <a:headEnd type="none"/>
            <a:tailEnd type="triangle" w="lg" len="lg"/>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V="1">
            <a:off x="6723530" y="2988235"/>
            <a:ext cx="1828719" cy="567766"/>
          </a:xfrm>
          <a:prstGeom prst="straightConnector1">
            <a:avLst/>
          </a:prstGeom>
          <a:ln w="57150" cmpd="sng">
            <a:solidFill>
              <a:srgbClr val="008000"/>
            </a:solidFill>
            <a:headEnd type="none"/>
            <a:tailEnd type="triangle" w="lg" len="lg"/>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3063317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0.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86" y="731520"/>
            <a:ext cx="5587407" cy="5303520"/>
          </a:xfrm>
          <a:prstGeom prst="rect">
            <a:avLst/>
          </a:prstGeom>
        </p:spPr>
      </p:pic>
      <p:pic>
        <p:nvPicPr>
          <p:cNvPr id="12" name="Picture 11" descr="ex0_5.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 y="731520"/>
            <a:ext cx="5587407" cy="5303520"/>
          </a:xfrm>
          <a:prstGeom prst="rect">
            <a:avLst/>
          </a:prstGeom>
        </p:spPr>
      </p:pic>
      <p:pic>
        <p:nvPicPr>
          <p:cNvPr id="11" name="Picture 10" descr="ex0_4.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40" y="731520"/>
            <a:ext cx="5587407" cy="5303520"/>
          </a:xfrm>
          <a:prstGeom prst="rect">
            <a:avLst/>
          </a:prstGeom>
        </p:spPr>
      </p:pic>
      <p:pic>
        <p:nvPicPr>
          <p:cNvPr id="8" name="Picture 7" descr="ex0_3.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840" y="731520"/>
            <a:ext cx="5587407" cy="5303520"/>
          </a:xfrm>
          <a:prstGeom prst="rect">
            <a:avLst/>
          </a:prstGeom>
        </p:spPr>
      </p:pic>
      <p:pic>
        <p:nvPicPr>
          <p:cNvPr id="5" name="Picture 4" descr="ex0_2.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840" y="731520"/>
            <a:ext cx="5587407" cy="5303520"/>
          </a:xfrm>
          <a:prstGeom prst="rect">
            <a:avLst/>
          </a:prstGeom>
        </p:spPr>
      </p:pic>
      <p:sp>
        <p:nvSpPr>
          <p:cNvPr id="2" name="Title 1"/>
          <p:cNvSpPr>
            <a:spLocks noGrp="1"/>
          </p:cNvSpPr>
          <p:nvPr>
            <p:ph type="title"/>
          </p:nvPr>
        </p:nvSpPr>
        <p:spPr/>
        <p:txBody>
          <a:bodyPr/>
          <a:lstStyle/>
          <a:p>
            <a:r>
              <a:rPr lang="en-US" dirty="0" smtClean="0"/>
              <a:t>Discrete Fourier Transform: The </a:t>
            </a:r>
            <a:r>
              <a:rPr lang="en-US" i="1" dirty="0" smtClean="0"/>
              <a:t>Tonnetz</a:t>
            </a:r>
            <a:endParaRPr lang="en-US" dirty="0"/>
          </a:p>
        </p:txBody>
      </p:sp>
      <p:sp>
        <p:nvSpPr>
          <p:cNvPr id="9" name="Rounded Rectangle 8"/>
          <p:cNvSpPr/>
          <p:nvPr/>
        </p:nvSpPr>
        <p:spPr>
          <a:xfrm>
            <a:off x="1509888" y="5348110"/>
            <a:ext cx="4769556" cy="719667"/>
          </a:xfrm>
          <a:prstGeom prst="roundRect">
            <a:avLst/>
          </a:prstGeom>
          <a:solidFill>
            <a:srgbClr val="FFFFFF"/>
          </a:solidFill>
          <a:ln>
            <a:solidFill>
              <a:srgbClr val="FFFFFF"/>
            </a:solidFill>
          </a:ln>
        </p:spPr>
        <p:style>
          <a:lnRef idx="1">
            <a:schemeClr val="accent4"/>
          </a:lnRef>
          <a:fillRef idx="2">
            <a:schemeClr val="accent4"/>
          </a:fillRef>
          <a:effectRef idx="1">
            <a:schemeClr val="accent4"/>
          </a:effectRef>
          <a:fontRef idx="minor">
            <a:schemeClr val="dk1"/>
          </a:fontRef>
        </p:style>
        <p:txBody>
          <a:bodyPr tIns="0" bIns="274320" rtlCol="0" anchor="ctr"/>
          <a:lstStyle/>
          <a:p>
            <a:pPr algn="ctr"/>
            <a:r>
              <a:rPr lang="en-US" sz="2400" b="1" dirty="0" smtClean="0"/>
              <a:t>Phase of the 3-component</a:t>
            </a:r>
            <a:endParaRPr lang="en-US" sz="2400" b="1" dirty="0"/>
          </a:p>
        </p:txBody>
      </p:sp>
      <p:cxnSp>
        <p:nvCxnSpPr>
          <p:cNvPr id="7" name="Straight Arrow Connector 6"/>
          <p:cNvCxnSpPr/>
          <p:nvPr/>
        </p:nvCxnSpPr>
        <p:spPr>
          <a:xfrm>
            <a:off x="2286000" y="5896376"/>
            <a:ext cx="3431491" cy="0"/>
          </a:xfrm>
          <a:prstGeom prst="straightConnector1">
            <a:avLst/>
          </a:prstGeom>
          <a:ln w="5715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rot="16200000">
            <a:off x="-1023059" y="2716392"/>
            <a:ext cx="4769556" cy="719667"/>
          </a:xfrm>
          <a:prstGeom prst="roundRect">
            <a:avLst/>
          </a:prstGeom>
          <a:solidFill>
            <a:srgbClr val="FFFFFF"/>
          </a:solidFill>
          <a:ln>
            <a:solidFill>
              <a:srgbClr val="FFFFFF"/>
            </a:solidFill>
          </a:ln>
        </p:spPr>
        <p:style>
          <a:lnRef idx="1">
            <a:schemeClr val="accent4"/>
          </a:lnRef>
          <a:fillRef idx="2">
            <a:schemeClr val="accent4"/>
          </a:fillRef>
          <a:effectRef idx="1">
            <a:schemeClr val="accent4"/>
          </a:effectRef>
          <a:fontRef idx="minor">
            <a:schemeClr val="dk1"/>
          </a:fontRef>
        </p:style>
        <p:txBody>
          <a:bodyPr tIns="274320" bIns="0" rtlCol="0" anchor="ctr"/>
          <a:lstStyle/>
          <a:p>
            <a:pPr algn="ctr"/>
            <a:r>
              <a:rPr lang="en-US" sz="2400" b="1" dirty="0" smtClean="0"/>
              <a:t>Phase of the 5-component</a:t>
            </a:r>
            <a:endParaRPr lang="en-US" sz="2400" b="1" dirty="0"/>
          </a:p>
        </p:txBody>
      </p:sp>
      <p:cxnSp>
        <p:nvCxnSpPr>
          <p:cNvPr id="10" name="Straight Arrow Connector 9"/>
          <p:cNvCxnSpPr/>
          <p:nvPr/>
        </p:nvCxnSpPr>
        <p:spPr>
          <a:xfrm flipV="1">
            <a:off x="1213556" y="889000"/>
            <a:ext cx="0" cy="4120444"/>
          </a:xfrm>
          <a:prstGeom prst="straightConnector1">
            <a:avLst/>
          </a:prstGeom>
          <a:ln w="5715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pic>
        <p:nvPicPr>
          <p:cNvPr id="15" name="Picture 14" descr="dft_chart5capt1.tif"/>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563366" y="2007844"/>
            <a:ext cx="2550752" cy="820932"/>
          </a:xfrm>
          <a:prstGeom prst="rect">
            <a:avLst/>
          </a:prstGeom>
        </p:spPr>
      </p:pic>
      <p:pic>
        <p:nvPicPr>
          <p:cNvPr id="16" name="Picture 15" descr="dft_chart5capt2.t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8306" y="2781362"/>
            <a:ext cx="2550753" cy="564391"/>
          </a:xfrm>
          <a:prstGeom prst="rect">
            <a:avLst/>
          </a:prstGeom>
        </p:spPr>
      </p:pic>
      <p:pic>
        <p:nvPicPr>
          <p:cNvPr id="17" name="Picture 16" descr="dft_chart5capt3.t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4706" y="3214529"/>
            <a:ext cx="2539412" cy="474315"/>
          </a:xfrm>
          <a:prstGeom prst="rect">
            <a:avLst/>
          </a:prstGeom>
        </p:spPr>
      </p:pic>
      <p:pic>
        <p:nvPicPr>
          <p:cNvPr id="19" name="Picture 18" descr="dft_chart5capt5.t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89293" y="4090032"/>
            <a:ext cx="2554708" cy="477172"/>
          </a:xfrm>
          <a:prstGeom prst="rect">
            <a:avLst/>
          </a:prstGeom>
        </p:spPr>
      </p:pic>
      <p:pic>
        <p:nvPicPr>
          <p:cNvPr id="20" name="Picture 19" descr="dft_chart5capt4.ti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74706" y="3647726"/>
            <a:ext cx="2539412" cy="474315"/>
          </a:xfrm>
          <a:prstGeom prst="rect">
            <a:avLst/>
          </a:prstGeom>
        </p:spPr>
      </p:pic>
    </p:spTree>
    <p:extLst>
      <p:ext uri="{BB962C8B-B14F-4D97-AF65-F5344CB8AC3E}">
        <p14:creationId xmlns:p14="http://schemas.microsoft.com/office/powerpoint/2010/main" val="1841873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ex0.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886" y="731520"/>
            <a:ext cx="5587407" cy="5303520"/>
          </a:xfrm>
          <a:prstGeom prst="rect">
            <a:avLst/>
          </a:prstGeom>
        </p:spPr>
      </p:pic>
      <p:sp>
        <p:nvSpPr>
          <p:cNvPr id="2" name="Title 1"/>
          <p:cNvSpPr>
            <a:spLocks noGrp="1"/>
          </p:cNvSpPr>
          <p:nvPr>
            <p:ph type="title"/>
          </p:nvPr>
        </p:nvSpPr>
        <p:spPr/>
        <p:txBody>
          <a:bodyPr/>
          <a:lstStyle/>
          <a:p>
            <a:r>
              <a:rPr lang="en-US" dirty="0" smtClean="0"/>
              <a:t>Discrete Fourier Transform: The </a:t>
            </a:r>
            <a:r>
              <a:rPr lang="en-US" i="1" dirty="0" smtClean="0"/>
              <a:t>Tonnetz</a:t>
            </a:r>
            <a:endParaRPr lang="en-US" dirty="0"/>
          </a:p>
        </p:txBody>
      </p:sp>
      <p:cxnSp>
        <p:nvCxnSpPr>
          <p:cNvPr id="5" name="Straight Arrow Connector 4"/>
          <p:cNvCxnSpPr/>
          <p:nvPr/>
        </p:nvCxnSpPr>
        <p:spPr>
          <a:xfrm flipV="1">
            <a:off x="1889652" y="2811965"/>
            <a:ext cx="493059" cy="776942"/>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480235" y="3854823"/>
            <a:ext cx="2872808" cy="461665"/>
          </a:xfrm>
          <a:prstGeom prst="rect">
            <a:avLst/>
          </a:prstGeom>
          <a:solidFill>
            <a:schemeClr val="bg1"/>
          </a:solidFill>
          <a:ln w="50800">
            <a:gradFill flip="none" rotWithShape="1">
              <a:gsLst>
                <a:gs pos="0">
                  <a:schemeClr val="bg1"/>
                </a:gs>
                <a:gs pos="100000">
                  <a:prstClr val="white">
                    <a:alpha val="0"/>
                  </a:prstClr>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599765" y="3854824"/>
            <a:ext cx="2753278" cy="461665"/>
          </a:xfrm>
          <a:prstGeom prst="rect">
            <a:avLst/>
          </a:prstGeom>
          <a:noFill/>
        </p:spPr>
        <p:txBody>
          <a:bodyPr wrap="none" rtlCol="0">
            <a:spAutoFit/>
          </a:bodyPr>
          <a:lstStyle/>
          <a:p>
            <a:r>
              <a:rPr lang="en-US" sz="2400" b="1" dirty="0" smtClean="0"/>
              <a:t>R-L Progression</a:t>
            </a:r>
            <a:endParaRPr lang="en-US" sz="2400" b="1" dirty="0"/>
          </a:p>
        </p:txBody>
      </p:sp>
      <p:cxnSp>
        <p:nvCxnSpPr>
          <p:cNvPr id="19" name="Straight Arrow Connector 18"/>
          <p:cNvCxnSpPr/>
          <p:nvPr/>
        </p:nvCxnSpPr>
        <p:spPr>
          <a:xfrm>
            <a:off x="3635169" y="2426667"/>
            <a:ext cx="712285" cy="410954"/>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395540" y="2824793"/>
            <a:ext cx="712285" cy="410954"/>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921351" y="2064290"/>
            <a:ext cx="712285" cy="410954"/>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3142110" y="2452610"/>
            <a:ext cx="493059" cy="776942"/>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389805" y="2086335"/>
            <a:ext cx="493059" cy="776942"/>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5633636" y="1675819"/>
            <a:ext cx="493059" cy="776942"/>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pic>
        <p:nvPicPr>
          <p:cNvPr id="15" name="Picture 14" descr="dft_chart5capt1.ti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63366" y="2007844"/>
            <a:ext cx="2550752" cy="820932"/>
          </a:xfrm>
          <a:prstGeom prst="rect">
            <a:avLst/>
          </a:prstGeom>
        </p:spPr>
      </p:pic>
      <p:pic>
        <p:nvPicPr>
          <p:cNvPr id="18" name="Picture 17" descr="dft_chart5capt2.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8306" y="2781362"/>
            <a:ext cx="2550753" cy="564391"/>
          </a:xfrm>
          <a:prstGeom prst="rect">
            <a:avLst/>
          </a:prstGeom>
        </p:spPr>
      </p:pic>
      <p:pic>
        <p:nvPicPr>
          <p:cNvPr id="20" name="Picture 19" descr="dft_chart5capt3.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4706" y="3214529"/>
            <a:ext cx="2539412" cy="474315"/>
          </a:xfrm>
          <a:prstGeom prst="rect">
            <a:avLst/>
          </a:prstGeom>
        </p:spPr>
      </p:pic>
      <p:pic>
        <p:nvPicPr>
          <p:cNvPr id="21" name="Picture 20" descr="dft_chart5capt5.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9293" y="4090032"/>
            <a:ext cx="2554708" cy="477172"/>
          </a:xfrm>
          <a:prstGeom prst="rect">
            <a:avLst/>
          </a:prstGeom>
        </p:spPr>
      </p:pic>
      <p:pic>
        <p:nvPicPr>
          <p:cNvPr id="22" name="Picture 21" descr="dft_chart5capt4.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4706" y="3647726"/>
            <a:ext cx="2539412" cy="474315"/>
          </a:xfrm>
          <a:prstGeom prst="rect">
            <a:avLst/>
          </a:prstGeom>
        </p:spPr>
      </p:pic>
    </p:spTree>
    <p:extLst>
      <p:ext uri="{BB962C8B-B14F-4D97-AF65-F5344CB8AC3E}">
        <p14:creationId xmlns:p14="http://schemas.microsoft.com/office/powerpoint/2010/main" val="269181123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0.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886" y="731520"/>
            <a:ext cx="5587407" cy="5303520"/>
          </a:xfrm>
          <a:prstGeom prst="rect">
            <a:avLst/>
          </a:prstGeom>
        </p:spPr>
      </p:pic>
      <p:sp>
        <p:nvSpPr>
          <p:cNvPr id="2" name="Title 1"/>
          <p:cNvSpPr>
            <a:spLocks noGrp="1"/>
          </p:cNvSpPr>
          <p:nvPr>
            <p:ph type="title"/>
          </p:nvPr>
        </p:nvSpPr>
        <p:spPr/>
        <p:txBody>
          <a:bodyPr/>
          <a:lstStyle/>
          <a:p>
            <a:r>
              <a:rPr lang="en-US" dirty="0" smtClean="0"/>
              <a:t>Discrete Fourier Transform: The </a:t>
            </a:r>
            <a:r>
              <a:rPr lang="en-US" i="1" dirty="0" smtClean="0"/>
              <a:t>Tonnetz</a:t>
            </a:r>
            <a:endParaRPr lang="en-US" dirty="0"/>
          </a:p>
        </p:txBody>
      </p:sp>
      <p:cxnSp>
        <p:nvCxnSpPr>
          <p:cNvPr id="7" name="Straight Arrow Connector 6"/>
          <p:cNvCxnSpPr/>
          <p:nvPr/>
        </p:nvCxnSpPr>
        <p:spPr>
          <a:xfrm flipV="1">
            <a:off x="3094735" y="950257"/>
            <a:ext cx="493059" cy="776942"/>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3725218" y="4654930"/>
            <a:ext cx="2872808" cy="461665"/>
          </a:xfrm>
          <a:prstGeom prst="rect">
            <a:avLst/>
          </a:prstGeom>
          <a:solidFill>
            <a:schemeClr val="bg1"/>
          </a:solidFill>
          <a:ln w="50800">
            <a:gradFill flip="none" rotWithShape="1">
              <a:gsLst>
                <a:gs pos="0">
                  <a:schemeClr val="bg1"/>
                </a:gs>
                <a:gs pos="100000">
                  <a:prstClr val="white">
                    <a:alpha val="0"/>
                  </a:prstClr>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820564" y="4639989"/>
            <a:ext cx="2723672" cy="461665"/>
          </a:xfrm>
          <a:prstGeom prst="rect">
            <a:avLst/>
          </a:prstGeom>
          <a:noFill/>
        </p:spPr>
        <p:txBody>
          <a:bodyPr wrap="none" rtlCol="0">
            <a:spAutoFit/>
          </a:bodyPr>
          <a:lstStyle/>
          <a:p>
            <a:r>
              <a:rPr lang="en-US" sz="2400" b="1" dirty="0" smtClean="0"/>
              <a:t>P-L Progression</a:t>
            </a:r>
            <a:endParaRPr lang="en-US" sz="2400" b="1" dirty="0"/>
          </a:p>
        </p:txBody>
      </p:sp>
      <p:cxnSp>
        <p:nvCxnSpPr>
          <p:cNvPr id="21" name="Straight Arrow Connector 20"/>
          <p:cNvCxnSpPr/>
          <p:nvPr/>
        </p:nvCxnSpPr>
        <p:spPr>
          <a:xfrm flipH="1" flipV="1">
            <a:off x="3107564" y="1727199"/>
            <a:ext cx="533658" cy="741376"/>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3107564" y="4639989"/>
            <a:ext cx="508000" cy="721982"/>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3122505" y="2455747"/>
            <a:ext cx="493059" cy="776942"/>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3135334" y="3928413"/>
            <a:ext cx="493059" cy="776942"/>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3107564" y="3212693"/>
            <a:ext cx="533658" cy="741376"/>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pic>
        <p:nvPicPr>
          <p:cNvPr id="14" name="Picture 13" descr="dft_chart5capt1.ti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63366" y="2007844"/>
            <a:ext cx="2550752" cy="820932"/>
          </a:xfrm>
          <a:prstGeom prst="rect">
            <a:avLst/>
          </a:prstGeom>
        </p:spPr>
      </p:pic>
      <p:pic>
        <p:nvPicPr>
          <p:cNvPr id="18" name="Picture 17" descr="dft_chart5capt2.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8306" y="2781362"/>
            <a:ext cx="2550753" cy="564391"/>
          </a:xfrm>
          <a:prstGeom prst="rect">
            <a:avLst/>
          </a:prstGeom>
        </p:spPr>
      </p:pic>
      <p:pic>
        <p:nvPicPr>
          <p:cNvPr id="19" name="Picture 18" descr="dft_chart5capt3.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4706" y="3214529"/>
            <a:ext cx="2539412" cy="474315"/>
          </a:xfrm>
          <a:prstGeom prst="rect">
            <a:avLst/>
          </a:prstGeom>
        </p:spPr>
      </p:pic>
      <p:pic>
        <p:nvPicPr>
          <p:cNvPr id="20" name="Picture 19" descr="dft_chart5capt5.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9293" y="4090032"/>
            <a:ext cx="2554708" cy="477172"/>
          </a:xfrm>
          <a:prstGeom prst="rect">
            <a:avLst/>
          </a:prstGeom>
        </p:spPr>
      </p:pic>
      <p:pic>
        <p:nvPicPr>
          <p:cNvPr id="22" name="Picture 21" descr="dft_chart5capt4.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4706" y="3647726"/>
            <a:ext cx="2539412" cy="474315"/>
          </a:xfrm>
          <a:prstGeom prst="rect">
            <a:avLst/>
          </a:prstGeom>
        </p:spPr>
      </p:pic>
    </p:spTree>
    <p:extLst>
      <p:ext uri="{BB962C8B-B14F-4D97-AF65-F5344CB8AC3E}">
        <p14:creationId xmlns:p14="http://schemas.microsoft.com/office/powerpoint/2010/main" val="22584470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Schenker, Brahms, and Keys</a:t>
            </a:r>
            <a:endParaRPr lang="en-US" dirty="0"/>
          </a:p>
        </p:txBody>
      </p:sp>
      <p:sp>
        <p:nvSpPr>
          <p:cNvPr id="3" name="TextBox 2"/>
          <p:cNvSpPr txBox="1"/>
          <p:nvPr/>
        </p:nvSpPr>
        <p:spPr>
          <a:xfrm>
            <a:off x="499533" y="707999"/>
            <a:ext cx="8322323" cy="430887"/>
          </a:xfrm>
          <a:prstGeom prst="rect">
            <a:avLst/>
          </a:prstGeom>
          <a:noFill/>
        </p:spPr>
        <p:txBody>
          <a:bodyPr wrap="none" rtlCol="0">
            <a:spAutoFit/>
          </a:bodyPr>
          <a:lstStyle/>
          <a:p>
            <a:r>
              <a:rPr lang="en-US" sz="2200" b="1" dirty="0" smtClean="0"/>
              <a:t>A Music-Analytic Problem with a Mathematical Solution </a:t>
            </a:r>
            <a:endParaRPr lang="en-US" sz="2200" b="1" dirty="0"/>
          </a:p>
        </p:txBody>
      </p:sp>
      <p:pic>
        <p:nvPicPr>
          <p:cNvPr id="4" name="Picture 3" descr="Fig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955" y="2501956"/>
            <a:ext cx="3911600" cy="1972640"/>
          </a:xfrm>
          <a:prstGeom prst="rect">
            <a:avLst/>
          </a:prstGeom>
        </p:spPr>
      </p:pic>
      <p:sp>
        <p:nvSpPr>
          <p:cNvPr id="5" name="TextBox 4"/>
          <p:cNvSpPr txBox="1"/>
          <p:nvPr/>
        </p:nvSpPr>
        <p:spPr>
          <a:xfrm>
            <a:off x="2230075" y="4642240"/>
            <a:ext cx="4854940" cy="521390"/>
          </a:xfrm>
          <a:prstGeom prst="rect">
            <a:avLst/>
          </a:prstGeom>
          <a:noFill/>
        </p:spPr>
        <p:txBody>
          <a:bodyPr wrap="none" rtlCol="0">
            <a:spAutoFit/>
          </a:bodyPr>
          <a:lstStyle/>
          <a:p>
            <a:pPr algn="ctr"/>
            <a:r>
              <a:rPr lang="en-US" sz="2200" dirty="0" smtClean="0"/>
              <a:t>Schenker: </a:t>
            </a:r>
            <a:r>
              <a:rPr lang="en-US" sz="2200" i="1" dirty="0" smtClean="0"/>
              <a:t>Der </a:t>
            </a:r>
            <a:r>
              <a:rPr lang="en-US" sz="2200" i="1" dirty="0" err="1" smtClean="0"/>
              <a:t>Freie</a:t>
            </a:r>
            <a:r>
              <a:rPr lang="en-US" sz="2200" i="1" dirty="0" smtClean="0"/>
              <a:t> </a:t>
            </a:r>
            <a:r>
              <a:rPr lang="en-US" sz="2200" i="1" dirty="0" err="1" smtClean="0"/>
              <a:t>Satz</a:t>
            </a:r>
            <a:r>
              <a:rPr lang="en-US" sz="2200" dirty="0" smtClean="0"/>
              <a:t> Fig. 110d(2)</a:t>
            </a:r>
            <a:endParaRPr lang="en-US" sz="2200" dirty="0"/>
          </a:p>
        </p:txBody>
      </p:sp>
      <p:sp>
        <p:nvSpPr>
          <p:cNvPr id="7" name="TextBox 6"/>
          <p:cNvSpPr txBox="1"/>
          <p:nvPr/>
        </p:nvSpPr>
        <p:spPr>
          <a:xfrm>
            <a:off x="1903356" y="1471663"/>
            <a:ext cx="5492622" cy="430887"/>
          </a:xfrm>
          <a:prstGeom prst="rect">
            <a:avLst/>
          </a:prstGeom>
          <a:noFill/>
        </p:spPr>
        <p:txBody>
          <a:bodyPr wrap="none" rtlCol="0">
            <a:spAutoFit/>
          </a:bodyPr>
          <a:lstStyle/>
          <a:p>
            <a:pPr algn="ctr"/>
            <a:r>
              <a:rPr lang="en-US" sz="2200" dirty="0" smtClean="0"/>
              <a:t>So what’s wrong with reductive analysis?!?</a:t>
            </a:r>
            <a:endParaRPr lang="en-US" sz="2200" dirty="0"/>
          </a:p>
        </p:txBody>
      </p:sp>
    </p:spTree>
    <p:extLst>
      <p:ext uri="{BB962C8B-B14F-4D97-AF65-F5344CB8AC3E}">
        <p14:creationId xmlns:p14="http://schemas.microsoft.com/office/powerpoint/2010/main" val="19231554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ex0.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886" y="731520"/>
            <a:ext cx="5587407" cy="5303520"/>
          </a:xfrm>
          <a:prstGeom prst="rect">
            <a:avLst/>
          </a:prstGeom>
        </p:spPr>
      </p:pic>
      <p:sp>
        <p:nvSpPr>
          <p:cNvPr id="2" name="Title 1"/>
          <p:cNvSpPr>
            <a:spLocks noGrp="1"/>
          </p:cNvSpPr>
          <p:nvPr>
            <p:ph type="title"/>
          </p:nvPr>
        </p:nvSpPr>
        <p:spPr/>
        <p:txBody>
          <a:bodyPr/>
          <a:lstStyle/>
          <a:p>
            <a:r>
              <a:rPr lang="en-US" dirty="0" smtClean="0"/>
              <a:t>Discrete Fourier Transform: The </a:t>
            </a:r>
            <a:r>
              <a:rPr lang="en-US" i="1" dirty="0" smtClean="0"/>
              <a:t>Tonnetz</a:t>
            </a:r>
            <a:endParaRPr lang="en-US" dirty="0"/>
          </a:p>
        </p:txBody>
      </p:sp>
      <p:cxnSp>
        <p:nvCxnSpPr>
          <p:cNvPr id="8" name="Straight Arrow Connector 7"/>
          <p:cNvCxnSpPr/>
          <p:nvPr/>
        </p:nvCxnSpPr>
        <p:spPr>
          <a:xfrm flipH="1" flipV="1">
            <a:off x="3637343" y="2442878"/>
            <a:ext cx="740335" cy="380848"/>
          </a:xfrm>
          <a:prstGeom prst="straightConnector1">
            <a:avLst/>
          </a:prstGeom>
          <a:ln w="38100" cmpd="sng">
            <a:solidFill>
              <a:srgbClr val="000000"/>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703750" y="5025280"/>
            <a:ext cx="2872808" cy="461665"/>
          </a:xfrm>
          <a:prstGeom prst="rect">
            <a:avLst/>
          </a:prstGeom>
          <a:solidFill>
            <a:schemeClr val="bg1"/>
          </a:solidFill>
          <a:ln w="50800">
            <a:gradFill flip="none" rotWithShape="1">
              <a:gsLst>
                <a:gs pos="0">
                  <a:schemeClr val="bg1"/>
                </a:gs>
                <a:gs pos="100000">
                  <a:prstClr val="white">
                    <a:alpha val="0"/>
                  </a:prstClr>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806382" y="4997144"/>
            <a:ext cx="2758087" cy="461665"/>
          </a:xfrm>
          <a:prstGeom prst="rect">
            <a:avLst/>
          </a:prstGeom>
          <a:noFill/>
        </p:spPr>
        <p:txBody>
          <a:bodyPr wrap="none" rtlCol="0">
            <a:spAutoFit/>
          </a:bodyPr>
          <a:lstStyle/>
          <a:p>
            <a:r>
              <a:rPr lang="en-US" sz="2400" b="1" dirty="0" smtClean="0"/>
              <a:t>R-P Progression</a:t>
            </a:r>
            <a:endParaRPr lang="en-US" sz="2400" b="1" dirty="0"/>
          </a:p>
        </p:txBody>
      </p:sp>
      <p:cxnSp>
        <p:nvCxnSpPr>
          <p:cNvPr id="21" name="Straight Arrow Connector 20"/>
          <p:cNvCxnSpPr/>
          <p:nvPr/>
        </p:nvCxnSpPr>
        <p:spPr>
          <a:xfrm flipH="1" flipV="1">
            <a:off x="3129343" y="1733857"/>
            <a:ext cx="508000" cy="694084"/>
          </a:xfrm>
          <a:prstGeom prst="straightConnector1">
            <a:avLst/>
          </a:prstGeom>
          <a:ln w="38100" cmpd="sng">
            <a:solidFill>
              <a:srgbClr val="000000"/>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4885678" y="3544041"/>
            <a:ext cx="740335" cy="380848"/>
          </a:xfrm>
          <a:prstGeom prst="straightConnector1">
            <a:avLst/>
          </a:prstGeom>
          <a:ln w="38100" cmpd="sng">
            <a:solidFill>
              <a:srgbClr val="000000"/>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2351652" y="1333224"/>
            <a:ext cx="740336" cy="380848"/>
          </a:xfrm>
          <a:prstGeom prst="straightConnector1">
            <a:avLst/>
          </a:prstGeom>
          <a:ln w="38100" cmpd="sng">
            <a:solidFill>
              <a:srgbClr val="000000"/>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4377678" y="2823726"/>
            <a:ext cx="508000" cy="694084"/>
          </a:xfrm>
          <a:prstGeom prst="straightConnector1">
            <a:avLst/>
          </a:prstGeom>
          <a:ln w="38100" cmpd="sng">
            <a:solidFill>
              <a:srgbClr val="000000"/>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5626013" y="3924889"/>
            <a:ext cx="508000" cy="694084"/>
          </a:xfrm>
          <a:prstGeom prst="straightConnector1">
            <a:avLst/>
          </a:prstGeom>
          <a:ln w="38100" cmpd="sng">
            <a:solidFill>
              <a:srgbClr val="000000"/>
            </a:solidFill>
            <a:headEnd type="none"/>
            <a:tailEnd type="triangle" w="lg" len="lg"/>
          </a:ln>
        </p:spPr>
        <p:style>
          <a:lnRef idx="2">
            <a:schemeClr val="accent1"/>
          </a:lnRef>
          <a:fillRef idx="0">
            <a:schemeClr val="accent1"/>
          </a:fillRef>
          <a:effectRef idx="1">
            <a:schemeClr val="accent1"/>
          </a:effectRef>
          <a:fontRef idx="minor">
            <a:schemeClr val="tx1"/>
          </a:fontRef>
        </p:style>
      </p:cxnSp>
      <p:pic>
        <p:nvPicPr>
          <p:cNvPr id="13" name="Picture 12" descr="dft_chart5capt1.ti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63366" y="2007844"/>
            <a:ext cx="2550752" cy="820932"/>
          </a:xfrm>
          <a:prstGeom prst="rect">
            <a:avLst/>
          </a:prstGeom>
        </p:spPr>
      </p:pic>
      <p:pic>
        <p:nvPicPr>
          <p:cNvPr id="18" name="Picture 17" descr="dft_chart5capt2.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8306" y="2781362"/>
            <a:ext cx="2550753" cy="564391"/>
          </a:xfrm>
          <a:prstGeom prst="rect">
            <a:avLst/>
          </a:prstGeom>
        </p:spPr>
      </p:pic>
      <p:pic>
        <p:nvPicPr>
          <p:cNvPr id="20" name="Picture 19" descr="dft_chart5capt3.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4706" y="3214529"/>
            <a:ext cx="2539412" cy="474315"/>
          </a:xfrm>
          <a:prstGeom prst="rect">
            <a:avLst/>
          </a:prstGeom>
        </p:spPr>
      </p:pic>
      <p:pic>
        <p:nvPicPr>
          <p:cNvPr id="24" name="Picture 23" descr="dft_chart5capt5.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9293" y="4090032"/>
            <a:ext cx="2554708" cy="477172"/>
          </a:xfrm>
          <a:prstGeom prst="rect">
            <a:avLst/>
          </a:prstGeom>
        </p:spPr>
      </p:pic>
      <p:pic>
        <p:nvPicPr>
          <p:cNvPr id="25" name="Picture 24" descr="dft_chart5capt4.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4706" y="3647726"/>
            <a:ext cx="2539412" cy="474315"/>
          </a:xfrm>
          <a:prstGeom prst="rect">
            <a:avLst/>
          </a:prstGeom>
        </p:spPr>
      </p:pic>
    </p:spTree>
    <p:extLst>
      <p:ext uri="{BB962C8B-B14F-4D97-AF65-F5344CB8AC3E}">
        <p14:creationId xmlns:p14="http://schemas.microsoft.com/office/powerpoint/2010/main" val="254238789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majTriadSine.tif"/>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a:ext>
            </a:extLst>
          </a:blip>
          <a:srcRect l="4039" r="16202" b="6146"/>
          <a:stretch/>
        </p:blipFill>
        <p:spPr>
          <a:xfrm>
            <a:off x="-392239" y="-1526188"/>
            <a:ext cx="9970230" cy="4238484"/>
          </a:xfrm>
          <a:prstGeom prst="rect">
            <a:avLst/>
          </a:prstGeom>
        </p:spPr>
      </p:pic>
      <p:pic>
        <p:nvPicPr>
          <p:cNvPr id="5" name="Picture 4" descr="CmajTriadSine.tif"/>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a:ext>
            </a:extLst>
          </a:blip>
          <a:srcRect l="4039" t="2055" r="16202" b="6146"/>
          <a:stretch/>
        </p:blipFill>
        <p:spPr>
          <a:xfrm>
            <a:off x="-392239" y="2712296"/>
            <a:ext cx="9970230" cy="4145704"/>
          </a:xfrm>
          <a:prstGeom prst="rect">
            <a:avLst/>
          </a:prstGeom>
        </p:spPr>
      </p:pic>
      <p:sp>
        <p:nvSpPr>
          <p:cNvPr id="2" name="Title 1"/>
          <p:cNvSpPr>
            <a:spLocks noGrp="1"/>
          </p:cNvSpPr>
          <p:nvPr>
            <p:ph type="ctrTitle"/>
          </p:nvPr>
        </p:nvSpPr>
        <p:spPr>
          <a:xfrm>
            <a:off x="685800" y="1395412"/>
            <a:ext cx="7772400" cy="1470025"/>
          </a:xfrm>
        </p:spPr>
        <p:txBody>
          <a:bodyPr>
            <a:normAutofit fontScale="90000"/>
          </a:bodyPr>
          <a:lstStyle/>
          <a:p>
            <a:r>
              <a:rPr lang="en-US" dirty="0" smtClean="0"/>
              <a:t>Restoring the Structural Status of Keys through DFT Phase Space</a:t>
            </a:r>
            <a:endParaRPr lang="en-US" dirty="0"/>
          </a:p>
        </p:txBody>
      </p:sp>
      <p:sp>
        <p:nvSpPr>
          <p:cNvPr id="3" name="Subtitle 2"/>
          <p:cNvSpPr>
            <a:spLocks noGrp="1"/>
          </p:cNvSpPr>
          <p:nvPr>
            <p:ph type="subTitle" idx="1"/>
          </p:nvPr>
        </p:nvSpPr>
        <p:spPr>
          <a:xfrm>
            <a:off x="1371600" y="2992437"/>
            <a:ext cx="6400800" cy="2623785"/>
          </a:xfrm>
        </p:spPr>
        <p:txBody>
          <a:bodyPr>
            <a:normAutofit fontScale="85000" lnSpcReduction="20000"/>
          </a:bodyPr>
          <a:lstStyle/>
          <a:p>
            <a:r>
              <a:rPr lang="en-US" dirty="0" smtClean="0"/>
              <a:t>Jason Yust, Boston University</a:t>
            </a:r>
          </a:p>
          <a:p>
            <a:endParaRPr lang="en-US" dirty="0" smtClean="0"/>
          </a:p>
          <a:p>
            <a:r>
              <a:rPr lang="en-US" dirty="0" smtClean="0"/>
              <a:t>Presentation to the</a:t>
            </a:r>
          </a:p>
          <a:p>
            <a:r>
              <a:rPr lang="en-US" dirty="0" smtClean="0"/>
              <a:t>International Congress on Music and Mathematics</a:t>
            </a:r>
          </a:p>
          <a:p>
            <a:r>
              <a:rPr lang="en-US" dirty="0" smtClean="0"/>
              <a:t>Nov. 26–29, 2014</a:t>
            </a:r>
          </a:p>
          <a:p>
            <a:endParaRPr lang="en-US" dirty="0"/>
          </a:p>
          <a:p>
            <a:r>
              <a:rPr lang="en-US" dirty="0" smtClean="0"/>
              <a:t>A copy of this talk is available at</a:t>
            </a:r>
          </a:p>
          <a:p>
            <a:r>
              <a:rPr lang="en-US" dirty="0" err="1" smtClean="0">
                <a:solidFill>
                  <a:srgbClr val="0000FF"/>
                </a:solidFill>
              </a:rPr>
              <a:t>people.bu.edu</a:t>
            </a:r>
            <a:r>
              <a:rPr lang="en-US" dirty="0" smtClean="0">
                <a:solidFill>
                  <a:srgbClr val="0000FF"/>
                </a:solidFill>
              </a:rPr>
              <a:t>/</a:t>
            </a:r>
            <a:r>
              <a:rPr lang="en-US" dirty="0" err="1" smtClean="0">
                <a:solidFill>
                  <a:srgbClr val="0000FF"/>
                </a:solidFill>
              </a:rPr>
              <a:t>jyust</a:t>
            </a:r>
            <a:r>
              <a:rPr lang="en-US" dirty="0" smtClean="0">
                <a:solidFill>
                  <a:srgbClr val="0000FF"/>
                </a:solidFill>
              </a:rPr>
              <a:t>/</a:t>
            </a:r>
          </a:p>
        </p:txBody>
      </p:sp>
    </p:spTree>
    <p:extLst>
      <p:ext uri="{BB962C8B-B14F-4D97-AF65-F5344CB8AC3E}">
        <p14:creationId xmlns:p14="http://schemas.microsoft.com/office/powerpoint/2010/main" val="416115787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a:t>
            </a:r>
            <a:endParaRPr lang="en-US" dirty="0"/>
          </a:p>
        </p:txBody>
      </p:sp>
      <p:sp>
        <p:nvSpPr>
          <p:cNvPr id="3" name="TextBox 2"/>
          <p:cNvSpPr txBox="1"/>
          <p:nvPr/>
        </p:nvSpPr>
        <p:spPr>
          <a:xfrm>
            <a:off x="268112" y="762000"/>
            <a:ext cx="8875888" cy="6263254"/>
          </a:xfrm>
          <a:prstGeom prst="rect">
            <a:avLst/>
          </a:prstGeom>
          <a:noFill/>
        </p:spPr>
        <p:txBody>
          <a:bodyPr wrap="square" rtlCol="0">
            <a:spAutoFit/>
          </a:bodyPr>
          <a:lstStyle/>
          <a:p>
            <a:pPr marL="457200" indent="-457200">
              <a:spcBef>
                <a:spcPts val="900"/>
              </a:spcBef>
            </a:pPr>
            <a:r>
              <a:rPr lang="en-US" sz="1600" dirty="0" err="1" smtClean="0"/>
              <a:t>Amiot</a:t>
            </a:r>
            <a:r>
              <a:rPr lang="en-US" sz="1600" dirty="0" smtClean="0"/>
              <a:t>, Emmanuel.</a:t>
            </a:r>
            <a:r>
              <a:rPr lang="en-US" sz="1600" dirty="0"/>
              <a:t> (2013). “The Torii of Phases.” </a:t>
            </a:r>
            <a:r>
              <a:rPr lang="en-US" sz="1600" i="1" dirty="0"/>
              <a:t>Proceedings of the </a:t>
            </a:r>
            <a:r>
              <a:rPr lang="en-US" sz="1600" i="1" dirty="0" smtClean="0"/>
              <a:t>International Conference for Mathematics and Computation in Music, </a:t>
            </a:r>
            <a:r>
              <a:rPr lang="en-US" sz="1600" i="1" dirty="0"/>
              <a:t>Montreal, </a:t>
            </a:r>
            <a:r>
              <a:rPr lang="en-US" sz="1600" i="1" dirty="0" smtClean="0"/>
              <a:t>2013, </a:t>
            </a:r>
            <a:r>
              <a:rPr lang="en-US" sz="1600" dirty="0" smtClean="0"/>
              <a:t>ed. J. Yust, J. Wild, and J.A. Burgoyne (Heidelberg: Springer</a:t>
            </a:r>
            <a:r>
              <a:rPr lang="en-US" sz="1600" dirty="0"/>
              <a:t>).  </a:t>
            </a:r>
            <a:endParaRPr lang="en-US" sz="1600" dirty="0" smtClean="0"/>
          </a:p>
          <a:p>
            <a:pPr marL="457200" indent="-457200">
              <a:spcBef>
                <a:spcPts val="900"/>
              </a:spcBef>
            </a:pPr>
            <a:r>
              <a:rPr lang="en-US" sz="1600" dirty="0" smtClean="0"/>
              <a:t>Callender, Clifton, Ian Quinn, and Dmitri Tymoczko. (2008). </a:t>
            </a:r>
            <a:r>
              <a:rPr lang="en-US" sz="1600" dirty="0"/>
              <a:t>“Generalized Voice-Leading Spaces.” </a:t>
            </a:r>
            <a:r>
              <a:rPr lang="en-US" sz="1600" i="1" dirty="0"/>
              <a:t>Science</a:t>
            </a:r>
            <a:r>
              <a:rPr lang="en-US" sz="1600" dirty="0"/>
              <a:t> 320: 346–8. </a:t>
            </a:r>
            <a:endParaRPr lang="en-US" sz="1600" dirty="0" smtClean="0"/>
          </a:p>
          <a:p>
            <a:pPr marL="457200" indent="-457200">
              <a:spcBef>
                <a:spcPts val="900"/>
              </a:spcBef>
            </a:pPr>
            <a:r>
              <a:rPr lang="en-US" sz="1600" dirty="0" smtClean="0"/>
              <a:t>Childs, Adrian (1998). “Moving beyond Neo-Riemannian Triads: Exploring a Transformational Model for Seventh Chords.” </a:t>
            </a:r>
            <a:r>
              <a:rPr lang="en-US" sz="1600" i="1" dirty="0" smtClean="0"/>
              <a:t>JMT</a:t>
            </a:r>
            <a:r>
              <a:rPr lang="en-US" sz="1600" dirty="0" smtClean="0"/>
              <a:t> 42(2): 181–193.</a:t>
            </a:r>
          </a:p>
          <a:p>
            <a:pPr marL="457200" indent="-457200">
              <a:spcBef>
                <a:spcPts val="900"/>
              </a:spcBef>
            </a:pPr>
            <a:r>
              <a:rPr lang="en-US" sz="1600" dirty="0" smtClean="0"/>
              <a:t>Clark, Suzanna (2011). </a:t>
            </a:r>
            <a:r>
              <a:rPr lang="en-US" sz="1600" dirty="0"/>
              <a:t>“On the Imagination of Tone in Schubert </a:t>
            </a:r>
            <a:r>
              <a:rPr lang="en-US" sz="1600" i="1" dirty="0" err="1"/>
              <a:t>Liedesend</a:t>
            </a:r>
            <a:r>
              <a:rPr lang="en-US" sz="1600" i="1" dirty="0"/>
              <a:t> </a:t>
            </a:r>
            <a:r>
              <a:rPr lang="en-US" sz="1600" dirty="0"/>
              <a:t>(D473), </a:t>
            </a:r>
            <a:r>
              <a:rPr lang="en-US" sz="1600" i="1" dirty="0" err="1"/>
              <a:t>Trost</a:t>
            </a:r>
            <a:r>
              <a:rPr lang="en-US" sz="1600" i="1" dirty="0"/>
              <a:t> </a:t>
            </a:r>
            <a:r>
              <a:rPr lang="en-US" sz="1600" dirty="0"/>
              <a:t>(D523), and </a:t>
            </a:r>
            <a:r>
              <a:rPr lang="en-US" sz="1600" i="1" dirty="0" err="1"/>
              <a:t>Gretchens</a:t>
            </a:r>
            <a:r>
              <a:rPr lang="en-US" sz="1600" i="1" dirty="0"/>
              <a:t> </a:t>
            </a:r>
            <a:r>
              <a:rPr lang="en-US" sz="1600" i="1" dirty="0" err="1"/>
              <a:t>Bitte</a:t>
            </a:r>
            <a:r>
              <a:rPr lang="en-US" sz="1600" i="1" dirty="0"/>
              <a:t> </a:t>
            </a:r>
            <a:r>
              <a:rPr lang="en-US" sz="1600" dirty="0"/>
              <a:t>(D564). ” In </a:t>
            </a:r>
            <a:r>
              <a:rPr lang="en-US" sz="1600" i="1" dirty="0"/>
              <a:t>The Oxford Handbook of Neo-Riemannian Music Theories </a:t>
            </a:r>
            <a:r>
              <a:rPr lang="en-US" sz="1600" dirty="0"/>
              <a:t>ed. </a:t>
            </a:r>
            <a:r>
              <a:rPr lang="en-US" sz="1600" dirty="0" err="1"/>
              <a:t>Gollin</a:t>
            </a:r>
            <a:r>
              <a:rPr lang="en-US" sz="1600" dirty="0"/>
              <a:t> and </a:t>
            </a:r>
            <a:r>
              <a:rPr lang="en-US" sz="1600" dirty="0" err="1"/>
              <a:t>Rehding</a:t>
            </a:r>
            <a:r>
              <a:rPr lang="en-US" sz="1600" dirty="0"/>
              <a:t> (New York: Oxford Univ. Press), 249–321. </a:t>
            </a:r>
            <a:endParaRPr lang="en-US" sz="1600" dirty="0" smtClean="0"/>
          </a:p>
          <a:p>
            <a:pPr marL="457200" indent="-457200">
              <a:spcBef>
                <a:spcPts val="900"/>
              </a:spcBef>
            </a:pPr>
            <a:r>
              <a:rPr lang="en-US" sz="1600" dirty="0" smtClean="0"/>
              <a:t>——— (2011). </a:t>
            </a:r>
            <a:r>
              <a:rPr lang="en-US" sz="1600" i="1" dirty="0"/>
              <a:t>Analyzing Schubert </a:t>
            </a:r>
            <a:r>
              <a:rPr lang="en-US" sz="1600" dirty="0"/>
              <a:t>(New York: Cambridge Univ. Press). </a:t>
            </a:r>
            <a:endParaRPr lang="en-US" sz="1600" dirty="0" smtClean="0"/>
          </a:p>
          <a:p>
            <a:pPr marL="457200" indent="-457200">
              <a:spcBef>
                <a:spcPts val="900"/>
              </a:spcBef>
            </a:pPr>
            <a:r>
              <a:rPr lang="en-US" sz="1600" dirty="0"/>
              <a:t>Cohn, Richard (1999). “As Wonderful as Star Clusters: Instruments for Gazing at Tonality in Schubert.” </a:t>
            </a:r>
            <a:r>
              <a:rPr lang="en-US" sz="1600" i="1" dirty="0"/>
              <a:t>19th Century Music </a:t>
            </a:r>
            <a:r>
              <a:rPr lang="en-US" sz="1600" dirty="0"/>
              <a:t>22(3): 213–232. </a:t>
            </a:r>
          </a:p>
          <a:p>
            <a:pPr marL="457200" indent="-457200">
              <a:spcBef>
                <a:spcPts val="900"/>
              </a:spcBef>
            </a:pPr>
            <a:r>
              <a:rPr lang="en-US" sz="1600" dirty="0"/>
              <a:t>——</a:t>
            </a:r>
            <a:r>
              <a:rPr lang="en-US" sz="1600" dirty="0" smtClean="0"/>
              <a:t>—</a:t>
            </a:r>
            <a:r>
              <a:rPr lang="en-US" sz="1600" dirty="0"/>
              <a:t> </a:t>
            </a:r>
            <a:r>
              <a:rPr lang="en-US" sz="1600" dirty="0" smtClean="0"/>
              <a:t>(2011). </a:t>
            </a:r>
            <a:r>
              <a:rPr lang="en-US" sz="1600" i="1" dirty="0"/>
              <a:t>Audacious Euphony: Chromaticism and the Triad’s Second Nature </a:t>
            </a:r>
            <a:r>
              <a:rPr lang="en-US" sz="1600" dirty="0"/>
              <a:t>(New York: Oxford Univ. Press)</a:t>
            </a:r>
            <a:r>
              <a:rPr lang="en-US" sz="1600" dirty="0" smtClean="0"/>
              <a:t>.</a:t>
            </a:r>
            <a:endParaRPr lang="en-US" sz="1600" dirty="0"/>
          </a:p>
          <a:p>
            <a:pPr marL="457200" indent="-457200">
              <a:spcBef>
                <a:spcPts val="900"/>
              </a:spcBef>
            </a:pPr>
            <a:r>
              <a:rPr lang="en-US" sz="1600" dirty="0" smtClean="0"/>
              <a:t>Cone, Edward (1982). “Schubert’s Promissory Note: An Exercise in Musical Hermeneutics.” </a:t>
            </a:r>
            <a:r>
              <a:rPr lang="en-US" sz="1600" i="1" dirty="0" smtClean="0"/>
              <a:t>19</a:t>
            </a:r>
            <a:r>
              <a:rPr lang="en-US" sz="1600" i="1" baseline="30000" dirty="0" smtClean="0"/>
              <a:t>th</a:t>
            </a:r>
            <a:r>
              <a:rPr lang="en-US" sz="1600" i="1" dirty="0" smtClean="0"/>
              <a:t>-Century Music </a:t>
            </a:r>
            <a:r>
              <a:rPr lang="en-US" sz="1600" dirty="0" smtClean="0"/>
              <a:t>5(3): 233–241.</a:t>
            </a:r>
          </a:p>
          <a:p>
            <a:pPr marL="457200" indent="-457200">
              <a:spcBef>
                <a:spcPts val="900"/>
              </a:spcBef>
            </a:pPr>
            <a:r>
              <a:rPr lang="en-US" sz="1600" dirty="0" smtClean="0"/>
              <a:t>——— (1984). “Schubert’s Unfinished Business.” </a:t>
            </a:r>
            <a:r>
              <a:rPr lang="en-US" sz="1600" i="1" dirty="0" smtClean="0"/>
              <a:t>19</a:t>
            </a:r>
            <a:r>
              <a:rPr lang="en-US" sz="1600" i="1" baseline="30000" dirty="0" smtClean="0"/>
              <a:t>th</a:t>
            </a:r>
            <a:r>
              <a:rPr lang="en-US" sz="1600" i="1" dirty="0" smtClean="0"/>
              <a:t>-Century Music </a:t>
            </a:r>
            <a:r>
              <a:rPr lang="en-US" sz="1600" dirty="0" smtClean="0"/>
              <a:t>7(3): 222–232. </a:t>
            </a:r>
          </a:p>
          <a:p>
            <a:pPr>
              <a:spcBef>
                <a:spcPts val="900"/>
              </a:spcBef>
            </a:pPr>
            <a:endParaRPr lang="en-US" dirty="0"/>
          </a:p>
          <a:p>
            <a:pPr>
              <a:spcBef>
                <a:spcPts val="900"/>
              </a:spcBef>
            </a:pPr>
            <a:endParaRPr lang="en-US" dirty="0"/>
          </a:p>
        </p:txBody>
      </p:sp>
    </p:spTree>
    <p:extLst>
      <p:ext uri="{BB962C8B-B14F-4D97-AF65-F5344CB8AC3E}">
        <p14:creationId xmlns:p14="http://schemas.microsoft.com/office/powerpoint/2010/main" val="226983314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a:t>
            </a:r>
            <a:endParaRPr lang="en-US" dirty="0"/>
          </a:p>
        </p:txBody>
      </p:sp>
      <p:sp>
        <p:nvSpPr>
          <p:cNvPr id="3" name="TextBox 2"/>
          <p:cNvSpPr txBox="1"/>
          <p:nvPr/>
        </p:nvSpPr>
        <p:spPr>
          <a:xfrm>
            <a:off x="268112" y="762000"/>
            <a:ext cx="8875888" cy="5316841"/>
          </a:xfrm>
          <a:prstGeom prst="rect">
            <a:avLst/>
          </a:prstGeom>
          <a:noFill/>
        </p:spPr>
        <p:txBody>
          <a:bodyPr wrap="square" rtlCol="0">
            <a:spAutoFit/>
          </a:bodyPr>
          <a:lstStyle/>
          <a:p>
            <a:pPr marL="457200" indent="-457200">
              <a:spcBef>
                <a:spcPts val="900"/>
              </a:spcBef>
            </a:pPr>
            <a:r>
              <a:rPr lang="en-US" sz="1600" dirty="0" err="1"/>
              <a:t>Damschroder</a:t>
            </a:r>
            <a:r>
              <a:rPr lang="en-US" sz="1600" dirty="0"/>
              <a:t>, David. 2010. “Schenker, Schubert, and the Subtonic Chord.” </a:t>
            </a:r>
            <a:r>
              <a:rPr lang="en-US" sz="1600" i="1" dirty="0"/>
              <a:t>Gamut</a:t>
            </a:r>
            <a:r>
              <a:rPr lang="en-US" sz="1600" dirty="0"/>
              <a:t> 3/1, 127–166.</a:t>
            </a:r>
          </a:p>
          <a:p>
            <a:pPr marL="457200" indent="-457200">
              <a:spcBef>
                <a:spcPts val="900"/>
              </a:spcBef>
            </a:pPr>
            <a:r>
              <a:rPr lang="en-US" sz="1600" dirty="0"/>
              <a:t>———. 2010. </a:t>
            </a:r>
            <a:r>
              <a:rPr lang="en-US" sz="1600" i="1" dirty="0"/>
              <a:t>Harmony in Schubert </a:t>
            </a:r>
            <a:r>
              <a:rPr lang="en-US" sz="1600" dirty="0"/>
              <a:t>(Cambridge, Eng.: Cambridge Univ. Press). </a:t>
            </a:r>
          </a:p>
          <a:p>
            <a:pPr marL="457200" indent="-457200">
              <a:spcBef>
                <a:spcPts val="900"/>
              </a:spcBef>
            </a:pPr>
            <a:r>
              <a:rPr lang="en-US" sz="1600" dirty="0"/>
              <a:t>Fisk, Charles. 2001. </a:t>
            </a:r>
            <a:r>
              <a:rPr lang="en-US" sz="1600" i="1" dirty="0"/>
              <a:t>Returning Cycles: Contexts for the Interpretation of Schubert’s Impromptus and Last Sonatas </a:t>
            </a:r>
            <a:r>
              <a:rPr lang="en-US" sz="1600" dirty="0"/>
              <a:t>(Berkeley, Calif.: UC Press). </a:t>
            </a:r>
          </a:p>
          <a:p>
            <a:pPr marL="457200" indent="-457200">
              <a:spcBef>
                <a:spcPts val="900"/>
              </a:spcBef>
            </a:pPr>
            <a:r>
              <a:rPr lang="en-US" sz="1600" dirty="0" err="1" smtClean="0"/>
              <a:t>Gollin</a:t>
            </a:r>
            <a:r>
              <a:rPr lang="en-US" sz="1600" dirty="0" smtClean="0"/>
              <a:t>, Edward (1998). “Some Aspects of Three-Dimensional ‘</a:t>
            </a:r>
            <a:r>
              <a:rPr lang="en-US" sz="1600" i="1" dirty="0" err="1" smtClean="0"/>
              <a:t>Tonnetze</a:t>
            </a:r>
            <a:r>
              <a:rPr lang="en-US" sz="1600" dirty="0" smtClean="0"/>
              <a:t>.’” </a:t>
            </a:r>
            <a:r>
              <a:rPr lang="en-US" sz="1600" i="1" dirty="0" smtClean="0"/>
              <a:t>JMT</a:t>
            </a:r>
            <a:r>
              <a:rPr lang="en-US" sz="1600" dirty="0" smtClean="0"/>
              <a:t> 42(2): 195–206.</a:t>
            </a:r>
          </a:p>
          <a:p>
            <a:pPr marL="457200" indent="-457200">
              <a:spcBef>
                <a:spcPts val="900"/>
              </a:spcBef>
            </a:pPr>
            <a:r>
              <a:rPr lang="en-US" sz="1600" dirty="0" smtClean="0"/>
              <a:t>Kopp</a:t>
            </a:r>
            <a:r>
              <a:rPr lang="en-US" sz="1600" dirty="0"/>
              <a:t>, David. 2002. </a:t>
            </a:r>
            <a:r>
              <a:rPr lang="en-US" sz="1600" i="1" dirty="0"/>
              <a:t>Chromatic Transformations in Nineteenth-Century Music </a:t>
            </a:r>
            <a:r>
              <a:rPr lang="en-US" sz="1600" dirty="0"/>
              <a:t>(Cambridge, Eng.: Cambridge Univ. Press). </a:t>
            </a:r>
          </a:p>
          <a:p>
            <a:pPr marL="457200" indent="-457200">
              <a:spcBef>
                <a:spcPts val="900"/>
              </a:spcBef>
            </a:pPr>
            <a:r>
              <a:rPr lang="en-US" sz="1600" dirty="0" err="1" smtClean="0"/>
              <a:t>Krumhansl</a:t>
            </a:r>
            <a:r>
              <a:rPr lang="en-US" sz="1600" dirty="0" smtClean="0"/>
              <a:t>, Carol (1990). </a:t>
            </a:r>
            <a:r>
              <a:rPr lang="en-US" sz="1600" i="1" dirty="0" smtClean="0"/>
              <a:t>Cognitive Foundations of Musical Pitch </a:t>
            </a:r>
            <a:r>
              <a:rPr lang="en-US" sz="1600" dirty="0" smtClean="0"/>
              <a:t>(New York: Oxford Univ. Press).</a:t>
            </a:r>
          </a:p>
          <a:p>
            <a:pPr marL="457200" indent="-457200">
              <a:spcBef>
                <a:spcPts val="900"/>
              </a:spcBef>
            </a:pPr>
            <a:r>
              <a:rPr lang="en-US" sz="1600" dirty="0" err="1" smtClean="0"/>
              <a:t>Krumhansl</a:t>
            </a:r>
            <a:r>
              <a:rPr lang="en-US" sz="1600" dirty="0"/>
              <a:t>, Carol, and </a:t>
            </a:r>
            <a:r>
              <a:rPr lang="en-US" sz="1600" dirty="0" smtClean="0"/>
              <a:t>Edward Kessler (1982). “Tracing the Dynamic Changes in Perceived Tonal Organization in a Spatial Representation of Musical Keys.” </a:t>
            </a:r>
            <a:r>
              <a:rPr lang="en-US" sz="1600" i="1" dirty="0" smtClean="0"/>
              <a:t>Psychological Review</a:t>
            </a:r>
            <a:r>
              <a:rPr lang="en-US" sz="1600" dirty="0"/>
              <a:t> </a:t>
            </a:r>
            <a:r>
              <a:rPr lang="en-US" sz="1600" dirty="0" smtClean="0"/>
              <a:t>89/4, 334–368.</a:t>
            </a:r>
            <a:endParaRPr lang="en-US" sz="1600" dirty="0"/>
          </a:p>
          <a:p>
            <a:pPr marL="457200" indent="-457200">
              <a:spcBef>
                <a:spcPts val="900"/>
              </a:spcBef>
            </a:pPr>
            <a:r>
              <a:rPr lang="en-US" sz="1600" dirty="0"/>
              <a:t>Lewin, David. 1959. “Re: Intervallic Relations between Two Collections of Notes.” </a:t>
            </a:r>
            <a:r>
              <a:rPr lang="en-US" sz="1600" i="1" dirty="0"/>
              <a:t>Journal of Music Theory </a:t>
            </a:r>
            <a:r>
              <a:rPr lang="en-US" sz="1600" dirty="0"/>
              <a:t>3: 298–301. </a:t>
            </a:r>
          </a:p>
          <a:p>
            <a:pPr marL="457200" indent="-457200">
              <a:spcBef>
                <a:spcPts val="900"/>
              </a:spcBef>
            </a:pPr>
            <a:r>
              <a:rPr lang="en-US" sz="1600" dirty="0"/>
              <a:t>Quinn, Ian. 2006. “General Equal-Tempered Harmony” (in two parts). </a:t>
            </a:r>
            <a:r>
              <a:rPr lang="en-US" sz="1600" i="1" dirty="0"/>
              <a:t>Perspectives of New Music </a:t>
            </a:r>
            <a:r>
              <a:rPr lang="en-US" sz="1600" dirty="0"/>
              <a:t>44(2)–45(1): 114–159 and 4–63. </a:t>
            </a:r>
            <a:endParaRPr lang="en-US" sz="1600" dirty="0" smtClean="0"/>
          </a:p>
          <a:p>
            <a:pPr marL="457200" indent="-457200">
              <a:spcBef>
                <a:spcPts val="900"/>
              </a:spcBef>
            </a:pPr>
            <a:r>
              <a:rPr lang="en-US" sz="1600" dirty="0" err="1"/>
              <a:t>Pesic</a:t>
            </a:r>
            <a:r>
              <a:rPr lang="en-US" sz="1600" dirty="0"/>
              <a:t>, Peter. 1999. “Schubert’s Dream.” </a:t>
            </a:r>
            <a:r>
              <a:rPr lang="en-US" sz="1600" i="1" dirty="0"/>
              <a:t>19th-Century Music </a:t>
            </a:r>
            <a:r>
              <a:rPr lang="en-US" sz="1600" dirty="0"/>
              <a:t>23, no. 2: 136–144. </a:t>
            </a:r>
          </a:p>
        </p:txBody>
      </p:sp>
    </p:spTree>
    <p:extLst>
      <p:ext uri="{BB962C8B-B14F-4D97-AF65-F5344CB8AC3E}">
        <p14:creationId xmlns:p14="http://schemas.microsoft.com/office/powerpoint/2010/main" val="17988528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a:t>
            </a:r>
            <a:endParaRPr lang="en-US" dirty="0"/>
          </a:p>
        </p:txBody>
      </p:sp>
      <p:sp>
        <p:nvSpPr>
          <p:cNvPr id="3" name="TextBox 2"/>
          <p:cNvSpPr txBox="1"/>
          <p:nvPr/>
        </p:nvSpPr>
        <p:spPr>
          <a:xfrm>
            <a:off x="268112" y="762000"/>
            <a:ext cx="8875888" cy="6032422"/>
          </a:xfrm>
          <a:prstGeom prst="rect">
            <a:avLst/>
          </a:prstGeom>
          <a:noFill/>
        </p:spPr>
        <p:txBody>
          <a:bodyPr wrap="square" rtlCol="0">
            <a:spAutoFit/>
          </a:bodyPr>
          <a:lstStyle/>
          <a:p>
            <a:pPr marL="457200" indent="-457200">
              <a:spcBef>
                <a:spcPts val="900"/>
              </a:spcBef>
            </a:pPr>
            <a:r>
              <a:rPr lang="en-US" sz="1600" dirty="0" smtClean="0"/>
              <a:t>Rothstein, William (1991). “On </a:t>
            </a:r>
            <a:r>
              <a:rPr lang="en-US" sz="1600" dirty="0"/>
              <a:t>Implied </a:t>
            </a:r>
            <a:r>
              <a:rPr lang="en-US" sz="1600" dirty="0" smtClean="0"/>
              <a:t>Tones.” </a:t>
            </a:r>
            <a:r>
              <a:rPr lang="en-US" sz="1600" i="1" dirty="0"/>
              <a:t>Music Analysis</a:t>
            </a:r>
            <a:r>
              <a:rPr lang="en-US" sz="1600" dirty="0"/>
              <a:t> </a:t>
            </a:r>
            <a:r>
              <a:rPr lang="en-US" sz="1600" dirty="0" smtClean="0"/>
              <a:t>10(3): </a:t>
            </a:r>
            <a:r>
              <a:rPr lang="en-US" sz="1600" dirty="0"/>
              <a:t>289-328. </a:t>
            </a:r>
            <a:endParaRPr lang="en-US" sz="1600" dirty="0" smtClean="0"/>
          </a:p>
          <a:p>
            <a:pPr marL="457200" indent="-457200">
              <a:spcBef>
                <a:spcPts val="900"/>
              </a:spcBef>
            </a:pPr>
            <a:r>
              <a:rPr lang="en-US" sz="1600" dirty="0" err="1" smtClean="0"/>
              <a:t>Sobaskie</a:t>
            </a:r>
            <a:r>
              <a:rPr lang="en-US" sz="1600" dirty="0"/>
              <a:t>, James William. 2003. “Tonal Implication and the Gestural Dialectic in Schubert’s A minor Quartet.” </a:t>
            </a:r>
            <a:r>
              <a:rPr lang="en-US" sz="1600" i="1" dirty="0"/>
              <a:t>Schubert the Progressive, </a:t>
            </a:r>
            <a:r>
              <a:rPr lang="en-US" sz="1600" dirty="0"/>
              <a:t>ed. B. </a:t>
            </a:r>
            <a:r>
              <a:rPr lang="en-US" sz="1600" dirty="0" err="1"/>
              <a:t>Newbould</a:t>
            </a:r>
            <a:r>
              <a:rPr lang="en-US" sz="1600" dirty="0"/>
              <a:t>. (</a:t>
            </a:r>
            <a:r>
              <a:rPr lang="en-US" sz="1600" dirty="0" err="1" smtClean="0"/>
              <a:t>Aldershot</a:t>
            </a:r>
            <a:r>
              <a:rPr lang="en-US" sz="1600" dirty="0" smtClean="0"/>
              <a:t>: </a:t>
            </a:r>
            <a:r>
              <a:rPr lang="en-US" sz="1600" dirty="0" err="1"/>
              <a:t>Ashgate</a:t>
            </a:r>
            <a:r>
              <a:rPr lang="en-US" sz="1600" dirty="0"/>
              <a:t>), 53–80. </a:t>
            </a:r>
          </a:p>
          <a:p>
            <a:pPr marL="457200" indent="-457200">
              <a:spcBef>
                <a:spcPts val="900"/>
              </a:spcBef>
            </a:pPr>
            <a:r>
              <a:rPr lang="en-US" sz="1600" dirty="0"/>
              <a:t>Temperley, </a:t>
            </a:r>
            <a:r>
              <a:rPr lang="en-US" sz="1600" dirty="0" smtClean="0"/>
              <a:t>David (2007). </a:t>
            </a:r>
            <a:r>
              <a:rPr lang="en-US" sz="1600" i="1" dirty="0" smtClean="0"/>
              <a:t>Music and Probability</a:t>
            </a:r>
            <a:r>
              <a:rPr lang="en-US" sz="1600" dirty="0" smtClean="0"/>
              <a:t> (Cambridge, Mass.: MIT Press).</a:t>
            </a:r>
            <a:endParaRPr lang="en-US" sz="1600" dirty="0"/>
          </a:p>
          <a:p>
            <a:pPr marL="457200" indent="-457200">
              <a:spcBef>
                <a:spcPts val="900"/>
              </a:spcBef>
            </a:pPr>
            <a:r>
              <a:rPr lang="en-US" sz="1600" dirty="0"/>
              <a:t>Temperley, </a:t>
            </a:r>
            <a:r>
              <a:rPr lang="en-US" sz="1600" dirty="0" smtClean="0"/>
              <a:t>David and Elizabeth Marvin (2008). “Pitch-Class Distribution and the Identification of Key,” </a:t>
            </a:r>
            <a:r>
              <a:rPr lang="en-US" sz="1600" i="1" dirty="0" smtClean="0"/>
              <a:t>Music Perception</a:t>
            </a:r>
            <a:r>
              <a:rPr lang="en-US" sz="1600" dirty="0" smtClean="0"/>
              <a:t> 25/3, 193–212.</a:t>
            </a:r>
            <a:endParaRPr lang="en-US" sz="1600" dirty="0"/>
          </a:p>
          <a:p>
            <a:pPr marL="457200" indent="-457200">
              <a:spcBef>
                <a:spcPts val="900"/>
              </a:spcBef>
            </a:pPr>
            <a:r>
              <a:rPr lang="en-US" sz="1600" dirty="0" smtClean="0"/>
              <a:t>Tymoczko, Dmitri (2012). “The Generalized </a:t>
            </a:r>
            <a:r>
              <a:rPr lang="en-US" sz="1600" i="1" dirty="0" smtClean="0"/>
              <a:t>Tonnetz</a:t>
            </a:r>
            <a:r>
              <a:rPr lang="en-US" sz="1600" dirty="0" smtClean="0"/>
              <a:t>.” </a:t>
            </a:r>
            <a:r>
              <a:rPr lang="en-US" sz="1600" i="1" dirty="0" smtClean="0"/>
              <a:t>JMT</a:t>
            </a:r>
            <a:r>
              <a:rPr lang="en-US" sz="1600" dirty="0" smtClean="0"/>
              <a:t> 56(1): 1–52.</a:t>
            </a:r>
          </a:p>
          <a:p>
            <a:pPr marL="457200" indent="-457200">
              <a:spcBef>
                <a:spcPts val="900"/>
              </a:spcBef>
            </a:pPr>
            <a:r>
              <a:rPr lang="en-US" sz="1600" dirty="0" smtClean="0"/>
              <a:t>——— (2013)</a:t>
            </a:r>
            <a:r>
              <a:rPr lang="en-US" sz="1600" dirty="0"/>
              <a:t>. “Geometry and the Quest for Theoretical Generality.” </a:t>
            </a:r>
            <a:r>
              <a:rPr lang="en-US" sz="1600" i="1" dirty="0" smtClean="0"/>
              <a:t>JMM </a:t>
            </a:r>
            <a:r>
              <a:rPr lang="en-US" sz="1600" dirty="0" smtClean="0"/>
              <a:t>7(2).</a:t>
            </a:r>
            <a:endParaRPr lang="en-US" sz="1600" dirty="0"/>
          </a:p>
          <a:p>
            <a:pPr marL="457200" indent="-457200">
              <a:spcBef>
                <a:spcPts val="900"/>
              </a:spcBef>
            </a:pPr>
            <a:r>
              <a:rPr lang="en-US" sz="1600" dirty="0" smtClean="0"/>
              <a:t>Webster</a:t>
            </a:r>
            <a:r>
              <a:rPr lang="en-US" sz="1600" dirty="0"/>
              <a:t>, James. 1978/79. “Schubert’s Sonata Form and </a:t>
            </a:r>
            <a:r>
              <a:rPr lang="en-US" sz="1600" dirty="0" smtClean="0"/>
              <a:t>Brahms’s </a:t>
            </a:r>
            <a:r>
              <a:rPr lang="en-US" sz="1600" dirty="0"/>
              <a:t>First Maturity,” </a:t>
            </a:r>
            <a:r>
              <a:rPr lang="en-US" sz="1600" i="1" dirty="0"/>
              <a:t>19th-Century Music </a:t>
            </a:r>
            <a:r>
              <a:rPr lang="en-US" sz="1600" dirty="0"/>
              <a:t>2: 18–35. </a:t>
            </a:r>
          </a:p>
          <a:p>
            <a:pPr marL="457200" indent="-457200">
              <a:spcBef>
                <a:spcPts val="900"/>
              </a:spcBef>
            </a:pPr>
            <a:r>
              <a:rPr lang="en-US" sz="1600" dirty="0" err="1" smtClean="0"/>
              <a:t>Wollenberg</a:t>
            </a:r>
            <a:r>
              <a:rPr lang="en-US" sz="1600" dirty="0" smtClean="0"/>
              <a:t>, Susan. 2011. </a:t>
            </a:r>
            <a:r>
              <a:rPr lang="en-US" sz="1600" i="1" dirty="0" smtClean="0"/>
              <a:t>Schubert’s Fingerprints: Studies in the Instrumental Works </a:t>
            </a:r>
            <a:r>
              <a:rPr lang="en-US" sz="1600" dirty="0" smtClean="0"/>
              <a:t>(Surrey, Eng.: </a:t>
            </a:r>
            <a:r>
              <a:rPr lang="en-US" sz="1600" dirty="0" err="1" smtClean="0"/>
              <a:t>Ashgate</a:t>
            </a:r>
            <a:r>
              <a:rPr lang="en-US" sz="1600" dirty="0" smtClean="0"/>
              <a:t>). </a:t>
            </a:r>
          </a:p>
          <a:p>
            <a:pPr marL="457200" indent="-457200">
              <a:spcBef>
                <a:spcPts val="900"/>
              </a:spcBef>
            </a:pPr>
            <a:r>
              <a:rPr lang="en-US" sz="1600" dirty="0" smtClean="0"/>
              <a:t>Yust, Jason (forthcoming). “Distorted Continuity: Chromatic Harmony, Uniform Sequences, and Quantized Voice Leadings.” </a:t>
            </a:r>
            <a:r>
              <a:rPr lang="en-US" sz="1600" i="1" dirty="0" smtClean="0"/>
              <a:t>MTS</a:t>
            </a:r>
            <a:r>
              <a:rPr lang="en-US" sz="1600" dirty="0"/>
              <a:t> </a:t>
            </a:r>
            <a:r>
              <a:rPr lang="en-US" sz="1600" dirty="0" smtClean="0"/>
              <a:t>36.</a:t>
            </a:r>
          </a:p>
          <a:p>
            <a:pPr marL="457200" indent="-457200">
              <a:spcBef>
                <a:spcPts val="900"/>
              </a:spcBef>
            </a:pPr>
            <a:r>
              <a:rPr lang="en-US" sz="1600" dirty="0"/>
              <a:t>——— </a:t>
            </a:r>
            <a:r>
              <a:rPr lang="en-US" sz="1600" dirty="0" smtClean="0"/>
              <a:t>(forthcoming)</a:t>
            </a:r>
            <a:r>
              <a:rPr lang="en-US" sz="1600" dirty="0"/>
              <a:t>. </a:t>
            </a:r>
            <a:r>
              <a:rPr lang="en-US" sz="1600" dirty="0" smtClean="0"/>
              <a:t>“A Space for Inflections: Following up on </a:t>
            </a:r>
            <a:r>
              <a:rPr lang="en-US" sz="1600" i="1" dirty="0" smtClean="0"/>
              <a:t>JMM’</a:t>
            </a:r>
            <a:r>
              <a:rPr lang="en-US" sz="1600" dirty="0" smtClean="0"/>
              <a:t>s Special Issue on Mathematical Theories of Voice Leading” </a:t>
            </a:r>
            <a:r>
              <a:rPr lang="en-US" sz="1600" i="1" dirty="0"/>
              <a:t>JMM</a:t>
            </a:r>
            <a:r>
              <a:rPr lang="en-US" sz="1600" dirty="0"/>
              <a:t> 7</a:t>
            </a:r>
            <a:r>
              <a:rPr lang="en-US" sz="1600" dirty="0" smtClean="0"/>
              <a:t>(</a:t>
            </a:r>
            <a:r>
              <a:rPr lang="en-US" sz="1600" smtClean="0"/>
              <a:t>3).</a:t>
            </a:r>
            <a:endParaRPr lang="en-US" sz="1600" dirty="0" smtClean="0"/>
          </a:p>
          <a:p>
            <a:pPr marL="457200" indent="-457200">
              <a:spcBef>
                <a:spcPts val="900"/>
              </a:spcBef>
            </a:pPr>
            <a:r>
              <a:rPr lang="en-US" sz="1600" dirty="0" smtClean="0"/>
              <a:t>——— (2013). “Tonal Prisms: Iterated Quantization in Chromatic Tonality and Ravel’s ‘Ondine.’” </a:t>
            </a:r>
            <a:r>
              <a:rPr lang="en-US" sz="1600" i="1" dirty="0" smtClean="0"/>
              <a:t>JMM</a:t>
            </a:r>
            <a:r>
              <a:rPr lang="en-US" sz="1600" dirty="0" smtClean="0"/>
              <a:t> 7(2), 145–165.</a:t>
            </a:r>
          </a:p>
          <a:p>
            <a:pPr>
              <a:spcBef>
                <a:spcPts val="600"/>
              </a:spcBef>
            </a:pPr>
            <a:endParaRPr lang="en-US" dirty="0"/>
          </a:p>
        </p:txBody>
      </p:sp>
    </p:spTree>
    <p:extLst>
      <p:ext uri="{BB962C8B-B14F-4D97-AF65-F5344CB8AC3E}">
        <p14:creationId xmlns:p14="http://schemas.microsoft.com/office/powerpoint/2010/main" val="324587905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970264"/>
            <a:ext cx="7772400" cy="2082081"/>
          </a:xfrm>
        </p:spPr>
        <p:txBody>
          <a:bodyPr>
            <a:normAutofit/>
          </a:bodyPr>
          <a:lstStyle/>
          <a:p>
            <a:r>
              <a:rPr lang="en-US" dirty="0" smtClean="0"/>
              <a:t>Appendices:</a:t>
            </a:r>
            <a:endParaRPr lang="en-US" dirty="0"/>
          </a:p>
        </p:txBody>
      </p:sp>
      <p:sp>
        <p:nvSpPr>
          <p:cNvPr id="4" name="Subtitle 3"/>
          <p:cNvSpPr>
            <a:spLocks noGrp="1"/>
          </p:cNvSpPr>
          <p:nvPr>
            <p:ph type="subTitle" idx="1"/>
          </p:nvPr>
        </p:nvSpPr>
        <p:spPr>
          <a:xfrm>
            <a:off x="685801" y="2525889"/>
            <a:ext cx="7357532" cy="2624667"/>
          </a:xfrm>
        </p:spPr>
        <p:txBody>
          <a:bodyPr>
            <a:normAutofit lnSpcReduction="10000"/>
          </a:bodyPr>
          <a:lstStyle/>
          <a:p>
            <a:r>
              <a:rPr lang="en-US" dirty="0" smtClean="0"/>
              <a:t>A1: Functional categories in c4/c5 space </a:t>
            </a:r>
            <a:br>
              <a:rPr lang="en-US" dirty="0" smtClean="0"/>
            </a:br>
            <a:r>
              <a:rPr lang="en-US" dirty="0" smtClean="0"/>
              <a:t>(slides 51–52)</a:t>
            </a:r>
          </a:p>
          <a:p>
            <a:r>
              <a:rPr lang="en-US" dirty="0" smtClean="0"/>
              <a:t>A2: A </a:t>
            </a:r>
            <a:r>
              <a:rPr lang="en-US" i="1" dirty="0" smtClean="0"/>
              <a:t>Tonnetz</a:t>
            </a:r>
            <a:r>
              <a:rPr lang="en-US" dirty="0" smtClean="0"/>
              <a:t> on dominant and half-diminished sevenths</a:t>
            </a:r>
            <a:br>
              <a:rPr lang="en-US" dirty="0" smtClean="0"/>
            </a:br>
            <a:r>
              <a:rPr lang="en-US" dirty="0" smtClean="0"/>
              <a:t>(slides 53–58)</a:t>
            </a:r>
          </a:p>
          <a:p>
            <a:r>
              <a:rPr lang="en-US" dirty="0" smtClean="0"/>
              <a:t>A3: Phase space and voice leading (slides 59–68)</a:t>
            </a:r>
          </a:p>
          <a:p>
            <a:r>
              <a:rPr lang="en-US" dirty="0" smtClean="0"/>
              <a:t>A4: Key profiles and phase space (slides 69–71)</a:t>
            </a:r>
          </a:p>
        </p:txBody>
      </p:sp>
    </p:spTree>
    <p:extLst>
      <p:ext uri="{BB962C8B-B14F-4D97-AF65-F5344CB8AC3E}">
        <p14:creationId xmlns:p14="http://schemas.microsoft.com/office/powerpoint/2010/main" val="5121912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A1: Functional categories in c5/c4 space</a:t>
            </a:r>
            <a:endParaRPr lang="en-US" dirty="0"/>
          </a:p>
        </p:txBody>
      </p:sp>
      <p:pic>
        <p:nvPicPr>
          <p:cNvPr id="8" name="Picture 7" descr="dft_chart4.tif"/>
          <p:cNvPicPr>
            <a:picLocks noChangeAspect="1"/>
          </p:cNvPicPr>
          <p:nvPr/>
        </p:nvPicPr>
        <p:blipFill rotWithShape="1">
          <a:blip r:embed="rId3">
            <a:extLst>
              <a:ext uri="{28A0092B-C50C-407E-A947-70E740481C1C}">
                <a14:useLocalDpi xmlns:a14="http://schemas.microsoft.com/office/drawing/2010/main" val="0"/>
              </a:ext>
            </a:extLst>
          </a:blip>
          <a:srcRect t="3511" b="1830"/>
          <a:stretch/>
        </p:blipFill>
        <p:spPr>
          <a:xfrm>
            <a:off x="588814" y="836064"/>
            <a:ext cx="7795493" cy="5051912"/>
          </a:xfrm>
          <a:prstGeom prst="rect">
            <a:avLst/>
          </a:prstGeom>
        </p:spPr>
      </p:pic>
      <p:sp>
        <p:nvSpPr>
          <p:cNvPr id="4" name="Rounded Rectangle 3"/>
          <p:cNvSpPr/>
          <p:nvPr/>
        </p:nvSpPr>
        <p:spPr>
          <a:xfrm rot="16200000">
            <a:off x="-1742727" y="3060041"/>
            <a:ext cx="4769556" cy="719667"/>
          </a:xfrm>
          <a:prstGeom prst="roundRect">
            <a:avLst/>
          </a:prstGeom>
          <a:solidFill>
            <a:srgbClr val="FFFFFF"/>
          </a:solidFill>
          <a:ln>
            <a:solidFill>
              <a:srgbClr val="FFFFFF"/>
            </a:solidFill>
          </a:ln>
        </p:spPr>
        <p:style>
          <a:lnRef idx="1">
            <a:schemeClr val="accent4"/>
          </a:lnRef>
          <a:fillRef idx="2">
            <a:schemeClr val="accent4"/>
          </a:fillRef>
          <a:effectRef idx="1">
            <a:schemeClr val="accent4"/>
          </a:effectRef>
          <a:fontRef idx="minor">
            <a:schemeClr val="dk1"/>
          </a:fontRef>
        </p:style>
        <p:txBody>
          <a:bodyPr tIns="274320" bIns="0" rtlCol="0" anchor="ctr"/>
          <a:lstStyle/>
          <a:p>
            <a:pPr algn="ctr"/>
            <a:r>
              <a:rPr lang="en-US" sz="2400" b="1" dirty="0" smtClean="0"/>
              <a:t>Phase of the 5-component</a:t>
            </a:r>
            <a:endParaRPr lang="en-US" sz="2400" b="1" dirty="0"/>
          </a:p>
        </p:txBody>
      </p:sp>
      <p:sp>
        <p:nvSpPr>
          <p:cNvPr id="5" name="Rounded Rectangle 4"/>
          <p:cNvSpPr/>
          <p:nvPr/>
        </p:nvSpPr>
        <p:spPr>
          <a:xfrm>
            <a:off x="1748947" y="5706085"/>
            <a:ext cx="4769556" cy="719667"/>
          </a:xfrm>
          <a:prstGeom prst="roundRect">
            <a:avLst/>
          </a:prstGeom>
          <a:solidFill>
            <a:srgbClr val="FFFFFF"/>
          </a:solidFill>
          <a:ln>
            <a:solidFill>
              <a:srgbClr val="FFFFFF"/>
            </a:solidFill>
          </a:ln>
        </p:spPr>
        <p:style>
          <a:lnRef idx="1">
            <a:schemeClr val="accent4"/>
          </a:lnRef>
          <a:fillRef idx="2">
            <a:schemeClr val="accent4"/>
          </a:fillRef>
          <a:effectRef idx="1">
            <a:schemeClr val="accent4"/>
          </a:effectRef>
          <a:fontRef idx="minor">
            <a:schemeClr val="dk1"/>
          </a:fontRef>
        </p:style>
        <p:txBody>
          <a:bodyPr tIns="0" bIns="274320" rtlCol="0" anchor="ctr"/>
          <a:lstStyle/>
          <a:p>
            <a:pPr algn="ctr"/>
            <a:r>
              <a:rPr lang="en-US" sz="2400" b="1" dirty="0" smtClean="0"/>
              <a:t>Phase of the 4-component</a:t>
            </a:r>
            <a:endParaRPr lang="en-US" sz="2400" b="1" dirty="0"/>
          </a:p>
        </p:txBody>
      </p:sp>
      <p:cxnSp>
        <p:nvCxnSpPr>
          <p:cNvPr id="6" name="Straight Arrow Connector 5"/>
          <p:cNvCxnSpPr/>
          <p:nvPr/>
        </p:nvCxnSpPr>
        <p:spPr>
          <a:xfrm flipV="1">
            <a:off x="475462" y="1460915"/>
            <a:ext cx="0" cy="4120444"/>
          </a:xfrm>
          <a:prstGeom prst="straightConnector1">
            <a:avLst/>
          </a:prstGeom>
          <a:ln w="5715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390588" y="6269906"/>
            <a:ext cx="3431491" cy="0"/>
          </a:xfrm>
          <a:prstGeom prst="straightConnector1">
            <a:avLst/>
          </a:prstGeom>
          <a:ln w="5715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173519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A1: Functional categories in c5/c4 space</a:t>
            </a:r>
            <a:endParaRPr lang="en-US" dirty="0"/>
          </a:p>
        </p:txBody>
      </p:sp>
      <p:pic>
        <p:nvPicPr>
          <p:cNvPr id="3" name="Picture 2" descr="functions.tif"/>
          <p:cNvPicPr>
            <a:picLocks noChangeAspect="1"/>
          </p:cNvPicPr>
          <p:nvPr/>
        </p:nvPicPr>
        <p:blipFill rotWithShape="1">
          <a:blip r:embed="rId3">
            <a:extLst>
              <a:ext uri="{28A0092B-C50C-407E-A947-70E740481C1C}">
                <a14:useLocalDpi xmlns:a14="http://schemas.microsoft.com/office/drawing/2010/main" val="0"/>
              </a:ext>
            </a:extLst>
          </a:blip>
          <a:srcRect l="7404" t="12371" r="7873" b="11461"/>
          <a:stretch/>
        </p:blipFill>
        <p:spPr>
          <a:xfrm>
            <a:off x="717175" y="762000"/>
            <a:ext cx="7634943" cy="5303919"/>
          </a:xfrm>
          <a:prstGeom prst="rect">
            <a:avLst/>
          </a:prstGeom>
        </p:spPr>
      </p:pic>
      <p:sp>
        <p:nvSpPr>
          <p:cNvPr id="4" name="Rounded Rectangle 3"/>
          <p:cNvSpPr/>
          <p:nvPr/>
        </p:nvSpPr>
        <p:spPr>
          <a:xfrm rot="16200000">
            <a:off x="-1742727" y="3060041"/>
            <a:ext cx="4769556" cy="719667"/>
          </a:xfrm>
          <a:prstGeom prst="roundRect">
            <a:avLst/>
          </a:prstGeom>
          <a:solidFill>
            <a:srgbClr val="FFFFFF"/>
          </a:solidFill>
          <a:ln>
            <a:solidFill>
              <a:srgbClr val="FFFFFF"/>
            </a:solidFill>
          </a:ln>
        </p:spPr>
        <p:style>
          <a:lnRef idx="1">
            <a:schemeClr val="accent4"/>
          </a:lnRef>
          <a:fillRef idx="2">
            <a:schemeClr val="accent4"/>
          </a:fillRef>
          <a:effectRef idx="1">
            <a:schemeClr val="accent4"/>
          </a:effectRef>
          <a:fontRef idx="minor">
            <a:schemeClr val="dk1"/>
          </a:fontRef>
        </p:style>
        <p:txBody>
          <a:bodyPr tIns="274320" bIns="0" rtlCol="0" anchor="ctr"/>
          <a:lstStyle/>
          <a:p>
            <a:pPr algn="ctr"/>
            <a:r>
              <a:rPr lang="en-US" sz="2400" b="1" dirty="0" smtClean="0"/>
              <a:t>Phase of the 5-component</a:t>
            </a:r>
            <a:endParaRPr lang="en-US" sz="2400" b="1" dirty="0"/>
          </a:p>
        </p:txBody>
      </p:sp>
      <p:sp>
        <p:nvSpPr>
          <p:cNvPr id="5" name="Rounded Rectangle 4"/>
          <p:cNvSpPr/>
          <p:nvPr/>
        </p:nvSpPr>
        <p:spPr>
          <a:xfrm>
            <a:off x="1748947" y="5706085"/>
            <a:ext cx="4769556" cy="719667"/>
          </a:xfrm>
          <a:prstGeom prst="roundRect">
            <a:avLst/>
          </a:prstGeom>
          <a:solidFill>
            <a:srgbClr val="FFFFFF"/>
          </a:solidFill>
          <a:ln>
            <a:solidFill>
              <a:srgbClr val="FFFFFF"/>
            </a:solidFill>
          </a:ln>
        </p:spPr>
        <p:style>
          <a:lnRef idx="1">
            <a:schemeClr val="accent4"/>
          </a:lnRef>
          <a:fillRef idx="2">
            <a:schemeClr val="accent4"/>
          </a:fillRef>
          <a:effectRef idx="1">
            <a:schemeClr val="accent4"/>
          </a:effectRef>
          <a:fontRef idx="minor">
            <a:schemeClr val="dk1"/>
          </a:fontRef>
        </p:style>
        <p:txBody>
          <a:bodyPr tIns="0" bIns="274320" rtlCol="0" anchor="ctr"/>
          <a:lstStyle/>
          <a:p>
            <a:pPr algn="ctr"/>
            <a:r>
              <a:rPr lang="en-US" sz="2400" b="1" dirty="0" smtClean="0"/>
              <a:t>Phase of the 4-component</a:t>
            </a:r>
            <a:endParaRPr lang="en-US" sz="2400" b="1" dirty="0"/>
          </a:p>
        </p:txBody>
      </p:sp>
      <p:cxnSp>
        <p:nvCxnSpPr>
          <p:cNvPr id="6" name="Straight Arrow Connector 5"/>
          <p:cNvCxnSpPr/>
          <p:nvPr/>
        </p:nvCxnSpPr>
        <p:spPr>
          <a:xfrm flipV="1">
            <a:off x="475462" y="1460915"/>
            <a:ext cx="0" cy="4120444"/>
          </a:xfrm>
          <a:prstGeom prst="straightConnector1">
            <a:avLst/>
          </a:prstGeom>
          <a:ln w="5715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390588" y="6269906"/>
            <a:ext cx="3431491" cy="0"/>
          </a:xfrm>
          <a:prstGeom prst="straightConnector1">
            <a:avLst/>
          </a:prstGeom>
          <a:ln w="57150"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675457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A2: </a:t>
            </a:r>
            <a:r>
              <a:rPr lang="en-US" i="1" dirty="0" smtClean="0"/>
              <a:t>Tonnetz</a:t>
            </a:r>
            <a:r>
              <a:rPr lang="en-US" dirty="0" smtClean="0"/>
              <a:t> of seventh chords in c4/c5 space</a:t>
            </a:r>
            <a:endParaRPr lang="en-US" dirty="0"/>
          </a:p>
        </p:txBody>
      </p:sp>
      <p:pic>
        <p:nvPicPr>
          <p:cNvPr id="8" name="Picture 7" descr="sevenths_tonnetz.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40831"/>
            <a:ext cx="8029808" cy="5501750"/>
          </a:xfrm>
          <a:prstGeom prst="rect">
            <a:avLst/>
          </a:prstGeom>
        </p:spPr>
      </p:pic>
      <p:cxnSp>
        <p:nvCxnSpPr>
          <p:cNvPr id="4" name="Straight Arrow Connector 3"/>
          <p:cNvCxnSpPr/>
          <p:nvPr/>
        </p:nvCxnSpPr>
        <p:spPr>
          <a:xfrm flipH="1">
            <a:off x="3702243" y="2463030"/>
            <a:ext cx="685030" cy="815879"/>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95091" y="1909032"/>
            <a:ext cx="1374858" cy="1107996"/>
          </a:xfrm>
          <a:prstGeom prst="rect">
            <a:avLst/>
          </a:prstGeom>
          <a:solidFill>
            <a:schemeClr val="bg1"/>
          </a:solidFill>
          <a:ln>
            <a:solidFill>
              <a:schemeClr val="tx1"/>
            </a:solidFill>
          </a:ln>
        </p:spPr>
        <p:txBody>
          <a:bodyPr wrap="none" rtlCol="0">
            <a:spAutoFit/>
          </a:bodyPr>
          <a:lstStyle/>
          <a:p>
            <a:r>
              <a:rPr lang="en-US" dirty="0" smtClean="0"/>
              <a:t>a</a:t>
            </a:r>
            <a:r>
              <a:rPr lang="en-US" sz="1500" baseline="30000" dirty="0" smtClean="0">
                <a:sym typeface="Symbol"/>
              </a:rPr>
              <a:t></a:t>
            </a:r>
            <a:r>
              <a:rPr lang="en-US" baseline="30000" dirty="0" smtClean="0">
                <a:sym typeface="Symbol"/>
              </a:rPr>
              <a:t>7</a:t>
            </a:r>
            <a:r>
              <a:rPr lang="en-US" dirty="0" smtClean="0">
                <a:sym typeface="Symbol"/>
              </a:rPr>
              <a:t>–D</a:t>
            </a:r>
            <a:r>
              <a:rPr lang="en-US" baseline="30000" dirty="0" smtClean="0">
                <a:sym typeface="Symbol"/>
              </a:rPr>
              <a:t>7</a:t>
            </a:r>
          </a:p>
          <a:p>
            <a:r>
              <a:rPr lang="en-US" dirty="0" smtClean="0"/>
              <a:t>ii</a:t>
            </a:r>
            <a:r>
              <a:rPr lang="en-US" sz="1500" baseline="30000" dirty="0" smtClean="0">
                <a:sym typeface="Symbol"/>
              </a:rPr>
              <a:t></a:t>
            </a:r>
            <a:r>
              <a:rPr lang="en-US" baseline="30000" dirty="0">
                <a:sym typeface="Symbol"/>
              </a:rPr>
              <a:t>7</a:t>
            </a:r>
            <a:r>
              <a:rPr lang="en-US" dirty="0" smtClean="0">
                <a:sym typeface="Symbol"/>
              </a:rPr>
              <a:t>–V</a:t>
            </a:r>
            <a:r>
              <a:rPr lang="en-US" baseline="30000" dirty="0" smtClean="0">
                <a:sym typeface="Symbol"/>
              </a:rPr>
              <a:t>7</a:t>
            </a:r>
            <a:r>
              <a:rPr lang="en-US" dirty="0" smtClean="0">
                <a:sym typeface="Symbol"/>
              </a:rPr>
              <a:t> type</a:t>
            </a:r>
          </a:p>
          <a:p>
            <a:r>
              <a:rPr lang="en-US" dirty="0" smtClean="0">
                <a:sym typeface="Symbol"/>
              </a:rPr>
              <a:t>F*</a:t>
            </a:r>
            <a:endParaRPr lang="en-US" dirty="0">
              <a:sym typeface="Symbol"/>
            </a:endParaRPr>
          </a:p>
          <a:p>
            <a:endParaRPr lang="en-US" baseline="30000" dirty="0"/>
          </a:p>
        </p:txBody>
      </p:sp>
      <p:cxnSp>
        <p:nvCxnSpPr>
          <p:cNvPr id="6" name="Straight Arrow Connector 5"/>
          <p:cNvCxnSpPr/>
          <p:nvPr/>
        </p:nvCxnSpPr>
        <p:spPr>
          <a:xfrm flipH="1" flipV="1">
            <a:off x="3702243" y="3278909"/>
            <a:ext cx="631151" cy="423333"/>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595091" y="3292579"/>
            <a:ext cx="1489485" cy="1107996"/>
          </a:xfrm>
          <a:prstGeom prst="rect">
            <a:avLst/>
          </a:prstGeom>
          <a:solidFill>
            <a:schemeClr val="bg1"/>
          </a:solidFill>
          <a:ln>
            <a:solidFill>
              <a:schemeClr val="tx1"/>
            </a:solidFill>
          </a:ln>
        </p:spPr>
        <p:txBody>
          <a:bodyPr wrap="none" rtlCol="0">
            <a:spAutoFit/>
          </a:bodyPr>
          <a:lstStyle/>
          <a:p>
            <a:r>
              <a:rPr lang="en-US" dirty="0" smtClean="0"/>
              <a:t>a</a:t>
            </a:r>
            <a:r>
              <a:rPr lang="en-US" sz="1500" baseline="30000" dirty="0" smtClean="0">
                <a:sym typeface="Symbol"/>
              </a:rPr>
              <a:t></a:t>
            </a:r>
            <a:r>
              <a:rPr lang="en-US" baseline="30000" dirty="0" smtClean="0">
                <a:sym typeface="Symbol"/>
              </a:rPr>
              <a:t>7</a:t>
            </a:r>
            <a:r>
              <a:rPr lang="en-US" dirty="0" smtClean="0">
                <a:sym typeface="Symbol"/>
              </a:rPr>
              <a:t>–F</a:t>
            </a:r>
            <a:r>
              <a:rPr lang="en-US" baseline="30000" dirty="0" smtClean="0">
                <a:sym typeface="Symbol"/>
              </a:rPr>
              <a:t>7</a:t>
            </a:r>
          </a:p>
          <a:p>
            <a:r>
              <a:rPr lang="en-US" dirty="0" smtClean="0"/>
              <a:t>vii</a:t>
            </a:r>
            <a:r>
              <a:rPr lang="en-US" sz="1500" baseline="30000" dirty="0" smtClean="0">
                <a:sym typeface="Symbol"/>
              </a:rPr>
              <a:t></a:t>
            </a:r>
            <a:r>
              <a:rPr lang="en-US" baseline="30000" dirty="0">
                <a:sym typeface="Symbol"/>
              </a:rPr>
              <a:t>7</a:t>
            </a:r>
            <a:r>
              <a:rPr lang="en-US" dirty="0" smtClean="0">
                <a:sym typeface="Symbol"/>
              </a:rPr>
              <a:t>–V</a:t>
            </a:r>
            <a:r>
              <a:rPr lang="en-US" baseline="30000" dirty="0" smtClean="0">
                <a:sym typeface="Symbol"/>
              </a:rPr>
              <a:t>7</a:t>
            </a:r>
            <a:r>
              <a:rPr lang="en-US" dirty="0" smtClean="0">
                <a:sym typeface="Symbol"/>
              </a:rPr>
              <a:t> type</a:t>
            </a:r>
          </a:p>
          <a:p>
            <a:r>
              <a:rPr lang="en-US" dirty="0" smtClean="0">
                <a:sym typeface="Symbol"/>
              </a:rPr>
              <a:t>R*</a:t>
            </a:r>
            <a:endParaRPr lang="en-US" dirty="0">
              <a:sym typeface="Symbol"/>
            </a:endParaRPr>
          </a:p>
          <a:p>
            <a:endParaRPr lang="en-US" baseline="30000" dirty="0"/>
          </a:p>
        </p:txBody>
      </p:sp>
      <p:cxnSp>
        <p:nvCxnSpPr>
          <p:cNvPr id="11" name="Straight Arrow Connector 10"/>
          <p:cNvCxnSpPr/>
          <p:nvPr/>
        </p:nvCxnSpPr>
        <p:spPr>
          <a:xfrm>
            <a:off x="2209030" y="3292579"/>
            <a:ext cx="1493213" cy="0"/>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999625" y="1909032"/>
            <a:ext cx="1613843" cy="923330"/>
          </a:xfrm>
          <a:prstGeom prst="rect">
            <a:avLst/>
          </a:prstGeom>
          <a:solidFill>
            <a:schemeClr val="bg1"/>
          </a:solidFill>
          <a:ln>
            <a:solidFill>
              <a:schemeClr val="tx1"/>
            </a:solidFill>
          </a:ln>
        </p:spPr>
        <p:txBody>
          <a:bodyPr wrap="none" rtlCol="0">
            <a:spAutoFit/>
          </a:bodyPr>
          <a:lstStyle/>
          <a:p>
            <a:r>
              <a:rPr lang="en-US" dirty="0" smtClean="0"/>
              <a:t>a</a:t>
            </a:r>
            <a:r>
              <a:rPr lang="en-US" sz="1500" baseline="30000" dirty="0" smtClean="0">
                <a:sym typeface="Symbol"/>
              </a:rPr>
              <a:t></a:t>
            </a:r>
            <a:r>
              <a:rPr lang="en-US" baseline="30000" dirty="0" smtClean="0">
                <a:sym typeface="Symbol"/>
              </a:rPr>
              <a:t>7</a:t>
            </a:r>
            <a:r>
              <a:rPr lang="en-US" dirty="0" smtClean="0">
                <a:sym typeface="Symbol"/>
              </a:rPr>
              <a:t>–C</a:t>
            </a:r>
            <a:r>
              <a:rPr lang="en-US" baseline="30000" dirty="0" smtClean="0">
                <a:sym typeface="Symbol"/>
              </a:rPr>
              <a:t>7</a:t>
            </a:r>
          </a:p>
          <a:p>
            <a:r>
              <a:rPr lang="en-US" dirty="0" smtClean="0">
                <a:sym typeface="Symbol"/>
              </a:rPr>
              <a:t>L*</a:t>
            </a:r>
            <a:endParaRPr lang="en-US" baseline="30000" dirty="0">
              <a:sym typeface="Symbol"/>
            </a:endParaRPr>
          </a:p>
          <a:p>
            <a:r>
              <a:rPr lang="en-US" dirty="0" smtClean="0">
                <a:sym typeface="Symbol"/>
              </a:rPr>
              <a:t>common P5th</a:t>
            </a:r>
            <a:endParaRPr lang="en-US" dirty="0">
              <a:sym typeface="Symbol"/>
            </a:endParaRPr>
          </a:p>
        </p:txBody>
      </p:sp>
    </p:spTree>
    <p:extLst>
      <p:ext uri="{BB962C8B-B14F-4D97-AF65-F5344CB8AC3E}">
        <p14:creationId xmlns:p14="http://schemas.microsoft.com/office/powerpoint/2010/main" val="3888885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A2: </a:t>
            </a:r>
            <a:r>
              <a:rPr lang="en-US" i="1" dirty="0" smtClean="0"/>
              <a:t>Tonnetz</a:t>
            </a:r>
            <a:r>
              <a:rPr lang="en-US" dirty="0" smtClean="0"/>
              <a:t> of seventh chords in c4/c5 space</a:t>
            </a:r>
            <a:endParaRPr lang="en-US" dirty="0"/>
          </a:p>
        </p:txBody>
      </p:sp>
      <p:pic>
        <p:nvPicPr>
          <p:cNvPr id="8" name="Picture 7" descr="sevenths_tonnetz.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40831"/>
            <a:ext cx="8029808" cy="5501750"/>
          </a:xfrm>
          <a:prstGeom prst="rect">
            <a:avLst/>
          </a:prstGeom>
        </p:spPr>
      </p:pic>
      <p:cxnSp>
        <p:nvCxnSpPr>
          <p:cNvPr id="4" name="Straight Arrow Connector 3"/>
          <p:cNvCxnSpPr/>
          <p:nvPr/>
        </p:nvCxnSpPr>
        <p:spPr>
          <a:xfrm flipH="1">
            <a:off x="3702243" y="2463030"/>
            <a:ext cx="685030" cy="815879"/>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flipV="1">
            <a:off x="3702243" y="3278909"/>
            <a:ext cx="631151" cy="423333"/>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209030" y="3292579"/>
            <a:ext cx="1493213" cy="0"/>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192245" y="1112419"/>
            <a:ext cx="2728105" cy="923330"/>
          </a:xfrm>
          <a:prstGeom prst="rect">
            <a:avLst/>
          </a:prstGeom>
          <a:solidFill>
            <a:schemeClr val="bg1"/>
          </a:solidFill>
          <a:ln>
            <a:solidFill>
              <a:schemeClr val="tx1"/>
            </a:solidFill>
          </a:ln>
        </p:spPr>
        <p:txBody>
          <a:bodyPr wrap="none" rtlCol="0">
            <a:spAutoFit/>
          </a:bodyPr>
          <a:lstStyle/>
          <a:p>
            <a:r>
              <a:rPr lang="en-US" dirty="0" smtClean="0"/>
              <a:t>All </a:t>
            </a:r>
            <a:r>
              <a:rPr lang="en-US" i="1" dirty="0" err="1" smtClean="0"/>
              <a:t>Wechsel</a:t>
            </a:r>
            <a:r>
              <a:rPr lang="en-US" dirty="0"/>
              <a:t> </a:t>
            </a:r>
            <a:r>
              <a:rPr lang="en-US" dirty="0" smtClean="0"/>
              <a:t>progressions</a:t>
            </a:r>
          </a:p>
          <a:p>
            <a:r>
              <a:rPr lang="en-US" dirty="0" smtClean="0">
                <a:sym typeface="Symbol"/>
              </a:rPr>
              <a:t>involving two semitones </a:t>
            </a:r>
          </a:p>
          <a:p>
            <a:r>
              <a:rPr lang="en-US" dirty="0" smtClean="0">
                <a:sym typeface="Symbol"/>
              </a:rPr>
              <a:t>voice leading work</a:t>
            </a:r>
            <a:endParaRPr lang="en-US" dirty="0">
              <a:sym typeface="Symbol"/>
            </a:endParaRPr>
          </a:p>
        </p:txBody>
      </p:sp>
      <p:cxnSp>
        <p:nvCxnSpPr>
          <p:cNvPr id="14" name="Straight Arrow Connector 13"/>
          <p:cNvCxnSpPr/>
          <p:nvPr/>
        </p:nvCxnSpPr>
        <p:spPr>
          <a:xfrm flipV="1">
            <a:off x="2209030" y="3292579"/>
            <a:ext cx="1493213" cy="1251137"/>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209030" y="2035749"/>
            <a:ext cx="1493213" cy="1256830"/>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3702243" y="3292579"/>
            <a:ext cx="685030" cy="1678137"/>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3702243" y="1204358"/>
            <a:ext cx="685030" cy="2074551"/>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27675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68580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Schenker, Brahms, and Keys</a:t>
            </a:r>
          </a:p>
        </p:txBody>
      </p:sp>
      <p:pic>
        <p:nvPicPr>
          <p:cNvPr id="9" name="Picture 8" descr="brahms99stEx.tif"/>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457200" y="0"/>
            <a:ext cx="8301066" cy="6858000"/>
          </a:xfrm>
          <a:prstGeom prst="rect">
            <a:avLst/>
          </a:prstGeom>
        </p:spPr>
      </p:pic>
      <p:sp>
        <p:nvSpPr>
          <p:cNvPr id="7" name="TextBox 6"/>
          <p:cNvSpPr txBox="1"/>
          <p:nvPr/>
        </p:nvSpPr>
        <p:spPr>
          <a:xfrm>
            <a:off x="1555067" y="2281547"/>
            <a:ext cx="6267511" cy="1815882"/>
          </a:xfrm>
          <a:prstGeom prst="rect">
            <a:avLst/>
          </a:prstGeom>
          <a:noFill/>
        </p:spPr>
        <p:txBody>
          <a:bodyPr wrap="none" rtlCol="0">
            <a:spAutoFit/>
          </a:bodyPr>
          <a:lstStyle/>
          <a:p>
            <a:pPr algn="ctr"/>
            <a:r>
              <a:rPr lang="en-US" sz="2800" dirty="0" smtClean="0">
                <a:solidFill>
                  <a:schemeClr val="tx2"/>
                </a:solidFill>
              </a:rPr>
              <a:t>Brahms, F major Cello Sonata, Op. 99,</a:t>
            </a:r>
          </a:p>
          <a:p>
            <a:pPr algn="ctr"/>
            <a:endParaRPr lang="en-US" sz="2800" dirty="0">
              <a:solidFill>
                <a:schemeClr val="tx2"/>
              </a:solidFill>
            </a:endParaRPr>
          </a:p>
          <a:p>
            <a:pPr algn="ctr"/>
            <a:r>
              <a:rPr lang="en-US" sz="2800" dirty="0" smtClean="0">
                <a:solidFill>
                  <a:schemeClr val="tx2"/>
                </a:solidFill>
              </a:rPr>
              <a:t> </a:t>
            </a:r>
          </a:p>
          <a:p>
            <a:pPr algn="ctr"/>
            <a:r>
              <a:rPr lang="en-US" sz="2800" dirty="0" smtClean="0">
                <a:solidFill>
                  <a:schemeClr val="tx2"/>
                </a:solidFill>
              </a:rPr>
              <a:t>Subordinate Theme</a:t>
            </a:r>
            <a:endParaRPr lang="en-US" sz="2800" dirty="0">
              <a:solidFill>
                <a:schemeClr val="tx2"/>
              </a:solidFill>
            </a:endParaRPr>
          </a:p>
        </p:txBody>
      </p:sp>
    </p:spTree>
    <p:extLst>
      <p:ext uri="{BB962C8B-B14F-4D97-AF65-F5344CB8AC3E}">
        <p14:creationId xmlns:p14="http://schemas.microsoft.com/office/powerpoint/2010/main" val="380972173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A2: </a:t>
            </a:r>
            <a:r>
              <a:rPr lang="en-US" i="1" dirty="0" smtClean="0"/>
              <a:t>Tonnetz</a:t>
            </a:r>
            <a:r>
              <a:rPr lang="en-US" dirty="0" smtClean="0"/>
              <a:t> of seventh chords in c4/c5 space</a:t>
            </a:r>
            <a:endParaRPr lang="en-US" dirty="0"/>
          </a:p>
        </p:txBody>
      </p:sp>
      <p:pic>
        <p:nvPicPr>
          <p:cNvPr id="3" name="Picture 2" descr="sevenths_tristan.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40664"/>
            <a:ext cx="8034096" cy="5504688"/>
          </a:xfrm>
          <a:prstGeom prst="rect">
            <a:avLst/>
          </a:prstGeom>
        </p:spPr>
      </p:pic>
      <p:sp>
        <p:nvSpPr>
          <p:cNvPr id="12" name="TextBox 11"/>
          <p:cNvSpPr txBox="1"/>
          <p:nvPr/>
        </p:nvSpPr>
        <p:spPr>
          <a:xfrm>
            <a:off x="1601426" y="2732828"/>
            <a:ext cx="2882745" cy="646331"/>
          </a:xfrm>
          <a:prstGeom prst="rect">
            <a:avLst/>
          </a:prstGeom>
          <a:solidFill>
            <a:schemeClr val="bg1"/>
          </a:solidFill>
          <a:ln>
            <a:solidFill>
              <a:schemeClr val="tx1"/>
            </a:solidFill>
          </a:ln>
        </p:spPr>
        <p:txBody>
          <a:bodyPr wrap="none" rtlCol="0">
            <a:spAutoFit/>
          </a:bodyPr>
          <a:lstStyle/>
          <a:p>
            <a:r>
              <a:rPr lang="en-US" dirty="0" smtClean="0"/>
              <a:t>Example: </a:t>
            </a:r>
            <a:r>
              <a:rPr lang="en-US" i="1" dirty="0" smtClean="0"/>
              <a:t>Tristan</a:t>
            </a:r>
            <a:r>
              <a:rPr lang="en-US" dirty="0" smtClean="0"/>
              <a:t> Prelude,</a:t>
            </a:r>
          </a:p>
          <a:p>
            <a:r>
              <a:rPr lang="en-US" dirty="0" smtClean="0">
                <a:sym typeface="Symbol"/>
              </a:rPr>
              <a:t>opening progression</a:t>
            </a:r>
            <a:endParaRPr lang="en-US" dirty="0">
              <a:sym typeface="Symbol"/>
            </a:endParaRPr>
          </a:p>
        </p:txBody>
      </p:sp>
    </p:spTree>
    <p:extLst>
      <p:ext uri="{BB962C8B-B14F-4D97-AF65-F5344CB8AC3E}">
        <p14:creationId xmlns:p14="http://schemas.microsoft.com/office/powerpoint/2010/main" val="309361865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A2: </a:t>
            </a:r>
            <a:r>
              <a:rPr lang="en-US" i="1" dirty="0" smtClean="0"/>
              <a:t>Tonnetz</a:t>
            </a:r>
            <a:r>
              <a:rPr lang="en-US" dirty="0" smtClean="0"/>
              <a:t> of seventh chords in c4/c5 space</a:t>
            </a:r>
            <a:endParaRPr lang="en-US" dirty="0"/>
          </a:p>
        </p:txBody>
      </p:sp>
      <p:pic>
        <p:nvPicPr>
          <p:cNvPr id="4" name="Picture 3" descr="sevenths_immolation.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40664"/>
            <a:ext cx="8034096" cy="5504688"/>
          </a:xfrm>
          <a:prstGeom prst="rect">
            <a:avLst/>
          </a:prstGeom>
        </p:spPr>
      </p:pic>
      <p:sp>
        <p:nvSpPr>
          <p:cNvPr id="5" name="TextBox 4"/>
          <p:cNvSpPr txBox="1"/>
          <p:nvPr/>
        </p:nvSpPr>
        <p:spPr>
          <a:xfrm>
            <a:off x="3812846" y="2732828"/>
            <a:ext cx="2887479" cy="923330"/>
          </a:xfrm>
          <a:prstGeom prst="rect">
            <a:avLst/>
          </a:prstGeom>
          <a:solidFill>
            <a:schemeClr val="bg1"/>
          </a:solidFill>
          <a:ln>
            <a:solidFill>
              <a:schemeClr val="tx1"/>
            </a:solidFill>
          </a:ln>
        </p:spPr>
        <p:txBody>
          <a:bodyPr wrap="none" rtlCol="0">
            <a:spAutoFit/>
          </a:bodyPr>
          <a:lstStyle/>
          <a:p>
            <a:r>
              <a:rPr lang="en-US" dirty="0" smtClean="0"/>
              <a:t>Example: Beginning of the </a:t>
            </a:r>
          </a:p>
          <a:p>
            <a:r>
              <a:rPr lang="en-US" dirty="0" smtClean="0">
                <a:sym typeface="Symbol"/>
              </a:rPr>
              <a:t>Immolation scene from </a:t>
            </a:r>
          </a:p>
          <a:p>
            <a:r>
              <a:rPr lang="en-US" i="1" dirty="0" err="1" smtClean="0">
                <a:sym typeface="Symbol"/>
              </a:rPr>
              <a:t>Götterdammerung</a:t>
            </a:r>
            <a:endParaRPr lang="en-US" i="1" dirty="0">
              <a:sym typeface="Symbol"/>
            </a:endParaRPr>
          </a:p>
        </p:txBody>
      </p:sp>
    </p:spTree>
    <p:extLst>
      <p:ext uri="{BB962C8B-B14F-4D97-AF65-F5344CB8AC3E}">
        <p14:creationId xmlns:p14="http://schemas.microsoft.com/office/powerpoint/2010/main" val="181143443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A2: </a:t>
            </a:r>
            <a:r>
              <a:rPr lang="en-US" i="1" dirty="0" smtClean="0"/>
              <a:t>Tonnetz</a:t>
            </a:r>
            <a:r>
              <a:rPr lang="en-US" dirty="0" smtClean="0"/>
              <a:t> of seventh chords in c4/c5 space</a:t>
            </a:r>
            <a:endParaRPr lang="en-US" dirty="0"/>
          </a:p>
        </p:txBody>
      </p:sp>
      <p:pic>
        <p:nvPicPr>
          <p:cNvPr id="3" name="Picture 2" descr="sevenths_amfortas.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40664"/>
            <a:ext cx="8034096" cy="5504688"/>
          </a:xfrm>
          <a:prstGeom prst="rect">
            <a:avLst/>
          </a:prstGeom>
        </p:spPr>
      </p:pic>
      <p:sp>
        <p:nvSpPr>
          <p:cNvPr id="5" name="TextBox 4"/>
          <p:cNvSpPr txBox="1"/>
          <p:nvPr/>
        </p:nvSpPr>
        <p:spPr>
          <a:xfrm>
            <a:off x="1262051" y="1955469"/>
            <a:ext cx="2483297" cy="923330"/>
          </a:xfrm>
          <a:prstGeom prst="rect">
            <a:avLst/>
          </a:prstGeom>
          <a:solidFill>
            <a:schemeClr val="bg1"/>
          </a:solidFill>
          <a:ln>
            <a:solidFill>
              <a:schemeClr val="tx1"/>
            </a:solidFill>
          </a:ln>
        </p:spPr>
        <p:txBody>
          <a:bodyPr wrap="none" rtlCol="0">
            <a:spAutoFit/>
          </a:bodyPr>
          <a:lstStyle/>
          <a:p>
            <a:r>
              <a:rPr lang="en-US" dirty="0" smtClean="0"/>
              <a:t>Example: “</a:t>
            </a:r>
            <a:r>
              <a:rPr lang="en-US" dirty="0" err="1" smtClean="0"/>
              <a:t>Amfortas’s</a:t>
            </a:r>
            <a:endParaRPr lang="en-US" dirty="0" smtClean="0"/>
          </a:p>
          <a:p>
            <a:r>
              <a:rPr lang="en-US" dirty="0" smtClean="0"/>
              <a:t>Agony” Leitmotif from</a:t>
            </a:r>
          </a:p>
          <a:p>
            <a:r>
              <a:rPr lang="en-US" i="1" dirty="0" smtClean="0"/>
              <a:t>Parsifal</a:t>
            </a:r>
            <a:r>
              <a:rPr lang="en-US" dirty="0" smtClean="0"/>
              <a:t> </a:t>
            </a:r>
            <a:endParaRPr lang="en-US" i="1" dirty="0">
              <a:sym typeface="Symbol"/>
            </a:endParaRPr>
          </a:p>
        </p:txBody>
      </p:sp>
    </p:spTree>
    <p:extLst>
      <p:ext uri="{BB962C8B-B14F-4D97-AF65-F5344CB8AC3E}">
        <p14:creationId xmlns:p14="http://schemas.microsoft.com/office/powerpoint/2010/main" val="256082880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A2: </a:t>
            </a:r>
            <a:r>
              <a:rPr lang="en-US" i="1" dirty="0" smtClean="0"/>
              <a:t>Tonnetz</a:t>
            </a:r>
            <a:r>
              <a:rPr lang="en-US" dirty="0" smtClean="0"/>
              <a:t> of seventh chords in c4/c5 space</a:t>
            </a:r>
            <a:endParaRPr lang="en-US" dirty="0"/>
          </a:p>
        </p:txBody>
      </p:sp>
      <p:pic>
        <p:nvPicPr>
          <p:cNvPr id="3" name="Picture 2" descr="dft_chart4_7thsTonnetz.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 y="749808"/>
            <a:ext cx="8013843" cy="5486400"/>
          </a:xfrm>
          <a:prstGeom prst="rect">
            <a:avLst/>
          </a:prstGeom>
        </p:spPr>
      </p:pic>
      <p:cxnSp>
        <p:nvCxnSpPr>
          <p:cNvPr id="5" name="Straight Arrow Connector 4"/>
          <p:cNvCxnSpPr/>
          <p:nvPr/>
        </p:nvCxnSpPr>
        <p:spPr>
          <a:xfrm flipV="1">
            <a:off x="4347882" y="3251757"/>
            <a:ext cx="209179" cy="573184"/>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998285" y="3251757"/>
            <a:ext cx="302119" cy="573184"/>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15060" y="3572453"/>
            <a:ext cx="966994" cy="369332"/>
          </a:xfrm>
          <a:prstGeom prst="rect">
            <a:avLst/>
          </a:prstGeom>
          <a:solidFill>
            <a:schemeClr val="bg1"/>
          </a:solidFill>
          <a:ln>
            <a:solidFill>
              <a:schemeClr val="tx1"/>
            </a:solidFill>
          </a:ln>
        </p:spPr>
        <p:txBody>
          <a:bodyPr wrap="none" rtlCol="0">
            <a:spAutoFit/>
          </a:bodyPr>
          <a:lstStyle/>
          <a:p>
            <a:r>
              <a:rPr lang="en-US" dirty="0" smtClean="0"/>
              <a:t>Subsets</a:t>
            </a:r>
            <a:endParaRPr lang="en-US" dirty="0">
              <a:sym typeface="Symbol"/>
            </a:endParaRPr>
          </a:p>
        </p:txBody>
      </p:sp>
      <p:sp>
        <p:nvSpPr>
          <p:cNvPr id="32" name="TextBox 31"/>
          <p:cNvSpPr txBox="1"/>
          <p:nvPr/>
        </p:nvSpPr>
        <p:spPr>
          <a:xfrm>
            <a:off x="4347882" y="2860660"/>
            <a:ext cx="678792" cy="276999"/>
          </a:xfrm>
          <a:prstGeom prst="rect">
            <a:avLst/>
          </a:prstGeom>
          <a:solidFill>
            <a:schemeClr val="bg1"/>
          </a:solidFill>
          <a:ln>
            <a:solidFill>
              <a:schemeClr val="tx1"/>
            </a:solidFill>
          </a:ln>
        </p:spPr>
        <p:txBody>
          <a:bodyPr wrap="none" rtlCol="0">
            <a:spAutoFit/>
          </a:bodyPr>
          <a:lstStyle/>
          <a:p>
            <a:r>
              <a:rPr lang="en-US" sz="1200" b="1" dirty="0" smtClean="0"/>
              <a:t>F </a:t>
            </a:r>
            <a:r>
              <a:rPr lang="en-US" sz="1200" b="1" dirty="0" err="1" smtClean="0"/>
              <a:t>maj.</a:t>
            </a:r>
            <a:endParaRPr lang="en-US" sz="1200" b="1" dirty="0">
              <a:sym typeface="Symbol"/>
            </a:endParaRPr>
          </a:p>
        </p:txBody>
      </p:sp>
      <p:sp>
        <p:nvSpPr>
          <p:cNvPr id="33" name="TextBox 32"/>
          <p:cNvSpPr txBox="1"/>
          <p:nvPr/>
        </p:nvSpPr>
        <p:spPr>
          <a:xfrm>
            <a:off x="3824812" y="3941785"/>
            <a:ext cx="825867" cy="276999"/>
          </a:xfrm>
          <a:prstGeom prst="rect">
            <a:avLst/>
          </a:prstGeom>
          <a:solidFill>
            <a:schemeClr val="bg1"/>
          </a:solidFill>
          <a:ln>
            <a:solidFill>
              <a:schemeClr val="tx1"/>
            </a:solidFill>
          </a:ln>
        </p:spPr>
        <p:txBody>
          <a:bodyPr wrap="none" rtlCol="0">
            <a:spAutoFit/>
          </a:bodyPr>
          <a:lstStyle/>
          <a:p>
            <a:r>
              <a:rPr lang="en-US" sz="1200" b="1" dirty="0" smtClean="0"/>
              <a:t>F dom.7</a:t>
            </a:r>
            <a:endParaRPr lang="en-US" sz="1200" b="1" dirty="0">
              <a:sym typeface="Symbol"/>
            </a:endParaRPr>
          </a:p>
        </p:txBody>
      </p:sp>
      <p:sp>
        <p:nvSpPr>
          <p:cNvPr id="34" name="TextBox 33"/>
          <p:cNvSpPr txBox="1"/>
          <p:nvPr/>
        </p:nvSpPr>
        <p:spPr>
          <a:xfrm>
            <a:off x="2536750" y="3956381"/>
            <a:ext cx="701184" cy="276999"/>
          </a:xfrm>
          <a:prstGeom prst="rect">
            <a:avLst/>
          </a:prstGeom>
          <a:solidFill>
            <a:schemeClr val="bg1"/>
          </a:solidFill>
          <a:ln>
            <a:solidFill>
              <a:schemeClr val="tx1"/>
            </a:solidFill>
          </a:ln>
        </p:spPr>
        <p:txBody>
          <a:bodyPr wrap="none" rtlCol="0">
            <a:spAutoFit/>
          </a:bodyPr>
          <a:lstStyle/>
          <a:p>
            <a:r>
              <a:rPr lang="en-US" sz="1200" b="1" dirty="0" smtClean="0"/>
              <a:t>C min.</a:t>
            </a:r>
            <a:endParaRPr lang="en-US" sz="1200" b="1" dirty="0">
              <a:sym typeface="Symbol"/>
            </a:endParaRPr>
          </a:p>
        </p:txBody>
      </p:sp>
      <p:sp>
        <p:nvSpPr>
          <p:cNvPr id="35" name="TextBox 34"/>
          <p:cNvSpPr txBox="1"/>
          <p:nvPr/>
        </p:nvSpPr>
        <p:spPr>
          <a:xfrm>
            <a:off x="3170382" y="2795810"/>
            <a:ext cx="518091" cy="276999"/>
          </a:xfrm>
          <a:prstGeom prst="rect">
            <a:avLst/>
          </a:prstGeom>
          <a:solidFill>
            <a:schemeClr val="bg1"/>
          </a:solidFill>
          <a:ln>
            <a:solidFill>
              <a:schemeClr val="tx1"/>
            </a:solidFill>
          </a:ln>
        </p:spPr>
        <p:txBody>
          <a:bodyPr wrap="none" rtlCol="0">
            <a:spAutoFit/>
          </a:bodyPr>
          <a:lstStyle/>
          <a:p>
            <a:r>
              <a:rPr lang="en-US" sz="1200" b="1" dirty="0" smtClean="0">
                <a:sym typeface="Symbol"/>
              </a:rPr>
              <a:t>A</a:t>
            </a:r>
            <a:r>
              <a:rPr lang="en-US" sz="1200" b="1" baseline="30000" dirty="0">
                <a:sym typeface="Symbol"/>
              </a:rPr>
              <a:t></a:t>
            </a:r>
            <a:r>
              <a:rPr lang="en-US" sz="1200" b="1" dirty="0"/>
              <a:t> </a:t>
            </a:r>
            <a:r>
              <a:rPr lang="en-US" sz="1200" b="1" dirty="0" smtClean="0"/>
              <a:t>7</a:t>
            </a:r>
            <a:r>
              <a:rPr lang="en-US" sz="1200" b="1" dirty="0" smtClean="0">
                <a:sym typeface="Symbol"/>
              </a:rPr>
              <a:t> </a:t>
            </a:r>
            <a:endParaRPr lang="en-US" sz="1200" b="1" dirty="0">
              <a:sym typeface="Symbol"/>
            </a:endParaRPr>
          </a:p>
        </p:txBody>
      </p:sp>
      <p:sp>
        <p:nvSpPr>
          <p:cNvPr id="36" name="TextBox 35"/>
          <p:cNvSpPr txBox="1"/>
          <p:nvPr/>
        </p:nvSpPr>
        <p:spPr>
          <a:xfrm>
            <a:off x="4875550" y="3388801"/>
            <a:ext cx="2471688" cy="646331"/>
          </a:xfrm>
          <a:prstGeom prst="rect">
            <a:avLst/>
          </a:prstGeom>
          <a:solidFill>
            <a:schemeClr val="bg1"/>
          </a:solidFill>
          <a:ln>
            <a:solidFill>
              <a:schemeClr val="tx1"/>
            </a:solidFill>
          </a:ln>
        </p:spPr>
        <p:txBody>
          <a:bodyPr wrap="none" rtlCol="0">
            <a:spAutoFit/>
          </a:bodyPr>
          <a:lstStyle/>
          <a:p>
            <a:r>
              <a:rPr lang="en-US" dirty="0" smtClean="0"/>
              <a:t>Subsets of B</a:t>
            </a:r>
            <a:r>
              <a:rPr lang="en-US" dirty="0" smtClean="0">
                <a:latin typeface="Helsinki Text"/>
                <a:cs typeface="Helsinki Text"/>
              </a:rPr>
              <a:t>b</a:t>
            </a:r>
            <a:r>
              <a:rPr lang="en-US" dirty="0" smtClean="0"/>
              <a:t> diatonic </a:t>
            </a:r>
          </a:p>
          <a:p>
            <a:r>
              <a:rPr lang="en-US" dirty="0" smtClean="0"/>
              <a:t>or common tones (</a:t>
            </a:r>
            <a:r>
              <a:rPr lang="en-US" dirty="0" err="1"/>
              <a:t>A</a:t>
            </a:r>
            <a:r>
              <a:rPr lang="en-US" baseline="30000" dirty="0" err="1" smtClean="0"/>
              <a:t>o</a:t>
            </a:r>
            <a:r>
              <a:rPr lang="en-US" dirty="0" smtClean="0"/>
              <a:t>)</a:t>
            </a:r>
            <a:endParaRPr lang="en-US" dirty="0">
              <a:sym typeface="Symbol"/>
            </a:endParaRPr>
          </a:p>
        </p:txBody>
      </p:sp>
      <p:cxnSp>
        <p:nvCxnSpPr>
          <p:cNvPr id="37" name="Straight Arrow Connector 36"/>
          <p:cNvCxnSpPr/>
          <p:nvPr/>
        </p:nvCxnSpPr>
        <p:spPr>
          <a:xfrm>
            <a:off x="3824812" y="3501069"/>
            <a:ext cx="428114" cy="323872"/>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3409025" y="3211885"/>
            <a:ext cx="413802" cy="294062"/>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2456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32" grpId="0" animBg="1"/>
      <p:bldP spid="32" grpId="1" animBg="1"/>
      <p:bldP spid="33" grpId="0" animBg="1"/>
      <p:bldP spid="34" grpId="0" animBg="1"/>
      <p:bldP spid="34" grpId="1" animBg="1"/>
      <p:bldP spid="35" grpId="0" animBg="1"/>
      <p:bldP spid="3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67690"/>
            <a:ext cx="8229600" cy="594310"/>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chemeClr val="tx1"/>
                </a:solidFill>
                <a:latin typeface="+mj-lt"/>
                <a:ea typeface="+mj-ea"/>
                <a:cs typeface="Cambria"/>
              </a:defRPr>
            </a:lvl1pPr>
          </a:lstStyle>
          <a:p>
            <a:r>
              <a:rPr lang="en-US" dirty="0" smtClean="0"/>
              <a:t>A3: Phase space vs. voice leading</a:t>
            </a:r>
            <a:endParaRPr lang="en-US" dirty="0"/>
          </a:p>
        </p:txBody>
      </p:sp>
      <p:pic>
        <p:nvPicPr>
          <p:cNvPr id="4" name="Picture 3" descr="ex0.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1520"/>
            <a:ext cx="5587407" cy="5303520"/>
          </a:xfrm>
          <a:prstGeom prst="rect">
            <a:avLst/>
          </a:prstGeom>
        </p:spPr>
      </p:pic>
      <p:pic>
        <p:nvPicPr>
          <p:cNvPr id="5" name="Picture 4" descr="diatTriadSpaceRegions.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520" y="731520"/>
            <a:ext cx="3444240" cy="5541264"/>
          </a:xfrm>
          <a:prstGeom prst="rect">
            <a:avLst/>
          </a:prstGeom>
        </p:spPr>
      </p:pic>
      <p:cxnSp>
        <p:nvCxnSpPr>
          <p:cNvPr id="6" name="Straight Arrow Connector 5"/>
          <p:cNvCxnSpPr/>
          <p:nvPr/>
        </p:nvCxnSpPr>
        <p:spPr>
          <a:xfrm>
            <a:off x="1383768" y="2831721"/>
            <a:ext cx="708639" cy="347741"/>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092407" y="3179462"/>
            <a:ext cx="518658" cy="725255"/>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092407" y="2494233"/>
            <a:ext cx="518658" cy="685229"/>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332043" y="4096580"/>
            <a:ext cx="485968" cy="389386"/>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907683" y="3508372"/>
            <a:ext cx="0" cy="475092"/>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6907683" y="4096580"/>
            <a:ext cx="152400" cy="352842"/>
          </a:xfrm>
          <a:prstGeom prst="straightConnector1">
            <a:avLst/>
          </a:prstGeom>
          <a:ln w="38100" cmpd="sng">
            <a:solidFill>
              <a:srgbClr val="00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559457" y="2375460"/>
            <a:ext cx="351378" cy="369332"/>
          </a:xfrm>
          <a:prstGeom prst="rect">
            <a:avLst/>
          </a:prstGeom>
          <a:solidFill>
            <a:schemeClr val="bg1"/>
          </a:solidFill>
          <a:ln>
            <a:solidFill>
              <a:schemeClr val="tx1"/>
            </a:solidFill>
          </a:ln>
        </p:spPr>
        <p:txBody>
          <a:bodyPr wrap="none" rtlCol="0">
            <a:spAutoFit/>
          </a:bodyPr>
          <a:lstStyle/>
          <a:p>
            <a:r>
              <a:rPr lang="en-US" dirty="0" smtClean="0"/>
              <a:t>R</a:t>
            </a:r>
            <a:endParaRPr lang="en-US" dirty="0"/>
          </a:p>
        </p:txBody>
      </p:sp>
      <p:sp>
        <p:nvSpPr>
          <p:cNvPr id="25" name="TextBox 24"/>
          <p:cNvSpPr txBox="1"/>
          <p:nvPr/>
        </p:nvSpPr>
        <p:spPr>
          <a:xfrm>
            <a:off x="7060083" y="3508372"/>
            <a:ext cx="351378" cy="369332"/>
          </a:xfrm>
          <a:prstGeom prst="rect">
            <a:avLst/>
          </a:prstGeom>
          <a:solidFill>
            <a:schemeClr val="bg1"/>
          </a:solidFill>
          <a:ln>
            <a:solidFill>
              <a:schemeClr val="tx1"/>
            </a:solidFill>
          </a:ln>
        </p:spPr>
        <p:txBody>
          <a:bodyPr wrap="none" rtlCol="0">
            <a:spAutoFit/>
          </a:bodyPr>
          <a:lstStyle/>
          <a:p>
            <a:r>
              <a:rPr lang="en-US" dirty="0" smtClean="0"/>
              <a:t>R</a:t>
            </a:r>
            <a:endParaRPr lang="en-US" dirty="0"/>
          </a:p>
        </p:txBody>
      </p:sp>
      <p:sp>
        <p:nvSpPr>
          <p:cNvPr id="26" name="TextBox 25"/>
          <p:cNvSpPr txBox="1"/>
          <p:nvPr/>
        </p:nvSpPr>
        <p:spPr>
          <a:xfrm>
            <a:off x="2435376" y="2810130"/>
            <a:ext cx="325730" cy="369332"/>
          </a:xfrm>
          <a:prstGeom prst="rect">
            <a:avLst/>
          </a:prstGeom>
          <a:solidFill>
            <a:schemeClr val="bg1"/>
          </a:solidFill>
          <a:ln>
            <a:solidFill>
              <a:schemeClr val="tx1"/>
            </a:solidFill>
          </a:ln>
        </p:spPr>
        <p:txBody>
          <a:bodyPr wrap="none" rtlCol="0">
            <a:spAutoFit/>
          </a:bodyPr>
          <a:lstStyle/>
          <a:p>
            <a:r>
              <a:rPr lang="en-US" dirty="0" smtClean="0"/>
              <a:t>L</a:t>
            </a:r>
            <a:endParaRPr lang="en-US" dirty="0"/>
          </a:p>
        </p:txBody>
      </p:sp>
      <p:sp>
        <p:nvSpPr>
          <p:cNvPr id="27" name="TextBox 26"/>
          <p:cNvSpPr txBox="1"/>
          <p:nvPr/>
        </p:nvSpPr>
        <p:spPr>
          <a:xfrm>
            <a:off x="1910835" y="3608872"/>
            <a:ext cx="325442" cy="369332"/>
          </a:xfrm>
          <a:prstGeom prst="rect">
            <a:avLst/>
          </a:prstGeom>
          <a:solidFill>
            <a:schemeClr val="bg1"/>
          </a:solidFill>
          <a:ln>
            <a:solidFill>
              <a:schemeClr val="tx1"/>
            </a:solidFill>
          </a:ln>
        </p:spPr>
        <p:txBody>
          <a:bodyPr wrap="none" rtlCol="0">
            <a:spAutoFit/>
          </a:bodyPr>
          <a:lstStyle/>
          <a:p>
            <a:r>
              <a:rPr lang="en-US" dirty="0" smtClean="0"/>
              <a:t>P</a:t>
            </a:r>
            <a:endParaRPr lang="en-US" dirty="0"/>
          </a:p>
        </p:txBody>
      </p:sp>
      <p:sp>
        <p:nvSpPr>
          <p:cNvPr id="28" name="TextBox 27"/>
          <p:cNvSpPr txBox="1"/>
          <p:nvPr/>
        </p:nvSpPr>
        <p:spPr>
          <a:xfrm>
            <a:off x="6274896" y="3798798"/>
            <a:ext cx="325442" cy="369332"/>
          </a:xfrm>
          <a:prstGeom prst="rect">
            <a:avLst/>
          </a:prstGeom>
          <a:solidFill>
            <a:schemeClr val="bg1"/>
          </a:solidFill>
          <a:ln>
            <a:solidFill>
              <a:schemeClr val="tx1"/>
            </a:solidFill>
          </a:ln>
        </p:spPr>
        <p:txBody>
          <a:bodyPr wrap="none" rtlCol="0">
            <a:spAutoFit/>
          </a:bodyPr>
          <a:lstStyle/>
          <a:p>
            <a:r>
              <a:rPr lang="en-US" dirty="0" smtClean="0"/>
              <a:t>P</a:t>
            </a:r>
            <a:endParaRPr lang="en-US" dirty="0"/>
          </a:p>
        </p:txBody>
      </p:sp>
      <p:sp>
        <p:nvSpPr>
          <p:cNvPr id="29" name="TextBox 28"/>
          <p:cNvSpPr txBox="1"/>
          <p:nvPr/>
        </p:nvSpPr>
        <p:spPr>
          <a:xfrm>
            <a:off x="7183761" y="4061818"/>
            <a:ext cx="325730" cy="369332"/>
          </a:xfrm>
          <a:prstGeom prst="rect">
            <a:avLst/>
          </a:prstGeom>
          <a:solidFill>
            <a:schemeClr val="bg1"/>
          </a:solidFill>
          <a:ln>
            <a:solidFill>
              <a:schemeClr val="tx1"/>
            </a:solidFill>
          </a:ln>
        </p:spPr>
        <p:txBody>
          <a:bodyPr wrap="none" rtlCol="0">
            <a:spAutoFit/>
          </a:bodyPr>
          <a:lstStyle/>
          <a:p>
            <a:r>
              <a:rPr lang="en-US" dirty="0" smtClean="0"/>
              <a:t>L</a:t>
            </a:r>
            <a:endParaRPr lang="en-US" dirty="0"/>
          </a:p>
        </p:txBody>
      </p:sp>
      <p:sp>
        <p:nvSpPr>
          <p:cNvPr id="31" name="TextBox 30"/>
          <p:cNvSpPr txBox="1"/>
          <p:nvPr/>
        </p:nvSpPr>
        <p:spPr>
          <a:xfrm>
            <a:off x="1254079" y="956401"/>
            <a:ext cx="3052714" cy="369332"/>
          </a:xfrm>
          <a:prstGeom prst="rect">
            <a:avLst/>
          </a:prstGeom>
          <a:solidFill>
            <a:schemeClr val="bg1"/>
          </a:solidFill>
          <a:ln>
            <a:solidFill>
              <a:schemeClr val="tx1"/>
            </a:solidFill>
          </a:ln>
        </p:spPr>
        <p:txBody>
          <a:bodyPr wrap="none" rtlCol="0">
            <a:spAutoFit/>
          </a:bodyPr>
          <a:lstStyle/>
          <a:p>
            <a:r>
              <a:rPr lang="en-US" dirty="0" smtClean="0"/>
              <a:t>Fourier Phase Space (c3/c5)</a:t>
            </a:r>
            <a:endParaRPr lang="en-US" dirty="0"/>
          </a:p>
        </p:txBody>
      </p:sp>
      <p:sp>
        <p:nvSpPr>
          <p:cNvPr id="32" name="TextBox 31"/>
          <p:cNvSpPr txBox="1"/>
          <p:nvPr/>
        </p:nvSpPr>
        <p:spPr>
          <a:xfrm>
            <a:off x="5663124" y="875155"/>
            <a:ext cx="3135950" cy="923330"/>
          </a:xfrm>
          <a:prstGeom prst="rect">
            <a:avLst/>
          </a:prstGeom>
          <a:solidFill>
            <a:schemeClr val="bg1"/>
          </a:solidFill>
          <a:ln>
            <a:solidFill>
              <a:schemeClr val="tx1"/>
            </a:solidFill>
          </a:ln>
        </p:spPr>
        <p:txBody>
          <a:bodyPr wrap="square" rtlCol="0">
            <a:spAutoFit/>
          </a:bodyPr>
          <a:lstStyle/>
          <a:p>
            <a:r>
              <a:rPr lang="en-US" dirty="0" smtClean="0"/>
              <a:t>Diatonic Triad Space (derived via quantization in voice-leading geometries) </a:t>
            </a:r>
            <a:endParaRPr lang="en-US" dirty="0"/>
          </a:p>
        </p:txBody>
      </p:sp>
      <p:sp>
        <p:nvSpPr>
          <p:cNvPr id="33" name="TextBox 32"/>
          <p:cNvSpPr txBox="1"/>
          <p:nvPr/>
        </p:nvSpPr>
        <p:spPr>
          <a:xfrm>
            <a:off x="6006942" y="5692881"/>
            <a:ext cx="2551938" cy="369332"/>
          </a:xfrm>
          <a:prstGeom prst="rect">
            <a:avLst/>
          </a:prstGeom>
          <a:solidFill>
            <a:schemeClr val="bg1"/>
          </a:solidFill>
          <a:ln>
            <a:solidFill>
              <a:schemeClr val="tx1"/>
            </a:solidFill>
          </a:ln>
        </p:spPr>
        <p:txBody>
          <a:bodyPr wrap="none" rtlCol="0">
            <a:spAutoFit/>
          </a:bodyPr>
          <a:lstStyle/>
          <a:p>
            <a:r>
              <a:rPr lang="en-US" dirty="0">
                <a:sym typeface="Symbol"/>
              </a:rPr>
              <a:t></a:t>
            </a:r>
            <a:r>
              <a:rPr lang="en-US" dirty="0"/>
              <a:t> </a:t>
            </a:r>
            <a:r>
              <a:rPr lang="en-US" dirty="0" smtClean="0"/>
              <a:t>enharmonic cycle </a:t>
            </a:r>
            <a:r>
              <a:rPr lang="en-US" dirty="0">
                <a:sym typeface="Symbol"/>
              </a:rPr>
              <a:t></a:t>
            </a:r>
            <a:r>
              <a:rPr lang="en-US" dirty="0"/>
              <a:t> </a:t>
            </a:r>
          </a:p>
        </p:txBody>
      </p:sp>
      <p:sp>
        <p:nvSpPr>
          <p:cNvPr id="34" name="TextBox 33"/>
          <p:cNvSpPr txBox="1"/>
          <p:nvPr/>
        </p:nvSpPr>
        <p:spPr>
          <a:xfrm>
            <a:off x="1910835" y="5508215"/>
            <a:ext cx="2137612" cy="369332"/>
          </a:xfrm>
          <a:prstGeom prst="rect">
            <a:avLst/>
          </a:prstGeom>
          <a:solidFill>
            <a:schemeClr val="bg1"/>
          </a:solidFill>
          <a:ln>
            <a:solidFill>
              <a:schemeClr val="tx1"/>
            </a:solidFill>
          </a:ln>
        </p:spPr>
        <p:txBody>
          <a:bodyPr wrap="none" rtlCol="0">
            <a:spAutoFit/>
          </a:bodyPr>
          <a:lstStyle/>
          <a:p>
            <a:r>
              <a:rPr lang="en-US" dirty="0">
                <a:sym typeface="Symbol"/>
              </a:rPr>
              <a:t></a:t>
            </a:r>
            <a:r>
              <a:rPr lang="en-US" dirty="0"/>
              <a:t> </a:t>
            </a:r>
            <a:r>
              <a:rPr lang="en-US" dirty="0" smtClean="0"/>
              <a:t>diatonic cycle </a:t>
            </a:r>
            <a:r>
              <a:rPr lang="en-US" dirty="0">
                <a:sym typeface="Symbol"/>
              </a:rPr>
              <a:t></a:t>
            </a:r>
            <a:r>
              <a:rPr lang="en-US" dirty="0"/>
              <a:t> </a:t>
            </a:r>
          </a:p>
        </p:txBody>
      </p:sp>
      <p:sp>
        <p:nvSpPr>
          <p:cNvPr id="35" name="TextBox 34"/>
          <p:cNvSpPr txBox="1"/>
          <p:nvPr/>
        </p:nvSpPr>
        <p:spPr>
          <a:xfrm rot="5400000">
            <a:off x="3779520" y="4047580"/>
            <a:ext cx="2551938" cy="369332"/>
          </a:xfrm>
          <a:prstGeom prst="rect">
            <a:avLst/>
          </a:prstGeom>
          <a:solidFill>
            <a:schemeClr val="bg1"/>
          </a:solidFill>
          <a:ln>
            <a:solidFill>
              <a:schemeClr val="tx1"/>
            </a:solidFill>
          </a:ln>
        </p:spPr>
        <p:txBody>
          <a:bodyPr wrap="none" rtlCol="0">
            <a:spAutoFit/>
          </a:bodyPr>
          <a:lstStyle/>
          <a:p>
            <a:r>
              <a:rPr lang="en-US" dirty="0">
                <a:sym typeface="Symbol"/>
              </a:rPr>
              <a:t></a:t>
            </a:r>
            <a:r>
              <a:rPr lang="en-US" dirty="0"/>
              <a:t> </a:t>
            </a:r>
            <a:r>
              <a:rPr lang="en-US" dirty="0" smtClean="0"/>
              <a:t>enharmonic cycle </a:t>
            </a:r>
            <a:r>
              <a:rPr lang="en-US" dirty="0">
                <a:sym typeface="Symbol"/>
              </a:rPr>
              <a:t></a:t>
            </a:r>
            <a:r>
              <a:rPr lang="en-US" dirty="0"/>
              <a:t> </a:t>
            </a:r>
          </a:p>
        </p:txBody>
      </p:sp>
      <p:sp>
        <p:nvSpPr>
          <p:cNvPr id="36" name="TextBox 35"/>
          <p:cNvSpPr txBox="1"/>
          <p:nvPr/>
        </p:nvSpPr>
        <p:spPr>
          <a:xfrm rot="5400000">
            <a:off x="7545602" y="4301300"/>
            <a:ext cx="2137612" cy="369332"/>
          </a:xfrm>
          <a:prstGeom prst="rect">
            <a:avLst/>
          </a:prstGeom>
          <a:solidFill>
            <a:schemeClr val="bg1"/>
          </a:solidFill>
          <a:ln>
            <a:solidFill>
              <a:schemeClr val="tx1"/>
            </a:solidFill>
          </a:ln>
        </p:spPr>
        <p:txBody>
          <a:bodyPr wrap="none" rtlCol="0">
            <a:spAutoFit/>
          </a:bodyPr>
          <a:lstStyle/>
          <a:p>
            <a:r>
              <a:rPr lang="en-US" dirty="0">
                <a:sym typeface="Symbol"/>
              </a:rPr>
              <a:t></a:t>
            </a:r>
            <a:r>
              <a:rPr lang="en-US" dirty="0"/>
              <a:t> </a:t>
            </a:r>
            <a:r>
              <a:rPr lang="en-US" dirty="0" smtClean="0"/>
              <a:t>diatonic cycle </a:t>
            </a:r>
            <a:r>
              <a:rPr lang="en-US" dirty="0">
                <a:sym typeface="Symbol"/>
              </a:rPr>
              <a:t></a:t>
            </a:r>
            <a:r>
              <a:rPr lang="en-US" dirty="0"/>
              <a:t> </a:t>
            </a:r>
          </a:p>
        </p:txBody>
      </p:sp>
    </p:spTree>
    <p:extLst>
      <p:ext uri="{BB962C8B-B14F-4D97-AF65-F5344CB8AC3E}">
        <p14:creationId xmlns:p14="http://schemas.microsoft.com/office/powerpoint/2010/main" val="53704562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67690"/>
            <a:ext cx="8229600" cy="594310"/>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chemeClr val="tx1"/>
                </a:solidFill>
                <a:latin typeface="+mj-lt"/>
                <a:ea typeface="+mj-ea"/>
                <a:cs typeface="Cambria"/>
              </a:defRPr>
            </a:lvl1pPr>
          </a:lstStyle>
          <a:p>
            <a:r>
              <a:rPr lang="en-US" dirty="0" smtClean="0"/>
              <a:t>A3: Phase space vs. voice leading</a:t>
            </a:r>
            <a:endParaRPr lang="en-US" dirty="0"/>
          </a:p>
        </p:txBody>
      </p:sp>
      <p:pic>
        <p:nvPicPr>
          <p:cNvPr id="3" name="Picture 2" descr="sing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79" y="3553531"/>
            <a:ext cx="5263443" cy="2486121"/>
          </a:xfrm>
          <a:prstGeom prst="rect">
            <a:avLst/>
          </a:prstGeom>
        </p:spPr>
      </p:pic>
      <p:pic>
        <p:nvPicPr>
          <p:cNvPr id="4" name="Picture 3" descr="sound-board_pcs.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3001" y="860778"/>
            <a:ext cx="5460999" cy="2593975"/>
          </a:xfrm>
          <a:prstGeom prst="rect">
            <a:avLst/>
          </a:prstGeom>
        </p:spPr>
      </p:pic>
      <p:sp>
        <p:nvSpPr>
          <p:cNvPr id="5" name="TextBox 4"/>
          <p:cNvSpPr txBox="1"/>
          <p:nvPr/>
        </p:nvSpPr>
        <p:spPr>
          <a:xfrm>
            <a:off x="951089" y="1161113"/>
            <a:ext cx="2470298" cy="830997"/>
          </a:xfrm>
          <a:prstGeom prst="rect">
            <a:avLst/>
          </a:prstGeom>
          <a:noFill/>
        </p:spPr>
        <p:txBody>
          <a:bodyPr wrap="none" rtlCol="0">
            <a:spAutoFit/>
          </a:bodyPr>
          <a:lstStyle/>
          <a:p>
            <a:pPr algn="r"/>
            <a:r>
              <a:rPr lang="en-US" sz="2400" dirty="0" smtClean="0"/>
              <a:t>The pitch-class </a:t>
            </a:r>
          </a:p>
          <a:p>
            <a:pPr algn="r"/>
            <a:r>
              <a:rPr lang="en-US" sz="2400" dirty="0" smtClean="0"/>
              <a:t>quantities model</a:t>
            </a:r>
          </a:p>
        </p:txBody>
      </p:sp>
      <p:sp>
        <p:nvSpPr>
          <p:cNvPr id="6" name="TextBox 5"/>
          <p:cNvSpPr txBox="1"/>
          <p:nvPr/>
        </p:nvSpPr>
        <p:spPr>
          <a:xfrm>
            <a:off x="5755889" y="4834466"/>
            <a:ext cx="2930911" cy="461665"/>
          </a:xfrm>
          <a:prstGeom prst="rect">
            <a:avLst/>
          </a:prstGeom>
          <a:noFill/>
        </p:spPr>
        <p:txBody>
          <a:bodyPr wrap="none" rtlCol="0">
            <a:spAutoFit/>
          </a:bodyPr>
          <a:lstStyle/>
          <a:p>
            <a:r>
              <a:rPr lang="en-US" sz="2400" dirty="0" smtClean="0"/>
              <a:t>Voice leading model</a:t>
            </a:r>
            <a:endParaRPr lang="en-US" sz="2400" dirty="0"/>
          </a:p>
        </p:txBody>
      </p:sp>
    </p:spTree>
    <p:extLst>
      <p:ext uri="{BB962C8B-B14F-4D97-AF65-F5344CB8AC3E}">
        <p14:creationId xmlns:p14="http://schemas.microsoft.com/office/powerpoint/2010/main" val="69366835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67690"/>
            <a:ext cx="8229600" cy="594310"/>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chemeClr val="tx1"/>
                </a:solidFill>
                <a:latin typeface="+mj-lt"/>
                <a:ea typeface="+mj-ea"/>
                <a:cs typeface="Cambria"/>
              </a:defRPr>
            </a:lvl1pPr>
          </a:lstStyle>
          <a:p>
            <a:r>
              <a:rPr lang="en-US" dirty="0" smtClean="0"/>
              <a:t>A3: Phase space vs. voice leading</a:t>
            </a:r>
            <a:endParaRPr lang="en-US" dirty="0"/>
          </a:p>
        </p:txBody>
      </p:sp>
      <p:sp>
        <p:nvSpPr>
          <p:cNvPr id="4" name="TextBox 3"/>
          <p:cNvSpPr txBox="1"/>
          <p:nvPr/>
        </p:nvSpPr>
        <p:spPr>
          <a:xfrm>
            <a:off x="577577" y="905555"/>
            <a:ext cx="7836550" cy="526297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400" dirty="0" smtClean="0">
                <a:solidFill>
                  <a:schemeClr val="tx1"/>
                </a:solidFill>
              </a:rPr>
              <a:t>The phase spaces can be interpreted as  </a:t>
            </a:r>
          </a:p>
          <a:p>
            <a:pPr algn="ctr"/>
            <a:r>
              <a:rPr lang="en-US" sz="2400" i="1" dirty="0" smtClean="0">
                <a:solidFill>
                  <a:schemeClr val="tx1"/>
                </a:solidFill>
              </a:rPr>
              <a:t>kinds of voice-leading spaces!</a:t>
            </a:r>
            <a:r>
              <a:rPr lang="en-US" sz="2400" dirty="0" smtClean="0">
                <a:solidFill>
                  <a:schemeClr val="tx1"/>
                </a:solidFill>
              </a:rPr>
              <a:t> </a:t>
            </a:r>
          </a:p>
          <a:p>
            <a:pPr algn="ctr"/>
            <a:endParaRPr lang="en-US" sz="2400" dirty="0">
              <a:solidFill>
                <a:schemeClr val="tx1"/>
              </a:solidFill>
            </a:endParaRPr>
          </a:p>
          <a:p>
            <a:pPr algn="ctr"/>
            <a:r>
              <a:rPr lang="en-US" sz="2400" dirty="0" smtClean="0">
                <a:solidFill>
                  <a:schemeClr val="tx1"/>
                </a:solidFill>
              </a:rPr>
              <a:t>Unlike voice-leading geometries from Callender, Quinn,</a:t>
            </a:r>
            <a:br>
              <a:rPr lang="en-US" sz="2400" dirty="0" smtClean="0">
                <a:solidFill>
                  <a:schemeClr val="tx1"/>
                </a:solidFill>
              </a:rPr>
            </a:br>
            <a:r>
              <a:rPr lang="en-US" sz="2400" dirty="0" smtClean="0">
                <a:solidFill>
                  <a:schemeClr val="tx1"/>
                </a:solidFill>
              </a:rPr>
              <a:t>&amp; Tymoczko 2008 they are </a:t>
            </a:r>
            <a:r>
              <a:rPr lang="en-US" sz="2400" b="1" dirty="0" smtClean="0">
                <a:solidFill>
                  <a:schemeClr val="tx1"/>
                </a:solidFill>
              </a:rPr>
              <a:t>robust with respect to</a:t>
            </a:r>
            <a:br>
              <a:rPr lang="en-US" sz="2400" b="1" dirty="0" smtClean="0">
                <a:solidFill>
                  <a:schemeClr val="tx1"/>
                </a:solidFill>
              </a:rPr>
            </a:br>
            <a:r>
              <a:rPr lang="en-US" sz="2400" b="1" dirty="0" smtClean="0">
                <a:solidFill>
                  <a:schemeClr val="tx1"/>
                </a:solidFill>
              </a:rPr>
              <a:t>omissions and doublings</a:t>
            </a:r>
            <a:r>
              <a:rPr lang="en-US" sz="2400" dirty="0" smtClean="0">
                <a:solidFill>
                  <a:schemeClr val="tx1"/>
                </a:solidFill>
              </a:rPr>
              <a:t>. This is possible because</a:t>
            </a:r>
            <a:br>
              <a:rPr lang="en-US" sz="2400" dirty="0" smtClean="0">
                <a:solidFill>
                  <a:schemeClr val="tx1"/>
                </a:solidFill>
              </a:rPr>
            </a:br>
            <a:r>
              <a:rPr lang="en-US" sz="2400" dirty="0" smtClean="0">
                <a:solidFill>
                  <a:schemeClr val="tx1"/>
                </a:solidFill>
              </a:rPr>
              <a:t>an additional assumption is made: chords are </a:t>
            </a:r>
            <a:r>
              <a:rPr lang="en-US" sz="2400" b="1" dirty="0" smtClean="0">
                <a:solidFill>
                  <a:schemeClr val="tx1"/>
                </a:solidFill>
              </a:rPr>
              <a:t/>
            </a:r>
            <a:br>
              <a:rPr lang="en-US" sz="2400" b="1" dirty="0" smtClean="0">
                <a:solidFill>
                  <a:schemeClr val="tx1"/>
                </a:solidFill>
              </a:rPr>
            </a:br>
            <a:r>
              <a:rPr lang="en-US" sz="2400" b="1" dirty="0" smtClean="0">
                <a:solidFill>
                  <a:schemeClr val="tx1"/>
                </a:solidFill>
              </a:rPr>
              <a:t>assumed to be nearly even.</a:t>
            </a:r>
            <a:endParaRPr lang="en-US" sz="2400" dirty="0" smtClean="0">
              <a:solidFill>
                <a:schemeClr val="tx1"/>
              </a:solidFill>
            </a:endParaRPr>
          </a:p>
          <a:p>
            <a:pPr algn="ctr"/>
            <a:endParaRPr lang="en-US" sz="2400" dirty="0">
              <a:solidFill>
                <a:schemeClr val="tx1"/>
              </a:solidFill>
            </a:endParaRPr>
          </a:p>
          <a:p>
            <a:pPr algn="ctr"/>
            <a:r>
              <a:rPr lang="en-US" sz="2400" dirty="0" smtClean="0">
                <a:solidFill>
                  <a:schemeClr val="tx1"/>
                </a:solidFill>
              </a:rPr>
              <a:t>Component 3 shows voice-leading direction between the</a:t>
            </a:r>
            <a:br>
              <a:rPr lang="en-US" sz="2400" dirty="0" smtClean="0">
                <a:solidFill>
                  <a:schemeClr val="tx1"/>
                </a:solidFill>
              </a:rPr>
            </a:br>
            <a:r>
              <a:rPr lang="en-US" sz="2400" dirty="0" smtClean="0">
                <a:solidFill>
                  <a:schemeClr val="tx1"/>
                </a:solidFill>
              </a:rPr>
              <a:t>nearest even 3-note chords.</a:t>
            </a:r>
          </a:p>
          <a:p>
            <a:pPr algn="ctr"/>
            <a:endParaRPr lang="en-US" sz="2400" dirty="0">
              <a:solidFill>
                <a:schemeClr val="tx1"/>
              </a:solidFill>
            </a:endParaRPr>
          </a:p>
          <a:p>
            <a:pPr algn="ctr"/>
            <a:r>
              <a:rPr lang="en-US" sz="2400" dirty="0" smtClean="0">
                <a:solidFill>
                  <a:schemeClr val="tx1"/>
                </a:solidFill>
              </a:rPr>
              <a:t>Component 5 shows voice-leading directions between</a:t>
            </a:r>
            <a:br>
              <a:rPr lang="en-US" sz="2400" dirty="0" smtClean="0">
                <a:solidFill>
                  <a:schemeClr val="tx1"/>
                </a:solidFill>
              </a:rPr>
            </a:br>
            <a:r>
              <a:rPr lang="en-US" sz="2400" dirty="0" smtClean="0">
                <a:solidFill>
                  <a:schemeClr val="tx1"/>
                </a:solidFill>
              </a:rPr>
              <a:t>implied diatonic scales.</a:t>
            </a:r>
            <a:endParaRPr lang="en-US" sz="2400" dirty="0">
              <a:solidFill>
                <a:schemeClr val="tx1"/>
              </a:solidFill>
            </a:endParaRPr>
          </a:p>
        </p:txBody>
      </p:sp>
    </p:spTree>
    <p:extLst>
      <p:ext uri="{BB962C8B-B14F-4D97-AF65-F5344CB8AC3E}">
        <p14:creationId xmlns:p14="http://schemas.microsoft.com/office/powerpoint/2010/main" val="83583851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67690"/>
            <a:ext cx="8229600" cy="594310"/>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chemeClr val="tx1"/>
                </a:solidFill>
                <a:latin typeface="+mj-lt"/>
                <a:ea typeface="+mj-ea"/>
                <a:cs typeface="Cambria"/>
              </a:defRPr>
            </a:lvl1pPr>
          </a:lstStyle>
          <a:p>
            <a:r>
              <a:rPr lang="en-US" dirty="0" smtClean="0"/>
              <a:t>A3: Phase space vs. voice leading</a:t>
            </a:r>
            <a:endParaRPr lang="en-US" dirty="0"/>
          </a:p>
        </p:txBody>
      </p:sp>
      <p:pic>
        <p:nvPicPr>
          <p:cNvPr id="7" name="Picture 6" descr="graph_forTartarus.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58952"/>
            <a:ext cx="5629376" cy="5541264"/>
          </a:xfrm>
          <a:prstGeom prst="rect">
            <a:avLst/>
          </a:prstGeom>
        </p:spPr>
      </p:pic>
      <p:cxnSp>
        <p:nvCxnSpPr>
          <p:cNvPr id="4" name="Straight Arrow Connector 3"/>
          <p:cNvCxnSpPr/>
          <p:nvPr/>
        </p:nvCxnSpPr>
        <p:spPr>
          <a:xfrm flipV="1">
            <a:off x="3626556" y="1592997"/>
            <a:ext cx="197555" cy="283781"/>
          </a:xfrm>
          <a:prstGeom prst="straightConnector1">
            <a:avLst/>
          </a:prstGeom>
          <a:ln w="3810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302000" y="2029178"/>
            <a:ext cx="225778" cy="341489"/>
          </a:xfrm>
          <a:prstGeom prst="straightConnector1">
            <a:avLst/>
          </a:prstGeom>
          <a:ln w="3810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1444" y="973667"/>
            <a:ext cx="184666" cy="369332"/>
          </a:xfrm>
          <a:prstGeom prst="rect">
            <a:avLst/>
          </a:prstGeom>
          <a:noFill/>
        </p:spPr>
        <p:txBody>
          <a:bodyPr wrap="none" rtlCol="0">
            <a:spAutoFit/>
          </a:bodyPr>
          <a:lstStyle/>
          <a:p>
            <a:endParaRPr lang="en-US" dirty="0"/>
          </a:p>
        </p:txBody>
      </p:sp>
      <p:sp>
        <p:nvSpPr>
          <p:cNvPr id="5" name="TextBox 4"/>
          <p:cNvSpPr txBox="1"/>
          <p:nvPr/>
        </p:nvSpPr>
        <p:spPr>
          <a:xfrm>
            <a:off x="4045573" y="1593881"/>
            <a:ext cx="3016270" cy="120032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smtClean="0"/>
              <a:t>A dyad is close to</a:t>
            </a:r>
          </a:p>
          <a:p>
            <a:r>
              <a:rPr lang="en-US" sz="2400" dirty="0" smtClean="0"/>
              <a:t>the triads it might </a:t>
            </a:r>
          </a:p>
          <a:p>
            <a:r>
              <a:rPr lang="en-US" sz="2400" dirty="0" smtClean="0"/>
              <a:t>represent </a:t>
            </a:r>
            <a:r>
              <a:rPr lang="en-US" sz="2400" smtClean="0"/>
              <a:t>(omission)</a:t>
            </a:r>
            <a:endParaRPr lang="en-US" sz="2400" dirty="0" smtClean="0"/>
          </a:p>
        </p:txBody>
      </p:sp>
    </p:spTree>
    <p:extLst>
      <p:ext uri="{BB962C8B-B14F-4D97-AF65-F5344CB8AC3E}">
        <p14:creationId xmlns:p14="http://schemas.microsoft.com/office/powerpoint/2010/main" val="46730306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67690"/>
            <a:ext cx="8229600" cy="594310"/>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chemeClr val="tx1"/>
                </a:solidFill>
                <a:latin typeface="+mj-lt"/>
                <a:ea typeface="+mj-ea"/>
                <a:cs typeface="Cambria"/>
              </a:defRPr>
            </a:lvl1pPr>
          </a:lstStyle>
          <a:p>
            <a:r>
              <a:rPr lang="en-US" dirty="0" smtClean="0"/>
              <a:t>A3: Phase space vs. voice leading</a:t>
            </a:r>
            <a:endParaRPr lang="en-US" dirty="0"/>
          </a:p>
        </p:txBody>
      </p:sp>
      <p:pic>
        <p:nvPicPr>
          <p:cNvPr id="7" name="Picture 6" descr="graph_forTartarus.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58952"/>
            <a:ext cx="5629376" cy="5541264"/>
          </a:xfrm>
          <a:prstGeom prst="rect">
            <a:avLst/>
          </a:prstGeom>
        </p:spPr>
      </p:pic>
      <p:cxnSp>
        <p:nvCxnSpPr>
          <p:cNvPr id="4" name="Straight Arrow Connector 3"/>
          <p:cNvCxnSpPr/>
          <p:nvPr/>
        </p:nvCxnSpPr>
        <p:spPr>
          <a:xfrm flipH="1" flipV="1">
            <a:off x="2469444" y="2003778"/>
            <a:ext cx="451556" cy="211666"/>
          </a:xfrm>
          <a:prstGeom prst="straightConnector1">
            <a:avLst/>
          </a:prstGeom>
          <a:ln w="3810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921000" y="2215444"/>
            <a:ext cx="381000" cy="155223"/>
          </a:xfrm>
          <a:prstGeom prst="straightConnector1">
            <a:avLst/>
          </a:prstGeom>
          <a:ln w="3810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1444" y="973667"/>
            <a:ext cx="184666" cy="369332"/>
          </a:xfrm>
          <a:prstGeom prst="rect">
            <a:avLst/>
          </a:prstGeom>
          <a:noFill/>
        </p:spPr>
        <p:txBody>
          <a:bodyPr wrap="none" rtlCol="0">
            <a:spAutoFit/>
          </a:bodyPr>
          <a:lstStyle/>
          <a:p>
            <a:endParaRPr lang="en-US" dirty="0"/>
          </a:p>
        </p:txBody>
      </p:sp>
      <p:sp>
        <p:nvSpPr>
          <p:cNvPr id="5" name="TextBox 4"/>
          <p:cNvSpPr txBox="1"/>
          <p:nvPr/>
        </p:nvSpPr>
        <p:spPr>
          <a:xfrm>
            <a:off x="4045573" y="1593881"/>
            <a:ext cx="3678411" cy="120032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smtClean="0"/>
              <a:t>Larger chords are close to </a:t>
            </a:r>
          </a:p>
          <a:p>
            <a:r>
              <a:rPr lang="en-US" sz="2400" dirty="0" smtClean="0"/>
              <a:t>their constituent triads </a:t>
            </a:r>
          </a:p>
          <a:p>
            <a:r>
              <a:rPr lang="en-US" sz="2400" dirty="0" smtClean="0"/>
              <a:t>(added notes)</a:t>
            </a:r>
          </a:p>
        </p:txBody>
      </p:sp>
      <p:sp>
        <p:nvSpPr>
          <p:cNvPr id="11" name="TextBox 10"/>
          <p:cNvSpPr txBox="1"/>
          <p:nvPr/>
        </p:nvSpPr>
        <p:spPr>
          <a:xfrm>
            <a:off x="2423218" y="2061555"/>
            <a:ext cx="878782" cy="307777"/>
          </a:xfrm>
          <a:prstGeom prst="rect">
            <a:avLst/>
          </a:prstGeom>
          <a:scene3d>
            <a:camera prst="orthographicFront">
              <a:rot lat="0" lon="0" rev="3600000"/>
            </a:camera>
            <a:lightRig rig="threePt" dir="t"/>
          </a:scene3d>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smtClean="0"/>
              <a:t>F min7</a:t>
            </a:r>
            <a:endParaRPr lang="en-US" sz="1400" b="1" dirty="0"/>
          </a:p>
        </p:txBody>
      </p:sp>
      <p:cxnSp>
        <p:nvCxnSpPr>
          <p:cNvPr id="13" name="Straight Arrow Connector 12"/>
          <p:cNvCxnSpPr/>
          <p:nvPr/>
        </p:nvCxnSpPr>
        <p:spPr>
          <a:xfrm flipH="1" flipV="1">
            <a:off x="3228622" y="4049889"/>
            <a:ext cx="313267" cy="409222"/>
          </a:xfrm>
          <a:prstGeom prst="straightConnector1">
            <a:avLst/>
          </a:prstGeom>
          <a:ln w="3810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138569" y="4330622"/>
            <a:ext cx="878782" cy="307777"/>
          </a:xfrm>
          <a:prstGeom prst="rect">
            <a:avLst/>
          </a:prstGeom>
          <a:scene3d>
            <a:camera prst="orthographicFront">
              <a:rot lat="0" lon="0" rev="1800000"/>
            </a:camera>
            <a:lightRig rig="threePt" dir="t"/>
          </a:scene3d>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t>E</a:t>
            </a:r>
            <a:r>
              <a:rPr lang="en-US" sz="1400" b="1" dirty="0" smtClean="0"/>
              <a:t> dom7</a:t>
            </a:r>
            <a:endParaRPr lang="en-US" sz="1400" b="1" dirty="0"/>
          </a:p>
        </p:txBody>
      </p:sp>
    </p:spTree>
    <p:extLst>
      <p:ext uri="{BB962C8B-B14F-4D97-AF65-F5344CB8AC3E}">
        <p14:creationId xmlns:p14="http://schemas.microsoft.com/office/powerpoint/2010/main" val="346862073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67690"/>
            <a:ext cx="8229600" cy="594310"/>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chemeClr val="tx1"/>
                </a:solidFill>
                <a:latin typeface="+mj-lt"/>
                <a:ea typeface="+mj-ea"/>
                <a:cs typeface="Cambria"/>
              </a:defRPr>
            </a:lvl1pPr>
          </a:lstStyle>
          <a:p>
            <a:r>
              <a:rPr lang="en-US" dirty="0" smtClean="0"/>
              <a:t>A3: Phase space vs. voice leading</a:t>
            </a:r>
            <a:endParaRPr lang="en-US" dirty="0"/>
          </a:p>
        </p:txBody>
      </p:sp>
      <p:pic>
        <p:nvPicPr>
          <p:cNvPr id="7" name="Picture 6" descr="graph_forTartarus.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58952"/>
            <a:ext cx="5629376" cy="5541264"/>
          </a:xfrm>
          <a:prstGeom prst="rect">
            <a:avLst/>
          </a:prstGeom>
        </p:spPr>
      </p:pic>
      <p:cxnSp>
        <p:nvCxnSpPr>
          <p:cNvPr id="4" name="Straight Arrow Connector 3"/>
          <p:cNvCxnSpPr/>
          <p:nvPr/>
        </p:nvCxnSpPr>
        <p:spPr>
          <a:xfrm flipH="1">
            <a:off x="1848556" y="3908777"/>
            <a:ext cx="1010616" cy="606779"/>
          </a:xfrm>
          <a:prstGeom prst="straightConnector1">
            <a:avLst/>
          </a:prstGeom>
          <a:ln w="3810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918178" y="3908777"/>
            <a:ext cx="381000" cy="155223"/>
          </a:xfrm>
          <a:prstGeom prst="straightConnector1">
            <a:avLst/>
          </a:prstGeom>
          <a:ln w="3810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1444" y="973667"/>
            <a:ext cx="184666" cy="369332"/>
          </a:xfrm>
          <a:prstGeom prst="rect">
            <a:avLst/>
          </a:prstGeom>
          <a:noFill/>
        </p:spPr>
        <p:txBody>
          <a:bodyPr wrap="none" rtlCol="0">
            <a:spAutoFit/>
          </a:bodyPr>
          <a:lstStyle/>
          <a:p>
            <a:endParaRPr lang="en-US" dirty="0"/>
          </a:p>
        </p:txBody>
      </p:sp>
      <p:sp>
        <p:nvSpPr>
          <p:cNvPr id="5" name="TextBox 4"/>
          <p:cNvSpPr txBox="1"/>
          <p:nvPr/>
        </p:nvSpPr>
        <p:spPr>
          <a:xfrm>
            <a:off x="4045573" y="1593881"/>
            <a:ext cx="3307967" cy="120032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smtClean="0"/>
              <a:t>Larger sets are close to </a:t>
            </a:r>
          </a:p>
          <a:p>
            <a:r>
              <a:rPr lang="en-US" sz="2400" dirty="0" smtClean="0"/>
              <a:t>their constituent triads </a:t>
            </a:r>
          </a:p>
          <a:p>
            <a:r>
              <a:rPr lang="en-US" sz="2400" dirty="0" smtClean="0"/>
              <a:t>(added notes)</a:t>
            </a:r>
          </a:p>
        </p:txBody>
      </p:sp>
      <p:cxnSp>
        <p:nvCxnSpPr>
          <p:cNvPr id="13" name="Straight Arrow Connector 12"/>
          <p:cNvCxnSpPr/>
          <p:nvPr/>
        </p:nvCxnSpPr>
        <p:spPr>
          <a:xfrm flipH="1" flipV="1">
            <a:off x="2423218" y="3626556"/>
            <a:ext cx="435954" cy="320168"/>
          </a:xfrm>
          <a:prstGeom prst="straightConnector1">
            <a:avLst/>
          </a:prstGeom>
          <a:ln w="3810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859172" y="3668890"/>
            <a:ext cx="1853939" cy="239887"/>
          </a:xfrm>
          <a:prstGeom prst="straightConnector1">
            <a:avLst/>
          </a:prstGeom>
          <a:ln w="3810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859172" y="3259667"/>
            <a:ext cx="1021384" cy="649110"/>
          </a:xfrm>
          <a:prstGeom prst="straightConnector1">
            <a:avLst/>
          </a:prstGeom>
          <a:ln w="3810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1030111" y="3908777"/>
            <a:ext cx="1930400" cy="155223"/>
          </a:xfrm>
          <a:prstGeom prst="straightConnector1">
            <a:avLst/>
          </a:prstGeom>
          <a:ln w="3810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461236" y="3742112"/>
            <a:ext cx="767386" cy="307777"/>
          </a:xfrm>
          <a:prstGeom prst="rect">
            <a:avLst/>
          </a:prstGeom>
          <a:scene3d>
            <a:camera prst="orthographicFront">
              <a:rot lat="0" lon="0" rev="1800000"/>
            </a:camera>
            <a:lightRig rig="threePt" dir="t"/>
          </a:scene3d>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t>E</a:t>
            </a:r>
            <a:r>
              <a:rPr lang="en-US" sz="1400" b="1" dirty="0" smtClean="0"/>
              <a:t> </a:t>
            </a:r>
            <a:r>
              <a:rPr lang="en-US" sz="1400" b="1" dirty="0" err="1" smtClean="0"/>
              <a:t>diat</a:t>
            </a:r>
            <a:r>
              <a:rPr lang="en-US" sz="1400" b="1" dirty="0" smtClean="0"/>
              <a:t>.</a:t>
            </a:r>
            <a:endParaRPr lang="en-US" sz="1400" b="1" dirty="0"/>
          </a:p>
        </p:txBody>
      </p:sp>
    </p:spTree>
    <p:extLst>
      <p:ext uri="{BB962C8B-B14F-4D97-AF65-F5344CB8AC3E}">
        <p14:creationId xmlns:p14="http://schemas.microsoft.com/office/powerpoint/2010/main" val="40755265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68580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Schenker, Brahms, and Keys</a:t>
            </a:r>
          </a:p>
        </p:txBody>
      </p:sp>
      <p:pic>
        <p:nvPicPr>
          <p:cNvPr id="6" name="Picture 5" descr="brahms99stEx.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0"/>
            <a:ext cx="8301066" cy="6858000"/>
          </a:xfrm>
          <a:prstGeom prst="rect">
            <a:avLst/>
          </a:prstGeom>
        </p:spPr>
      </p:pic>
      <p:pic>
        <p:nvPicPr>
          <p:cNvPr id="3" name="brahms99st.ai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384830"/>
            <a:ext cx="359217" cy="377170"/>
          </a:xfrm>
          <a:prstGeom prst="rect">
            <a:avLst/>
          </a:prstGeom>
        </p:spPr>
      </p:pic>
    </p:spTree>
    <p:extLst>
      <p:ext uri="{BB962C8B-B14F-4D97-AF65-F5344CB8AC3E}">
        <p14:creationId xmlns:p14="http://schemas.microsoft.com/office/powerpoint/2010/main" val="34470909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67690"/>
            <a:ext cx="8229600" cy="594310"/>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chemeClr val="tx1"/>
                </a:solidFill>
                <a:latin typeface="+mj-lt"/>
                <a:ea typeface="+mj-ea"/>
                <a:cs typeface="Cambria"/>
              </a:defRPr>
            </a:lvl1pPr>
          </a:lstStyle>
          <a:p>
            <a:r>
              <a:rPr lang="en-US" dirty="0" smtClean="0"/>
              <a:t>A3: Phase space vs. voice leading</a:t>
            </a:r>
            <a:endParaRPr lang="en-US" dirty="0"/>
          </a:p>
        </p:txBody>
      </p:sp>
      <p:sp>
        <p:nvSpPr>
          <p:cNvPr id="5" name="TextBox 4"/>
          <p:cNvSpPr txBox="1"/>
          <p:nvPr/>
        </p:nvSpPr>
        <p:spPr>
          <a:xfrm>
            <a:off x="5851796" y="762000"/>
            <a:ext cx="3359513" cy="1569660"/>
          </a:xfrm>
          <a:prstGeom prst="rect">
            <a:avLst/>
          </a:prstGeom>
          <a:noFill/>
        </p:spPr>
        <p:txBody>
          <a:bodyPr wrap="none" rtlCol="0">
            <a:spAutoFit/>
          </a:bodyPr>
          <a:lstStyle/>
          <a:p>
            <a:r>
              <a:rPr lang="en-US" sz="2400" dirty="0" smtClean="0"/>
              <a:t>Example: Sequence</a:t>
            </a:r>
          </a:p>
          <a:p>
            <a:r>
              <a:rPr lang="en-US" sz="2400" dirty="0" smtClean="0"/>
              <a:t>from “</a:t>
            </a:r>
            <a:r>
              <a:rPr lang="en-US" sz="2400" dirty="0" err="1" smtClean="0"/>
              <a:t>Gruppe</a:t>
            </a:r>
            <a:r>
              <a:rPr lang="en-US" sz="2400" dirty="0" smtClean="0"/>
              <a:t> </a:t>
            </a:r>
            <a:r>
              <a:rPr lang="en-US" sz="2400" dirty="0" err="1" smtClean="0"/>
              <a:t>aus</a:t>
            </a:r>
            <a:endParaRPr lang="en-US" sz="2400" dirty="0" smtClean="0"/>
          </a:p>
          <a:p>
            <a:r>
              <a:rPr lang="en-US" sz="2400" dirty="0" err="1" smtClean="0"/>
              <a:t>dem</a:t>
            </a:r>
            <a:r>
              <a:rPr lang="en-US" sz="2400" dirty="0" smtClean="0"/>
              <a:t> </a:t>
            </a:r>
            <a:r>
              <a:rPr lang="en-US" sz="2400" dirty="0" err="1" smtClean="0"/>
              <a:t>Tartarus</a:t>
            </a:r>
            <a:r>
              <a:rPr lang="en-US" sz="2400" dirty="0" smtClean="0"/>
              <a:t>” (D. 583) </a:t>
            </a:r>
          </a:p>
          <a:p>
            <a:endParaRPr lang="en-US" sz="2400" dirty="0"/>
          </a:p>
        </p:txBody>
      </p:sp>
      <p:pic>
        <p:nvPicPr>
          <p:cNvPr id="7" name="Picture 6" descr="graph_forTartarus.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58952"/>
            <a:ext cx="5629376" cy="5541264"/>
          </a:xfrm>
          <a:prstGeom prst="rect">
            <a:avLst/>
          </a:prstGeom>
        </p:spPr>
      </p:pic>
      <p:pic>
        <p:nvPicPr>
          <p:cNvPr id="3" name="Picture 2" descr="tartarusSeqEx.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284588"/>
            <a:ext cx="8420252" cy="2576689"/>
          </a:xfrm>
          <a:prstGeom prst="rect">
            <a:avLst/>
          </a:prstGeom>
        </p:spPr>
      </p:pic>
      <p:pic>
        <p:nvPicPr>
          <p:cNvPr id="4" name="Picture 3" descr="tartarusSeq1.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11" y="4811888"/>
            <a:ext cx="8919450" cy="860779"/>
          </a:xfrm>
          <a:prstGeom prst="rect">
            <a:avLst/>
          </a:prstGeom>
        </p:spPr>
      </p:pic>
      <p:sp>
        <p:nvSpPr>
          <p:cNvPr id="6" name="TextBox 5"/>
          <p:cNvSpPr txBox="1"/>
          <p:nvPr/>
        </p:nvSpPr>
        <p:spPr>
          <a:xfrm>
            <a:off x="747889" y="4648389"/>
            <a:ext cx="2347142" cy="369332"/>
          </a:xfrm>
          <a:prstGeom prst="rect">
            <a:avLst/>
          </a:prstGeom>
          <a:noFill/>
        </p:spPr>
        <p:txBody>
          <a:bodyPr wrap="none" rtlCol="0">
            <a:spAutoFit/>
          </a:bodyPr>
          <a:lstStyle/>
          <a:p>
            <a:r>
              <a:rPr lang="en-US" dirty="0" smtClean="0"/>
              <a:t>Voice-leading model:</a:t>
            </a:r>
            <a:endParaRPr lang="en-US" dirty="0"/>
          </a:p>
        </p:txBody>
      </p:sp>
    </p:spTree>
    <p:extLst>
      <p:ext uri="{BB962C8B-B14F-4D97-AF65-F5344CB8AC3E}">
        <p14:creationId xmlns:p14="http://schemas.microsoft.com/office/powerpoint/2010/main" val="408237880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67690"/>
            <a:ext cx="8229600" cy="594310"/>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chemeClr val="tx1"/>
                </a:solidFill>
                <a:latin typeface="+mj-lt"/>
                <a:ea typeface="+mj-ea"/>
                <a:cs typeface="Cambria"/>
              </a:defRPr>
            </a:lvl1pPr>
          </a:lstStyle>
          <a:p>
            <a:r>
              <a:rPr lang="en-US" dirty="0" smtClean="0"/>
              <a:t>A3: Phase space vs. voice leading</a:t>
            </a:r>
            <a:endParaRPr lang="en-US" dirty="0"/>
          </a:p>
        </p:txBody>
      </p:sp>
      <p:sp>
        <p:nvSpPr>
          <p:cNvPr id="5" name="TextBox 4"/>
          <p:cNvSpPr txBox="1"/>
          <p:nvPr/>
        </p:nvSpPr>
        <p:spPr>
          <a:xfrm>
            <a:off x="5851796" y="762000"/>
            <a:ext cx="1476185" cy="830997"/>
          </a:xfrm>
          <a:prstGeom prst="rect">
            <a:avLst/>
          </a:prstGeom>
          <a:noFill/>
        </p:spPr>
        <p:txBody>
          <a:bodyPr wrap="none" rtlCol="0">
            <a:spAutoFit/>
          </a:bodyPr>
          <a:lstStyle/>
          <a:p>
            <a:r>
              <a:rPr lang="en-US" sz="2400" dirty="0" smtClean="0"/>
              <a:t>Example: </a:t>
            </a:r>
          </a:p>
          <a:p>
            <a:endParaRPr lang="en-US" sz="2400" dirty="0"/>
          </a:p>
        </p:txBody>
      </p:sp>
      <p:pic>
        <p:nvPicPr>
          <p:cNvPr id="8" name="Picture 7" descr="graph_forTartarus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58952"/>
            <a:ext cx="5629376" cy="5541264"/>
          </a:xfrm>
          <a:prstGeom prst="rect">
            <a:avLst/>
          </a:prstGeom>
        </p:spPr>
      </p:pic>
      <p:pic>
        <p:nvPicPr>
          <p:cNvPr id="6" name="Picture 5" descr="tartarusSeq1.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11" y="5439437"/>
            <a:ext cx="8919450" cy="860779"/>
          </a:xfrm>
          <a:prstGeom prst="rect">
            <a:avLst/>
          </a:prstGeom>
        </p:spPr>
      </p:pic>
      <p:sp>
        <p:nvSpPr>
          <p:cNvPr id="7" name="TextBox 6"/>
          <p:cNvSpPr txBox="1"/>
          <p:nvPr/>
        </p:nvSpPr>
        <p:spPr>
          <a:xfrm>
            <a:off x="5851796" y="762000"/>
            <a:ext cx="3359513" cy="1569660"/>
          </a:xfrm>
          <a:prstGeom prst="rect">
            <a:avLst/>
          </a:prstGeom>
          <a:noFill/>
        </p:spPr>
        <p:txBody>
          <a:bodyPr wrap="none" rtlCol="0">
            <a:spAutoFit/>
          </a:bodyPr>
          <a:lstStyle/>
          <a:p>
            <a:r>
              <a:rPr lang="en-US" sz="2400" dirty="0" smtClean="0"/>
              <a:t>Example: Sequence</a:t>
            </a:r>
          </a:p>
          <a:p>
            <a:r>
              <a:rPr lang="en-US" sz="2400" dirty="0" smtClean="0"/>
              <a:t>from “</a:t>
            </a:r>
            <a:r>
              <a:rPr lang="en-US" sz="2400" dirty="0" err="1" smtClean="0"/>
              <a:t>Gruppe</a:t>
            </a:r>
            <a:r>
              <a:rPr lang="en-US" sz="2400" dirty="0" smtClean="0"/>
              <a:t> </a:t>
            </a:r>
            <a:r>
              <a:rPr lang="en-US" sz="2400" dirty="0" err="1" smtClean="0"/>
              <a:t>aus</a:t>
            </a:r>
            <a:endParaRPr lang="en-US" sz="2400" dirty="0" smtClean="0"/>
          </a:p>
          <a:p>
            <a:r>
              <a:rPr lang="en-US" sz="2400" dirty="0" err="1" smtClean="0"/>
              <a:t>dem</a:t>
            </a:r>
            <a:r>
              <a:rPr lang="en-US" sz="2400" dirty="0" smtClean="0"/>
              <a:t> </a:t>
            </a:r>
            <a:r>
              <a:rPr lang="en-US" sz="2400" dirty="0" err="1" smtClean="0"/>
              <a:t>Tartarus</a:t>
            </a:r>
            <a:r>
              <a:rPr lang="en-US" sz="2400" dirty="0" smtClean="0"/>
              <a:t>” (D. 583) </a:t>
            </a:r>
          </a:p>
          <a:p>
            <a:endParaRPr lang="en-US" sz="2400" dirty="0"/>
          </a:p>
        </p:txBody>
      </p:sp>
    </p:spTree>
    <p:extLst>
      <p:ext uri="{BB962C8B-B14F-4D97-AF65-F5344CB8AC3E}">
        <p14:creationId xmlns:p14="http://schemas.microsoft.com/office/powerpoint/2010/main" val="361506914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67690"/>
            <a:ext cx="8229600" cy="594310"/>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chemeClr val="tx1"/>
                </a:solidFill>
                <a:latin typeface="+mj-lt"/>
                <a:ea typeface="+mj-ea"/>
                <a:cs typeface="Cambria"/>
              </a:defRPr>
            </a:lvl1pPr>
          </a:lstStyle>
          <a:p>
            <a:r>
              <a:rPr lang="en-US" dirty="0" smtClean="0"/>
              <a:t>A3: Phase space vs. voice leading</a:t>
            </a:r>
            <a:endParaRPr lang="en-US" dirty="0"/>
          </a:p>
        </p:txBody>
      </p:sp>
      <p:pic>
        <p:nvPicPr>
          <p:cNvPr id="4" name="Picture 3" descr="graph_forTartarus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58952"/>
            <a:ext cx="5629376" cy="5541264"/>
          </a:xfrm>
          <a:prstGeom prst="rect">
            <a:avLst/>
          </a:prstGeom>
        </p:spPr>
      </p:pic>
      <p:sp>
        <p:nvSpPr>
          <p:cNvPr id="6" name="TextBox 5"/>
          <p:cNvSpPr txBox="1"/>
          <p:nvPr/>
        </p:nvSpPr>
        <p:spPr>
          <a:xfrm>
            <a:off x="5851796" y="762000"/>
            <a:ext cx="2718413" cy="830997"/>
          </a:xfrm>
          <a:prstGeom prst="rect">
            <a:avLst/>
          </a:prstGeom>
          <a:noFill/>
        </p:spPr>
        <p:txBody>
          <a:bodyPr wrap="none" rtlCol="0">
            <a:spAutoFit/>
          </a:bodyPr>
          <a:lstStyle/>
          <a:p>
            <a:r>
              <a:rPr lang="en-US" sz="2400" dirty="0" smtClean="0"/>
              <a:t>A similar, nearby, </a:t>
            </a:r>
          </a:p>
          <a:p>
            <a:r>
              <a:rPr lang="en-US" sz="2400" dirty="0" smtClean="0"/>
              <a:t>sequence on triads</a:t>
            </a:r>
            <a:endParaRPr lang="en-US" sz="2400" dirty="0"/>
          </a:p>
        </p:txBody>
      </p:sp>
      <p:pic>
        <p:nvPicPr>
          <p:cNvPr id="3" name="Picture 2" descr="tartarusSeq2.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10" y="5501922"/>
            <a:ext cx="8946444" cy="896138"/>
          </a:xfrm>
          <a:prstGeom prst="rect">
            <a:avLst/>
          </a:prstGeom>
        </p:spPr>
      </p:pic>
    </p:spTree>
    <p:extLst>
      <p:ext uri="{BB962C8B-B14F-4D97-AF65-F5344CB8AC3E}">
        <p14:creationId xmlns:p14="http://schemas.microsoft.com/office/powerpoint/2010/main" val="350922068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67690"/>
            <a:ext cx="8229600" cy="594310"/>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chemeClr val="tx1"/>
                </a:solidFill>
                <a:latin typeface="+mj-lt"/>
                <a:ea typeface="+mj-ea"/>
                <a:cs typeface="Cambria"/>
              </a:defRPr>
            </a:lvl1pPr>
          </a:lstStyle>
          <a:p>
            <a:r>
              <a:rPr lang="en-US" dirty="0" smtClean="0"/>
              <a:t>A3: Phase space vs. voice leading</a:t>
            </a:r>
            <a:endParaRPr lang="en-US" dirty="0"/>
          </a:p>
        </p:txBody>
      </p:sp>
      <p:sp>
        <p:nvSpPr>
          <p:cNvPr id="6" name="TextBox 5"/>
          <p:cNvSpPr txBox="1"/>
          <p:nvPr/>
        </p:nvSpPr>
        <p:spPr>
          <a:xfrm>
            <a:off x="5851796" y="762000"/>
            <a:ext cx="3147466" cy="1200328"/>
          </a:xfrm>
          <a:prstGeom prst="rect">
            <a:avLst/>
          </a:prstGeom>
          <a:noFill/>
        </p:spPr>
        <p:txBody>
          <a:bodyPr wrap="none" rtlCol="0">
            <a:spAutoFit/>
          </a:bodyPr>
          <a:lstStyle/>
          <a:p>
            <a:r>
              <a:rPr lang="en-US" sz="2400" dirty="0" smtClean="0"/>
              <a:t>A nearby sequence on</a:t>
            </a:r>
          </a:p>
          <a:p>
            <a:r>
              <a:rPr lang="en-US" sz="2400" dirty="0" smtClean="0"/>
              <a:t>triads and seventh </a:t>
            </a:r>
          </a:p>
          <a:p>
            <a:r>
              <a:rPr lang="en-US" sz="2400" dirty="0" smtClean="0"/>
              <a:t>chords</a:t>
            </a:r>
            <a:r>
              <a:rPr lang="en-US" sz="2400" dirty="0"/>
              <a:t>.</a:t>
            </a:r>
          </a:p>
        </p:txBody>
      </p:sp>
      <p:pic>
        <p:nvPicPr>
          <p:cNvPr id="4" name="Picture 3" descr="graph_forTartarus5.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58952"/>
            <a:ext cx="5629376" cy="5541264"/>
          </a:xfrm>
          <a:prstGeom prst="rect">
            <a:avLst/>
          </a:prstGeom>
        </p:spPr>
      </p:pic>
      <p:pic>
        <p:nvPicPr>
          <p:cNvPr id="7" name="Picture 6" descr="tartarusSeq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3" y="5518686"/>
            <a:ext cx="9027931" cy="845425"/>
          </a:xfrm>
          <a:prstGeom prst="rect">
            <a:avLst/>
          </a:prstGeom>
        </p:spPr>
      </p:pic>
    </p:spTree>
    <p:extLst>
      <p:ext uri="{BB962C8B-B14F-4D97-AF65-F5344CB8AC3E}">
        <p14:creationId xmlns:p14="http://schemas.microsoft.com/office/powerpoint/2010/main" val="240699191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67690"/>
            <a:ext cx="8229600" cy="594310"/>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chemeClr val="tx1"/>
                </a:solidFill>
                <a:latin typeface="+mj-lt"/>
                <a:ea typeface="+mj-ea"/>
                <a:cs typeface="Cambria"/>
              </a:defRPr>
            </a:lvl1pPr>
          </a:lstStyle>
          <a:p>
            <a:r>
              <a:rPr lang="en-US" dirty="0" smtClean="0"/>
              <a:t>A4: Key profiles and phase space</a:t>
            </a:r>
            <a:endParaRPr lang="en-US" dirty="0"/>
          </a:p>
        </p:txBody>
      </p:sp>
      <p:pic>
        <p:nvPicPr>
          <p:cNvPr id="4" name="Picture 3" descr="ex0.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938" y="1298222"/>
            <a:ext cx="4891062" cy="4642556"/>
          </a:xfrm>
          <a:prstGeom prst="rect">
            <a:avLst/>
          </a:prstGeom>
        </p:spPr>
      </p:pic>
      <p:pic>
        <p:nvPicPr>
          <p:cNvPr id="3" name="Picture 2" descr="kk82profil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88065"/>
            <a:ext cx="4953000" cy="3368539"/>
          </a:xfrm>
          <a:prstGeom prst="rect">
            <a:avLst/>
          </a:prstGeom>
        </p:spPr>
      </p:pic>
      <p:sp>
        <p:nvSpPr>
          <p:cNvPr id="5" name="TextBox 4"/>
          <p:cNvSpPr txBox="1"/>
          <p:nvPr/>
        </p:nvSpPr>
        <p:spPr>
          <a:xfrm>
            <a:off x="5200082" y="865777"/>
            <a:ext cx="3218599" cy="400110"/>
          </a:xfrm>
          <a:prstGeom prst="rect">
            <a:avLst/>
          </a:prstGeom>
          <a:noFill/>
        </p:spPr>
        <p:txBody>
          <a:bodyPr wrap="none" rtlCol="0">
            <a:spAutoFit/>
          </a:bodyPr>
          <a:lstStyle/>
          <a:p>
            <a:r>
              <a:rPr lang="en-US" sz="2000" b="1" dirty="0" smtClean="0"/>
              <a:t>Harmonic Phase Space</a:t>
            </a:r>
            <a:endParaRPr lang="en-US" sz="2000" b="1" dirty="0"/>
          </a:p>
        </p:txBody>
      </p:sp>
      <p:sp>
        <p:nvSpPr>
          <p:cNvPr id="6" name="TextBox 5"/>
          <p:cNvSpPr txBox="1"/>
          <p:nvPr/>
        </p:nvSpPr>
        <p:spPr>
          <a:xfrm>
            <a:off x="122795" y="846667"/>
            <a:ext cx="3994052" cy="707886"/>
          </a:xfrm>
          <a:prstGeom prst="rect">
            <a:avLst/>
          </a:prstGeom>
          <a:noFill/>
        </p:spPr>
        <p:txBody>
          <a:bodyPr wrap="none" rtlCol="0">
            <a:spAutoFit/>
          </a:bodyPr>
          <a:lstStyle/>
          <a:p>
            <a:pPr algn="ctr"/>
            <a:r>
              <a:rPr lang="en-US" sz="2000" b="1" dirty="0" smtClean="0"/>
              <a:t>MDS of Key Profiles from</a:t>
            </a:r>
          </a:p>
          <a:p>
            <a:pPr algn="ctr"/>
            <a:r>
              <a:rPr lang="en-US" sz="2000" b="1" dirty="0" err="1" smtClean="0"/>
              <a:t>Krumhansl</a:t>
            </a:r>
            <a:r>
              <a:rPr lang="en-US" sz="2000" b="1" dirty="0" smtClean="0"/>
              <a:t> and Kessler 1982</a:t>
            </a:r>
            <a:endParaRPr lang="en-US" sz="2000" b="1" dirty="0"/>
          </a:p>
        </p:txBody>
      </p:sp>
    </p:spTree>
    <p:extLst>
      <p:ext uri="{BB962C8B-B14F-4D97-AF65-F5344CB8AC3E}">
        <p14:creationId xmlns:p14="http://schemas.microsoft.com/office/powerpoint/2010/main" val="250218680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0.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938" y="1298222"/>
            <a:ext cx="4891062" cy="4642556"/>
          </a:xfrm>
          <a:prstGeom prst="rect">
            <a:avLst/>
          </a:prstGeom>
        </p:spPr>
      </p:pic>
      <p:sp>
        <p:nvSpPr>
          <p:cNvPr id="5" name="TextBox 4"/>
          <p:cNvSpPr txBox="1"/>
          <p:nvPr/>
        </p:nvSpPr>
        <p:spPr>
          <a:xfrm>
            <a:off x="5200082" y="865777"/>
            <a:ext cx="3218599" cy="400110"/>
          </a:xfrm>
          <a:prstGeom prst="rect">
            <a:avLst/>
          </a:prstGeom>
          <a:noFill/>
        </p:spPr>
        <p:txBody>
          <a:bodyPr wrap="none" rtlCol="0">
            <a:spAutoFit/>
          </a:bodyPr>
          <a:lstStyle/>
          <a:p>
            <a:r>
              <a:rPr lang="en-US" sz="2000" b="1" dirty="0" smtClean="0"/>
              <a:t>Harmonic Phase Space</a:t>
            </a:r>
            <a:endParaRPr lang="en-US" sz="2000" b="1" dirty="0"/>
          </a:p>
        </p:txBody>
      </p:sp>
      <p:sp>
        <p:nvSpPr>
          <p:cNvPr id="6" name="TextBox 5"/>
          <p:cNvSpPr txBox="1"/>
          <p:nvPr/>
        </p:nvSpPr>
        <p:spPr>
          <a:xfrm>
            <a:off x="122795" y="846667"/>
            <a:ext cx="3994052" cy="707886"/>
          </a:xfrm>
          <a:prstGeom prst="rect">
            <a:avLst/>
          </a:prstGeom>
          <a:noFill/>
        </p:spPr>
        <p:txBody>
          <a:bodyPr wrap="none" rtlCol="0">
            <a:spAutoFit/>
          </a:bodyPr>
          <a:lstStyle/>
          <a:p>
            <a:pPr algn="ctr"/>
            <a:r>
              <a:rPr lang="en-US" sz="2000" b="1" dirty="0" smtClean="0"/>
              <a:t>MDS of Key Profiles from</a:t>
            </a:r>
          </a:p>
          <a:p>
            <a:pPr algn="ctr"/>
            <a:r>
              <a:rPr lang="en-US" sz="2000" b="1" dirty="0" err="1" smtClean="0"/>
              <a:t>Krumhansl</a:t>
            </a:r>
            <a:r>
              <a:rPr lang="en-US" sz="2000" b="1" dirty="0" smtClean="0"/>
              <a:t> and Kessler 1982</a:t>
            </a:r>
            <a:endParaRPr lang="en-US" sz="2000" b="1" dirty="0"/>
          </a:p>
        </p:txBody>
      </p:sp>
      <p:pic>
        <p:nvPicPr>
          <p:cNvPr id="8" name="Picture 7" descr="kk82profileTonnetz.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83664"/>
            <a:ext cx="4961230" cy="3374136"/>
          </a:xfrm>
          <a:prstGeom prst="rect">
            <a:avLst/>
          </a:prstGeom>
        </p:spPr>
      </p:pic>
      <p:sp>
        <p:nvSpPr>
          <p:cNvPr id="9" name="Title 1"/>
          <p:cNvSpPr txBox="1">
            <a:spLocks/>
          </p:cNvSpPr>
          <p:nvPr/>
        </p:nvSpPr>
        <p:spPr>
          <a:xfrm>
            <a:off x="457200" y="167690"/>
            <a:ext cx="8229600" cy="594310"/>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chemeClr val="tx1"/>
                </a:solidFill>
                <a:latin typeface="+mj-lt"/>
                <a:ea typeface="+mj-ea"/>
                <a:cs typeface="Cambria"/>
              </a:defRPr>
            </a:lvl1pPr>
          </a:lstStyle>
          <a:p>
            <a:r>
              <a:rPr lang="en-US" dirty="0" smtClean="0"/>
              <a:t>A4: Key profiles and phase space</a:t>
            </a:r>
            <a:endParaRPr lang="en-US" dirty="0"/>
          </a:p>
        </p:txBody>
      </p:sp>
    </p:spTree>
    <p:extLst>
      <p:ext uri="{BB962C8B-B14F-4D97-AF65-F5344CB8AC3E}">
        <p14:creationId xmlns:p14="http://schemas.microsoft.com/office/powerpoint/2010/main" val="406814856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0.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938" y="1298222"/>
            <a:ext cx="4891062" cy="4642556"/>
          </a:xfrm>
          <a:prstGeom prst="rect">
            <a:avLst/>
          </a:prstGeom>
        </p:spPr>
      </p:pic>
      <p:sp>
        <p:nvSpPr>
          <p:cNvPr id="5" name="TextBox 4"/>
          <p:cNvSpPr txBox="1"/>
          <p:nvPr/>
        </p:nvSpPr>
        <p:spPr>
          <a:xfrm>
            <a:off x="5200082" y="865777"/>
            <a:ext cx="3218599" cy="400110"/>
          </a:xfrm>
          <a:prstGeom prst="rect">
            <a:avLst/>
          </a:prstGeom>
          <a:noFill/>
        </p:spPr>
        <p:txBody>
          <a:bodyPr wrap="none" rtlCol="0">
            <a:spAutoFit/>
          </a:bodyPr>
          <a:lstStyle/>
          <a:p>
            <a:r>
              <a:rPr lang="en-US" sz="2000" b="1" dirty="0" smtClean="0"/>
              <a:t>Harmonic Phase Space</a:t>
            </a:r>
            <a:endParaRPr lang="en-US" sz="2000" b="1" dirty="0"/>
          </a:p>
        </p:txBody>
      </p:sp>
      <p:sp>
        <p:nvSpPr>
          <p:cNvPr id="6" name="TextBox 5"/>
          <p:cNvSpPr txBox="1"/>
          <p:nvPr/>
        </p:nvSpPr>
        <p:spPr>
          <a:xfrm>
            <a:off x="122795" y="846667"/>
            <a:ext cx="3994052" cy="707886"/>
          </a:xfrm>
          <a:prstGeom prst="rect">
            <a:avLst/>
          </a:prstGeom>
          <a:noFill/>
        </p:spPr>
        <p:txBody>
          <a:bodyPr wrap="none" rtlCol="0">
            <a:spAutoFit/>
          </a:bodyPr>
          <a:lstStyle/>
          <a:p>
            <a:pPr algn="ctr"/>
            <a:r>
              <a:rPr lang="en-US" sz="2000" b="1" dirty="0" smtClean="0"/>
              <a:t>MDS of Key Profiles from</a:t>
            </a:r>
          </a:p>
          <a:p>
            <a:pPr algn="ctr"/>
            <a:r>
              <a:rPr lang="en-US" sz="2000" b="1" dirty="0" err="1" smtClean="0"/>
              <a:t>Krumhansl</a:t>
            </a:r>
            <a:r>
              <a:rPr lang="en-US" sz="2000" b="1" dirty="0" smtClean="0"/>
              <a:t> and Kessler 1982</a:t>
            </a:r>
            <a:endParaRPr lang="en-US" sz="2000" b="1" dirty="0"/>
          </a:p>
        </p:txBody>
      </p:sp>
      <p:pic>
        <p:nvPicPr>
          <p:cNvPr id="3" name="Picture 2" descr="kk82profTonnetzFiipped.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83664"/>
            <a:ext cx="4961230" cy="3374136"/>
          </a:xfrm>
          <a:prstGeom prst="rect">
            <a:avLst/>
          </a:prstGeom>
        </p:spPr>
      </p:pic>
      <p:sp>
        <p:nvSpPr>
          <p:cNvPr id="7" name="Title 1"/>
          <p:cNvSpPr txBox="1">
            <a:spLocks/>
          </p:cNvSpPr>
          <p:nvPr/>
        </p:nvSpPr>
        <p:spPr>
          <a:xfrm>
            <a:off x="457200" y="167690"/>
            <a:ext cx="8229600" cy="594310"/>
          </a:xfrm>
          <a:prstGeom prst="rect">
            <a:avLst/>
          </a:prstGeom>
        </p:spPr>
        <p:txBody>
          <a:bodyPr>
            <a:normAutofit fontScale="97500" lnSpcReduction="10000"/>
          </a:bodyPr>
          <a:lstStyle>
            <a:lvl1pPr algn="ctr" defTabSz="457200" rtl="0" eaLnBrk="1" latinLnBrk="0" hangingPunct="1">
              <a:spcBef>
                <a:spcPct val="0"/>
              </a:spcBef>
              <a:buNone/>
              <a:defRPr sz="3600" b="1" kern="1200">
                <a:solidFill>
                  <a:schemeClr val="tx1"/>
                </a:solidFill>
                <a:latin typeface="+mj-lt"/>
                <a:ea typeface="+mj-ea"/>
                <a:cs typeface="Cambria"/>
              </a:defRPr>
            </a:lvl1pPr>
          </a:lstStyle>
          <a:p>
            <a:r>
              <a:rPr lang="en-US" dirty="0" smtClean="0"/>
              <a:t>A4: Key profiles and phase space</a:t>
            </a:r>
            <a:endParaRPr lang="en-US" dirty="0"/>
          </a:p>
        </p:txBody>
      </p:sp>
    </p:spTree>
    <p:extLst>
      <p:ext uri="{BB962C8B-B14F-4D97-AF65-F5344CB8AC3E}">
        <p14:creationId xmlns:p14="http://schemas.microsoft.com/office/powerpoint/2010/main" val="4042929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gtEl>
                                      </p:cBhvr>
                                      <p:by x="10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hms99analy.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084" y="888659"/>
            <a:ext cx="8650224" cy="3072384"/>
          </a:xfrm>
          <a:prstGeom prst="rect">
            <a:avLst/>
          </a:prstGeom>
        </p:spPr>
      </p:pic>
      <p:sp>
        <p:nvSpPr>
          <p:cNvPr id="2" name="Title 1"/>
          <p:cNvSpPr>
            <a:spLocks noGrp="1"/>
          </p:cNvSpPr>
          <p:nvPr>
            <p:ph type="title"/>
          </p:nvPr>
        </p:nvSpPr>
        <p:spPr/>
        <p:txBody>
          <a:bodyPr/>
          <a:lstStyle/>
          <a:p>
            <a:r>
              <a:rPr lang="en-US" dirty="0"/>
              <a:t>Schenker, Brahms, and Keys</a:t>
            </a:r>
          </a:p>
        </p:txBody>
      </p:sp>
      <p:cxnSp>
        <p:nvCxnSpPr>
          <p:cNvPr id="5" name="Straight Arrow Connector 4"/>
          <p:cNvCxnSpPr/>
          <p:nvPr/>
        </p:nvCxnSpPr>
        <p:spPr>
          <a:xfrm>
            <a:off x="1197647" y="3811803"/>
            <a:ext cx="2652889" cy="91722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H="1">
            <a:off x="4851228" y="3852333"/>
            <a:ext cx="1" cy="81844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18" idx="1"/>
          </p:cNvCxnSpPr>
          <p:nvPr/>
        </p:nvCxnSpPr>
        <p:spPr>
          <a:xfrm flipH="1">
            <a:off x="7394222" y="4132859"/>
            <a:ext cx="291454" cy="53791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Left Brace 17"/>
          <p:cNvSpPr/>
          <p:nvPr/>
        </p:nvSpPr>
        <p:spPr>
          <a:xfrm rot="16721496">
            <a:off x="7542841" y="3247841"/>
            <a:ext cx="293607" cy="1474231"/>
          </a:xfrm>
          <a:prstGeom prst="leftBrace">
            <a:avLst>
              <a:gd name="adj1" fmla="val 8333"/>
              <a:gd name="adj2" fmla="val 5125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0" name="TextBox 19"/>
          <p:cNvSpPr txBox="1"/>
          <p:nvPr/>
        </p:nvSpPr>
        <p:spPr>
          <a:xfrm>
            <a:off x="3911835" y="4670778"/>
            <a:ext cx="4771108" cy="646331"/>
          </a:xfrm>
          <a:prstGeom prst="rect">
            <a:avLst/>
          </a:prstGeom>
          <a:noFill/>
        </p:spPr>
        <p:txBody>
          <a:bodyPr wrap="none" rtlCol="0">
            <a:spAutoFit/>
          </a:bodyPr>
          <a:lstStyle/>
          <a:p>
            <a:r>
              <a:rPr lang="en-US" b="1" dirty="0" smtClean="0"/>
              <a:t>Cadential points must take precedence</a:t>
            </a:r>
          </a:p>
          <a:p>
            <a:r>
              <a:rPr lang="en-US" b="1" dirty="0" smtClean="0"/>
              <a:t>as structural events </a:t>
            </a:r>
            <a:endParaRPr lang="en-US" b="1" dirty="0"/>
          </a:p>
        </p:txBody>
      </p:sp>
      <p:sp>
        <p:nvSpPr>
          <p:cNvPr id="25" name="Rectangle 24"/>
          <p:cNvSpPr/>
          <p:nvPr/>
        </p:nvSpPr>
        <p:spPr>
          <a:xfrm>
            <a:off x="190500" y="2864556"/>
            <a:ext cx="8750808" cy="1137017"/>
          </a:xfrm>
          <a:prstGeom prst="rect">
            <a:avLst/>
          </a:prstGeom>
          <a:solidFill>
            <a:schemeClr val="bg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Left Brace 23"/>
          <p:cNvSpPr/>
          <p:nvPr/>
        </p:nvSpPr>
        <p:spPr>
          <a:xfrm rot="16200000">
            <a:off x="3655221" y="393857"/>
            <a:ext cx="309559" cy="5404558"/>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6" name="TextBox 25"/>
          <p:cNvSpPr txBox="1"/>
          <p:nvPr/>
        </p:nvSpPr>
        <p:spPr>
          <a:xfrm>
            <a:off x="1107721" y="3257852"/>
            <a:ext cx="5205159" cy="369332"/>
          </a:xfrm>
          <a:prstGeom prst="rect">
            <a:avLst/>
          </a:prstGeom>
          <a:noFill/>
        </p:spPr>
        <p:txBody>
          <a:bodyPr wrap="none" rtlCol="0">
            <a:spAutoFit/>
          </a:bodyPr>
          <a:lstStyle/>
          <a:p>
            <a:r>
              <a:rPr lang="en-US" b="1" dirty="0" smtClean="0"/>
              <a:t>Persistence of C major context is obscured</a:t>
            </a:r>
            <a:endParaRPr lang="en-US" b="1" dirty="0"/>
          </a:p>
        </p:txBody>
      </p:sp>
      <p:sp>
        <p:nvSpPr>
          <p:cNvPr id="12" name="TextBox 11"/>
          <p:cNvSpPr txBox="1"/>
          <p:nvPr/>
        </p:nvSpPr>
        <p:spPr>
          <a:xfrm>
            <a:off x="778651" y="4119702"/>
            <a:ext cx="6896164" cy="923330"/>
          </a:xfrm>
          <a:prstGeom prst="rect">
            <a:avLst/>
          </a:prstGeom>
          <a:noFill/>
        </p:spPr>
        <p:txBody>
          <a:bodyPr wrap="none" rtlCol="0">
            <a:spAutoFit/>
          </a:bodyPr>
          <a:lstStyle/>
          <a:p>
            <a:r>
              <a:rPr lang="en-US" b="1" dirty="0" smtClean="0"/>
              <a:t>Structure is based on </a:t>
            </a:r>
            <a:r>
              <a:rPr lang="en-US" b="1" i="1" dirty="0" smtClean="0"/>
              <a:t>large-scale voice leadings</a:t>
            </a:r>
            <a:r>
              <a:rPr lang="en-US" b="1" dirty="0" smtClean="0"/>
              <a:t>,</a:t>
            </a:r>
          </a:p>
          <a:p>
            <a:r>
              <a:rPr lang="en-US" dirty="0" smtClean="0"/>
              <a:t>which must occur between </a:t>
            </a:r>
            <a:r>
              <a:rPr lang="en-US" b="1" dirty="0" smtClean="0"/>
              <a:t>distinct musical objects (</a:t>
            </a:r>
            <a:r>
              <a:rPr lang="en-US" b="1" i="1" dirty="0" smtClean="0"/>
              <a:t>chords</a:t>
            </a:r>
            <a:r>
              <a:rPr lang="en-US" b="1" dirty="0" smtClean="0"/>
              <a:t>).</a:t>
            </a:r>
          </a:p>
          <a:p>
            <a:r>
              <a:rPr lang="en-US" dirty="0" smtClean="0"/>
              <a:t>This leads to a </a:t>
            </a:r>
            <a:r>
              <a:rPr lang="en-US" b="1" i="1" dirty="0" smtClean="0"/>
              <a:t>reductive </a:t>
            </a:r>
            <a:r>
              <a:rPr lang="en-US" dirty="0" smtClean="0"/>
              <a:t>approach.</a:t>
            </a:r>
            <a:endParaRPr lang="en-US" dirty="0"/>
          </a:p>
        </p:txBody>
      </p:sp>
    </p:spTree>
    <p:extLst>
      <p:ext uri="{BB962C8B-B14F-4D97-AF65-F5344CB8AC3E}">
        <p14:creationId xmlns:p14="http://schemas.microsoft.com/office/powerpoint/2010/main" val="3400614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1000" fill="hold"/>
                                        <p:tgtEl>
                                          <p:spTgt spid="26"/>
                                        </p:tgtEl>
                                        <p:attrNameLst>
                                          <p:attrName>ppt_w</p:attrName>
                                        </p:attrNameLst>
                                      </p:cBhvr>
                                      <p:tavLst>
                                        <p:tav tm="0">
                                          <p:val>
                                            <p:strVal val="#ppt_w*0.70"/>
                                          </p:val>
                                        </p:tav>
                                        <p:tav tm="100000">
                                          <p:val>
                                            <p:strVal val="#ppt_w"/>
                                          </p:val>
                                        </p:tav>
                                      </p:tavLst>
                                    </p:anim>
                                    <p:anim calcmode="lin" valueType="num">
                                      <p:cBhvr>
                                        <p:cTn id="34" dur="1000" fill="hold"/>
                                        <p:tgtEl>
                                          <p:spTgt spid="26"/>
                                        </p:tgtEl>
                                        <p:attrNameLst>
                                          <p:attrName>ppt_h</p:attrName>
                                        </p:attrNameLst>
                                      </p:cBhvr>
                                      <p:tavLst>
                                        <p:tav tm="0">
                                          <p:val>
                                            <p:strVal val="#ppt_h"/>
                                          </p:val>
                                        </p:tav>
                                        <p:tav tm="100000">
                                          <p:val>
                                            <p:strVal val="#ppt_h"/>
                                          </p:val>
                                        </p:tav>
                                      </p:tavLst>
                                    </p:anim>
                                    <p:animEffect transition="in" filter="fade">
                                      <p:cBhvr>
                                        <p:cTn id="35" dur="1000"/>
                                        <p:tgtEl>
                                          <p:spTgt spid="26"/>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0.70"/>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strVal val="#ppt_w*0.70"/>
                                          </p:val>
                                        </p:tav>
                                        <p:tav tm="100000">
                                          <p:val>
                                            <p:strVal val="#ppt_w"/>
                                          </p:val>
                                        </p:tav>
                                      </p:tavLst>
                                    </p:anim>
                                    <p:anim calcmode="lin" valueType="num">
                                      <p:cBhvr>
                                        <p:cTn id="44" dur="1000" fill="hold"/>
                                        <p:tgtEl>
                                          <p:spTgt spid="24"/>
                                        </p:tgtEl>
                                        <p:attrNameLst>
                                          <p:attrName>ppt_h</p:attrName>
                                        </p:attrNameLst>
                                      </p:cBhvr>
                                      <p:tavLst>
                                        <p:tav tm="0">
                                          <p:val>
                                            <p:strVal val="#ppt_h"/>
                                          </p:val>
                                        </p:tav>
                                        <p:tav tm="100000">
                                          <p:val>
                                            <p:strVal val="#ppt_h"/>
                                          </p:val>
                                        </p:tav>
                                      </p:tavLst>
                                    </p:anim>
                                    <p:animEffect transition="in" filter="fade">
                                      <p:cBhvr>
                                        <p:cTn id="45" dur="1000"/>
                                        <p:tgtEl>
                                          <p:spTgt spid="24"/>
                                        </p:tgtEl>
                                      </p:cBhvr>
                                    </p:animEffect>
                                  </p:childTnLst>
                                </p:cTn>
                              </p:par>
                              <p:par>
                                <p:cTn id="46" presetID="16" presetClass="exit" presetSubtype="21" fill="hold" nodeType="withEffect">
                                  <p:stCondLst>
                                    <p:cond delay="0"/>
                                  </p:stCondLst>
                                  <p:childTnLst>
                                    <p:animEffect transition="out" filter="barn(inVertical)">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6" presetClass="exit" presetSubtype="21" fill="hold" nodeType="withEffect">
                                  <p:stCondLst>
                                    <p:cond delay="0"/>
                                  </p:stCondLst>
                                  <p:childTnLst>
                                    <p:animEffect transition="out" filter="barn(inVertical)">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6" presetClass="exit" presetSubtype="21" fill="hold" grpId="1" nodeType="withEffect">
                                  <p:stCondLst>
                                    <p:cond delay="0"/>
                                  </p:stCondLst>
                                  <p:childTnLst>
                                    <p:animEffect transition="out" filter="barn(inVertical)">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0" grpId="1"/>
      <p:bldP spid="25" grpId="0" animBg="1"/>
      <p:bldP spid="24" grpId="0" animBg="1"/>
      <p:bldP spid="26" grpId="0"/>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ftSpace.tif"/>
          <p:cNvPicPr>
            <a:picLocks noChangeAspect="1"/>
          </p:cNvPicPr>
          <p:nvPr/>
        </p:nvPicPr>
        <p:blipFill rotWithShape="1">
          <a:blip r:embed="rId2">
            <a:alphaModFix amt="19000"/>
            <a:extLst>
              <a:ext uri="{28A0092B-C50C-407E-A947-70E740481C1C}">
                <a14:useLocalDpi xmlns:a14="http://schemas.microsoft.com/office/drawing/2010/main" val="0"/>
              </a:ext>
            </a:extLst>
          </a:blip>
          <a:srcRect l="-306" r="-757" b="26141"/>
          <a:stretch/>
        </p:blipFill>
        <p:spPr>
          <a:xfrm>
            <a:off x="381260" y="761999"/>
            <a:ext cx="8305540" cy="5353165"/>
          </a:xfrm>
          <a:prstGeom prst="rect">
            <a:avLst/>
          </a:prstGeom>
        </p:spPr>
      </p:pic>
      <p:sp>
        <p:nvSpPr>
          <p:cNvPr id="2" name="Title 1"/>
          <p:cNvSpPr>
            <a:spLocks noGrp="1"/>
          </p:cNvSpPr>
          <p:nvPr>
            <p:ph type="title"/>
          </p:nvPr>
        </p:nvSpPr>
        <p:spPr/>
        <p:txBody>
          <a:bodyPr/>
          <a:lstStyle/>
          <a:p>
            <a:r>
              <a:rPr lang="en-US" dirty="0"/>
              <a:t>Schenker, Brahms, and Keys</a:t>
            </a:r>
          </a:p>
        </p:txBody>
      </p:sp>
      <p:sp>
        <p:nvSpPr>
          <p:cNvPr id="4" name="TextBox 3"/>
          <p:cNvSpPr txBox="1"/>
          <p:nvPr/>
        </p:nvSpPr>
        <p:spPr>
          <a:xfrm>
            <a:off x="305614" y="1787508"/>
            <a:ext cx="8591395" cy="3170099"/>
          </a:xfrm>
          <a:prstGeom prst="rect">
            <a:avLst/>
          </a:prstGeom>
          <a:noFill/>
        </p:spPr>
        <p:txBody>
          <a:bodyPr wrap="none" rtlCol="0">
            <a:spAutoFit/>
          </a:bodyPr>
          <a:lstStyle/>
          <a:p>
            <a:pPr algn="ctr"/>
            <a:r>
              <a:rPr lang="en-US" sz="2200" b="1" dirty="0" smtClean="0"/>
              <a:t>Alternative: </a:t>
            </a:r>
          </a:p>
          <a:p>
            <a:pPr algn="ctr"/>
            <a:r>
              <a:rPr lang="en-US" sz="2200" b="1" dirty="0" smtClean="0"/>
              <a:t>A spatial concept of tonality . . .</a:t>
            </a:r>
          </a:p>
          <a:p>
            <a:pPr algn="ctr"/>
            <a:endParaRPr lang="en-US" sz="2200" b="1" dirty="0"/>
          </a:p>
          <a:p>
            <a:pPr algn="ctr"/>
            <a:r>
              <a:rPr lang="en-US" sz="2200" b="1" dirty="0" smtClean="0"/>
              <a:t>DFT phase space</a:t>
            </a:r>
          </a:p>
          <a:p>
            <a:pPr algn="ctr"/>
            <a:endParaRPr lang="en-US" sz="2200" b="1" dirty="0"/>
          </a:p>
          <a:p>
            <a:pPr algn="ctr"/>
            <a:r>
              <a:rPr lang="en-US" dirty="0" err="1" smtClean="0"/>
              <a:t>Amiot</a:t>
            </a:r>
            <a:r>
              <a:rPr lang="en-US" dirty="0" smtClean="0"/>
              <a:t>, Emmanuel. (2013). “The Torii of Phases,” </a:t>
            </a:r>
            <a:r>
              <a:rPr lang="en-US" i="1" dirty="0" smtClean="0"/>
              <a:t>Mathematics and Computation </a:t>
            </a:r>
          </a:p>
          <a:p>
            <a:pPr algn="ctr"/>
            <a:r>
              <a:rPr lang="en-US" i="1" dirty="0" smtClean="0"/>
              <a:t>in Music, MCM 2013 </a:t>
            </a:r>
            <a:r>
              <a:rPr lang="en-US" dirty="0" smtClean="0"/>
              <a:t>(ed. Yust, Wild, &amp; Burgoyne) 1–18.</a:t>
            </a:r>
          </a:p>
          <a:p>
            <a:pPr algn="ctr"/>
            <a:endParaRPr lang="en-US" dirty="0" smtClean="0"/>
          </a:p>
          <a:p>
            <a:pPr algn="ctr"/>
            <a:r>
              <a:rPr lang="en-US" dirty="0" smtClean="0"/>
              <a:t>Yust, “Schubert’s Harmonic Language and Fourier Phase Space.” </a:t>
            </a:r>
            <a:r>
              <a:rPr lang="en-US" i="1" dirty="0" smtClean="0"/>
              <a:t>Journal of Music </a:t>
            </a:r>
          </a:p>
          <a:p>
            <a:pPr algn="ctr"/>
            <a:r>
              <a:rPr lang="en-US" i="1" dirty="0" smtClean="0"/>
              <a:t>Theory</a:t>
            </a:r>
            <a:r>
              <a:rPr lang="en-US" dirty="0" smtClean="0"/>
              <a:t> (forthcoming). Available at http:/</a:t>
            </a:r>
            <a:r>
              <a:rPr lang="en-US" dirty="0" err="1" smtClean="0"/>
              <a:t>people.bu.edu</a:t>
            </a:r>
            <a:r>
              <a:rPr lang="en-US" dirty="0" smtClean="0"/>
              <a:t>/</a:t>
            </a:r>
            <a:r>
              <a:rPr lang="en-US" dirty="0" err="1" smtClean="0"/>
              <a:t>jyust</a:t>
            </a:r>
            <a:r>
              <a:rPr lang="en-US" dirty="0" smtClean="0"/>
              <a:t>/</a:t>
            </a:r>
            <a:r>
              <a:rPr lang="en-US" dirty="0" err="1" smtClean="0"/>
              <a:t>SchubertDFT.pdf</a:t>
            </a:r>
            <a:endParaRPr lang="en-US" dirty="0"/>
          </a:p>
        </p:txBody>
      </p:sp>
    </p:spTree>
    <p:extLst>
      <p:ext uri="{BB962C8B-B14F-4D97-AF65-F5344CB8AC3E}">
        <p14:creationId xmlns:p14="http://schemas.microsoft.com/office/powerpoint/2010/main" val="23061165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16257</TotalTime>
  <Words>5265</Words>
  <Application>Microsoft Macintosh PowerPoint</Application>
  <PresentationFormat>On-screen Show (4:3)</PresentationFormat>
  <Paragraphs>576</Paragraphs>
  <Slides>76</Slides>
  <Notes>25</Notes>
  <HiddenSlides>0</HiddenSlides>
  <MMClips>7</MMClips>
  <ScaleCrop>false</ScaleCrop>
  <HeadingPairs>
    <vt:vector size="4" baseType="variant">
      <vt:variant>
        <vt:lpstr>Theme</vt:lpstr>
      </vt:variant>
      <vt:variant>
        <vt:i4>2</vt:i4>
      </vt:variant>
      <vt:variant>
        <vt:lpstr>Slide Titles</vt:lpstr>
      </vt:variant>
      <vt:variant>
        <vt:i4>76</vt:i4>
      </vt:variant>
    </vt:vector>
  </HeadingPairs>
  <TitlesOfParts>
    <vt:vector size="78" baseType="lpstr">
      <vt:lpstr>Office Theme</vt:lpstr>
      <vt:lpstr>Custom Design</vt:lpstr>
      <vt:lpstr>Restoring the Structural Status of Keys through DFT Phase Space</vt:lpstr>
      <vt:lpstr>Outline</vt:lpstr>
      <vt:lpstr>I. Schenker, Brahms, and Keys</vt:lpstr>
      <vt:lpstr>Schenker, Brahms, and Keys</vt:lpstr>
      <vt:lpstr>Schenker, Brahms, and Keys</vt:lpstr>
      <vt:lpstr>Schenker, Brahms, and Keys</vt:lpstr>
      <vt:lpstr>Schenker, Brahms, and Keys</vt:lpstr>
      <vt:lpstr>Schenker, Brahms, and Keys</vt:lpstr>
      <vt:lpstr>Schenker, Brahms, and Keys</vt:lpstr>
      <vt:lpstr>Schenker, Brahms, and Keys</vt:lpstr>
      <vt:lpstr>Schenker, Brahms, and Keys</vt:lpstr>
      <vt:lpstr>Schenker, Brahms, and Keys</vt:lpstr>
      <vt:lpstr>Schenker, Brahms, and Keys</vt:lpstr>
      <vt:lpstr>Schenker, Brahms, and Keys</vt:lpstr>
      <vt:lpstr>Schenker, Brahms, and Keys</vt:lpstr>
      <vt:lpstr>2. DFT and Triadic Orbits</vt:lpstr>
      <vt:lpstr>Discrete Fourier Transform on Pcsets</vt:lpstr>
      <vt:lpstr>DFT components</vt:lpstr>
      <vt:lpstr>DFT components</vt:lpstr>
      <vt:lpstr>DFT components</vt:lpstr>
      <vt:lpstr>Triadic Orbits</vt:lpstr>
      <vt:lpstr>Triadic Orbits</vt:lpstr>
      <vt:lpstr>Triadic Orbits</vt:lpstr>
      <vt:lpstr>3. Heiliger Dankgesang</vt:lpstr>
      <vt:lpstr>Heiliger Dankgesang: Scalar Contexts</vt:lpstr>
      <vt:lpstr>Heiliger Dankgesang: Scalar Contexts</vt:lpstr>
      <vt:lpstr>Heiliger Dankgesang: Scalar Contexts</vt:lpstr>
      <vt:lpstr>Heiliger Dankgesang: Scalar Contexts</vt:lpstr>
      <vt:lpstr>Heiliger Dankgesang: Scalar Contexts</vt:lpstr>
      <vt:lpstr>Heiliger Dankgesang: Motivic D–C</vt:lpstr>
      <vt:lpstr>Heiliger Dankgesang: Motivic D–C</vt:lpstr>
      <vt:lpstr>Heiliger Dankgesang: Motivic D–C</vt:lpstr>
      <vt:lpstr>Heiliger Dankgesang: Motivic D–C</vt:lpstr>
      <vt:lpstr>Weakness and Strength</vt:lpstr>
      <vt:lpstr>Weakness and Strength</vt:lpstr>
      <vt:lpstr>Heiliger Dankgesang: Coda</vt:lpstr>
      <vt:lpstr>Conclusions</vt:lpstr>
      <vt:lpstr>Restoring the Structural Status of Keys through DFT Phase Space</vt:lpstr>
      <vt:lpstr>Appendices:</vt:lpstr>
      <vt:lpstr>Derivation of Tonal Regions</vt:lpstr>
      <vt:lpstr>Derivation of Tonal Regions</vt:lpstr>
      <vt:lpstr>Derivation of Tonal Regions</vt:lpstr>
      <vt:lpstr>Discrete Fourier Transform: Periodicity</vt:lpstr>
      <vt:lpstr>Discrete Fourier Transform: Balances</vt:lpstr>
      <vt:lpstr>Discrete Fourier Transform: Balances</vt:lpstr>
      <vt:lpstr>Discrete Fourier Transform: Balances</vt:lpstr>
      <vt:lpstr>Discrete Fourier Transform: The Tonnetz</vt:lpstr>
      <vt:lpstr>Discrete Fourier Transform: The Tonnetz</vt:lpstr>
      <vt:lpstr>Discrete Fourier Transform: The Tonnetz</vt:lpstr>
      <vt:lpstr>Discrete Fourier Transform: The Tonnetz</vt:lpstr>
      <vt:lpstr>Restoring the Structural Status of Keys through DFT Phase Space</vt:lpstr>
      <vt:lpstr>Bibliography</vt:lpstr>
      <vt:lpstr>Bibliography</vt:lpstr>
      <vt:lpstr>Bibliography</vt:lpstr>
      <vt:lpstr>Appendices:</vt:lpstr>
      <vt:lpstr>A1: Functional categories in c5/c4 space</vt:lpstr>
      <vt:lpstr>A1: Functional categories in c5/c4 space</vt:lpstr>
      <vt:lpstr>A2: Tonnetz of seventh chords in c4/c5 space</vt:lpstr>
      <vt:lpstr>A2: Tonnetz of seventh chords in c4/c5 space</vt:lpstr>
      <vt:lpstr>A2: Tonnetz of seventh chords in c4/c5 space</vt:lpstr>
      <vt:lpstr>A2: Tonnetz of seventh chords in c4/c5 space</vt:lpstr>
      <vt:lpstr>A2: Tonnetz of seventh chords in c4/c5 space</vt:lpstr>
      <vt:lpstr>A2: Tonnetz of seventh chords in c4/c5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Boston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Schubert’s Harmonic Language and the Tonnetz as a Continuous Geometry</dc:title>
  <dc:creator>Jason Yust</dc:creator>
  <cp:lastModifiedBy>Jason Yust</cp:lastModifiedBy>
  <cp:revision>277</cp:revision>
  <dcterms:created xsi:type="dcterms:W3CDTF">2013-02-25T20:09:39Z</dcterms:created>
  <dcterms:modified xsi:type="dcterms:W3CDTF">2014-11-28T19:18:32Z</dcterms:modified>
</cp:coreProperties>
</file>