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61" r:id="rId3"/>
    <p:sldId id="262" r:id="rId4"/>
    <p:sldId id="264" r:id="rId5"/>
    <p:sldId id="265" r:id="rId6"/>
    <p:sldId id="266" r:id="rId7"/>
    <p:sldId id="269" r:id="rId8"/>
    <p:sldId id="268" r:id="rId9"/>
    <p:sldId id="270" r:id="rId10"/>
    <p:sldId id="271" r:id="rId11"/>
    <p:sldId id="310" r:id="rId12"/>
    <p:sldId id="274" r:id="rId13"/>
    <p:sldId id="275" r:id="rId14"/>
    <p:sldId id="276" r:id="rId15"/>
    <p:sldId id="285" r:id="rId16"/>
    <p:sldId id="286" r:id="rId17"/>
    <p:sldId id="299" r:id="rId18"/>
    <p:sldId id="298" r:id="rId19"/>
    <p:sldId id="300" r:id="rId20"/>
    <p:sldId id="281" r:id="rId21"/>
    <p:sldId id="287" r:id="rId22"/>
    <p:sldId id="288" r:id="rId23"/>
    <p:sldId id="290" r:id="rId24"/>
    <p:sldId id="293" r:id="rId25"/>
    <p:sldId id="301" r:id="rId26"/>
    <p:sldId id="282" r:id="rId27"/>
    <p:sldId id="283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3040" y="-8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BABF13-61BF-46EC-AB2E-B7A2AD183323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24B579-0B8A-411B-9BBD-F8E7427CB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5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33DCC-1AD1-FA41-BFD5-0DCB06D9C7D5}" type="datetimeFigureOut">
              <a:rPr lang="en-US" smtClean="0"/>
              <a:t>9/7/13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E588E-5AAD-4D40-AD05-9F9C818B7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3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E588E-5AAD-4D40-AD05-9F9C818B76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292E-D51C-4DB5-808E-36B7FCF0AD61}" type="datetimeFigureOut">
              <a:rPr lang="en-US" smtClean="0"/>
              <a:pPr/>
              <a:t>9/7/13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B2371-798D-4B69-A88F-3662950588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bu.edu/gagno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of SAS</a:t>
            </a:r>
            <a:r>
              <a:rPr lang="en-US" sz="3200" baseline="30000" dirty="0" smtClean="0"/>
              <a:t>®</a:t>
            </a:r>
            <a:r>
              <a:rPr lang="en-US" sz="3200" dirty="0" smtClean="0"/>
              <a:t> for Clinical Trial Management and Risk-Based Monitoring of Multicenter Clinical Trial Data from Electronic Data Capture Tools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Bob Hall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MS, Rebecca V. Fink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MPH, David Gagnon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, MD, MPH, PhD </a:t>
            </a:r>
            <a:br>
              <a:rPr lang="en-US" sz="2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/>
              <a:t>NESUG 2013 </a:t>
            </a:r>
            <a:r>
              <a:rPr lang="en-US" sz="2400" dirty="0" smtClean="0"/>
              <a:t>Presentation</a:t>
            </a:r>
          </a:p>
        </p:txBody>
      </p:sp>
      <p:pic>
        <p:nvPicPr>
          <p:cNvPr id="2056" name="Picture 17" descr="C:\Documents and Settings\vhabhskatchb\Local Settings\Temporary Internet Files\Content.IE5\NWZAEDRB\MC900351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4267200" y="1676400"/>
            <a:ext cx="762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CRF Completion: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dirty="0" smtClean="0"/>
              <a:t>Form Status Table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Captured information on form status markers.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Record for each expected CRF during course of study.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sz="1200" dirty="0" smtClean="0"/>
          </a:p>
          <a:p>
            <a:pPr lvl="1"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dirty="0" smtClean="0"/>
              <a:t>Determination of Incomplete CRFs Based on: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Date of participant enrollment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Expected date of study visit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Acceptable grace period for completion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CRF Completion: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0010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08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CRF Completion: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Points to Consider: 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Timing of Report </a:t>
            </a:r>
            <a:r>
              <a:rPr lang="en-US" dirty="0"/>
              <a:t>G</a:t>
            </a:r>
            <a:r>
              <a:rPr lang="en-US" dirty="0" smtClean="0"/>
              <a:t>eneration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Report frequency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Ability to generate ad hoc reports 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Time Limit / Grace Period for CRF Completion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Protocol defined / May vary by CRF type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Risk-Based Monitoring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Overall metrics:</a:t>
            </a:r>
          </a:p>
          <a:p>
            <a:pPr lvl="4">
              <a:buClr>
                <a:schemeClr val="accent1"/>
              </a:buClr>
              <a:buFont typeface="Wingdings" charset="2"/>
              <a:buChar char="²"/>
              <a:defRPr/>
            </a:pPr>
            <a:r>
              <a:rPr lang="en-US" dirty="0" smtClean="0"/>
              <a:t>Insure that percentage of CRFs complete w/in time limit</a:t>
            </a:r>
          </a:p>
          <a:p>
            <a:pPr lvl="5">
              <a:buClr>
                <a:schemeClr val="accent1"/>
              </a:buClr>
              <a:buFont typeface="Wingdings" charset="2"/>
              <a:buChar char="v"/>
              <a:defRPr/>
            </a:pPr>
            <a:r>
              <a:rPr lang="en-US" dirty="0" smtClean="0"/>
              <a:t>No more than 10% outside 14 days</a:t>
            </a:r>
          </a:p>
          <a:p>
            <a:pPr lvl="4">
              <a:buClr>
                <a:schemeClr val="accent1"/>
              </a:buClr>
              <a:buFont typeface="Wingdings" charset="2"/>
              <a:buChar char="²"/>
              <a:defRPr/>
            </a:pPr>
            <a:r>
              <a:rPr lang="en-US" dirty="0" smtClean="0"/>
              <a:t>Graphing completion rates from site launch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Monitoring Data Clarifications: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Flow of Data Clarification (DCF) : 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DCFs Types: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Automated – Fire through a system script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Manual – Entered by coordinating center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Expected Site Responses: 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/>
              <a:t>D</a:t>
            </a:r>
            <a:r>
              <a:rPr lang="en-US" dirty="0" smtClean="0"/>
              <a:t>ata correction because of true data error.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Resolving DCF since data value is correct.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sz="1400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Good Metric for Assessing DCF Correction is DCF Aging.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Monitoring Data Clarifications: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Business Use Case: 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err="1" smtClean="0"/>
              <a:t>eDC</a:t>
            </a:r>
            <a:r>
              <a:rPr lang="en-US" dirty="0" smtClean="0"/>
              <a:t> system - Didn’t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B</a:t>
            </a:r>
            <a:r>
              <a:rPr lang="en-US" dirty="0" smtClean="0"/>
              <a:t>est </a:t>
            </a:r>
            <a:r>
              <a:rPr lang="en-US" dirty="0"/>
              <a:t>M</a:t>
            </a:r>
            <a:r>
              <a:rPr lang="en-US" dirty="0" smtClean="0"/>
              <a:t>etric for DCF Aging: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Based on date/time DCF opened by staff.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Aging continued after site response.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Build a Better Report: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Use DCF status table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Re-calculate aging based on time DCF fired 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Define calculation solely on site action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Develop reports for sites and management </a:t>
            </a:r>
            <a:r>
              <a:rPr lang="en-US" dirty="0"/>
              <a:t>t</a:t>
            </a:r>
            <a:r>
              <a:rPr lang="en-US" dirty="0" smtClean="0"/>
              <a:t>eams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SAS Tools for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SAS Tools for Reporting: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Output Delivery System (ODS) Functionality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Professional level reports in many formats (HTML, PDF, RTF)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Access to SQL Relational Databases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ODBC Connections 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Macros to Facilitate Reporting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Macro Looping to Generate by </a:t>
            </a:r>
            <a:r>
              <a:rPr lang="en-US" dirty="0"/>
              <a:t>S</a:t>
            </a:r>
            <a:r>
              <a:rPr lang="en-US" dirty="0" smtClean="0"/>
              <a:t>ite Reports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b="1" i="1" dirty="0" smtClean="0"/>
              <a:t>Customized Reporting of Study Benchmarks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448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DCF Report: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Business Case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Aggregate Report of Site Level Activity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Example - DCF Aging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Repeatability of Reports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Professional Looking </a:t>
            </a:r>
            <a:r>
              <a:rPr lang="en-US" dirty="0"/>
              <a:t>R</a:t>
            </a:r>
            <a:r>
              <a:rPr lang="en-US" dirty="0" smtClean="0"/>
              <a:t>eport – ODS Approach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Modular Reporting Process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Flexibility in Defining/Re-Defining Metrics 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/>
              <a:t>Flexibility in </a:t>
            </a:r>
            <a:r>
              <a:rPr lang="en-US" dirty="0" smtClean="0"/>
              <a:t>Ordering of Metrics in Report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532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DCF Report - Elements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1600201"/>
            <a:ext cx="8077200" cy="3733800"/>
          </a:xfrm>
          <a:prstGeom prst="leftArrow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smtClean="0"/>
          </a:p>
          <a:p>
            <a:pPr>
              <a:buFont typeface="Wingdings" charset="2"/>
              <a:buChar char="Ø"/>
              <a:defRPr/>
            </a:pPr>
            <a:endParaRPr lang="en-US" sz="1400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marL="457200" lvl="1" indent="0">
              <a:buFont typeface="Arial" pitchFamily="34" charset="0"/>
              <a:buNone/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 lvl="1">
              <a:buFont typeface="Wingdings" pitchFamily="2" charset="2"/>
              <a:buChar char="§"/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714500"/>
            <a:ext cx="6743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Frame 16"/>
          <p:cNvSpPr/>
          <p:nvPr/>
        </p:nvSpPr>
        <p:spPr>
          <a:xfrm>
            <a:off x="1143000" y="3048000"/>
            <a:ext cx="838200" cy="3048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3124200" y="3048000"/>
            <a:ext cx="76200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/>
          <p:cNvSpPr/>
          <p:nvPr/>
        </p:nvSpPr>
        <p:spPr>
          <a:xfrm>
            <a:off x="3124200" y="3505200"/>
            <a:ext cx="762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/>
          <p:cNvSpPr/>
          <p:nvPr/>
        </p:nvSpPr>
        <p:spPr>
          <a:xfrm>
            <a:off x="3276600" y="4495800"/>
            <a:ext cx="45719" cy="533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ame 30"/>
          <p:cNvSpPr/>
          <p:nvPr/>
        </p:nvSpPr>
        <p:spPr>
          <a:xfrm>
            <a:off x="3352800" y="2667000"/>
            <a:ext cx="4572000" cy="3048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>
            <a:off x="3352800" y="2286000"/>
            <a:ext cx="4572000" cy="3048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69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03679E-6 -2.81749E-6 L -0.00416 0.1998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99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8" grpId="0" animBg="1"/>
      <p:bldP spid="19" grpId="0" animBg="1"/>
      <p:bldP spid="20" grpId="0" animBg="1"/>
      <p:bldP spid="31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DCF Report – Format Table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600201"/>
            <a:ext cx="8077200" cy="3733800"/>
          </a:xfrm>
          <a:prstGeom prst="leftArrow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714500"/>
            <a:ext cx="6743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ight Brace 7"/>
          <p:cNvSpPr/>
          <p:nvPr/>
        </p:nvSpPr>
        <p:spPr>
          <a:xfrm>
            <a:off x="3124200" y="3048000"/>
            <a:ext cx="76200" cy="4572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3124200" y="3505200"/>
            <a:ext cx="76200" cy="914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3276600" y="4495800"/>
            <a:ext cx="45719" cy="5334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525780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VARNAME: Variable Name </a:t>
            </a:r>
          </a:p>
          <a:p>
            <a:r>
              <a:rPr lang="en-US" dirty="0" smtClean="0"/>
              <a:t>TYPE: Continuous / Categorical</a:t>
            </a:r>
          </a:p>
          <a:p>
            <a:r>
              <a:rPr lang="en-US" dirty="0" smtClean="0"/>
              <a:t>FFORMAT / VARLABEL / ORDER 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>
          <a:xfrm rot="16200000">
            <a:off x="1257300" y="2095500"/>
            <a:ext cx="685800" cy="762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1600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VARCAT: Row Variable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9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/>
      <p:bldP spid="13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DCF Report – Macro Variables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1600201"/>
            <a:ext cx="8077200" cy="3733800"/>
          </a:xfrm>
          <a:prstGeom prst="leftArrow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smtClean="0"/>
          </a:p>
          <a:p>
            <a:pPr>
              <a:buFont typeface="Wingdings" charset="2"/>
              <a:buChar char="Ø"/>
              <a:defRPr/>
            </a:pPr>
            <a:endParaRPr lang="en-US" sz="1400" smtClean="0"/>
          </a:p>
          <a:p>
            <a:pPr lvl="1">
              <a:defRPr/>
            </a:pPr>
            <a:endParaRPr lang="en-US" smtClean="0"/>
          </a:p>
          <a:p>
            <a:pPr lvl="1">
              <a:defRPr/>
            </a:pPr>
            <a:endParaRPr lang="en-US" smtClean="0"/>
          </a:p>
          <a:p>
            <a:pPr marL="457200" lvl="1" indent="0">
              <a:buFont typeface="Arial" pitchFamily="34" charset="0"/>
              <a:buNone/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 lvl="1">
              <a:buFont typeface="Wingdings" pitchFamily="2" charset="2"/>
              <a:buChar char="§"/>
              <a:defRPr/>
            </a:pPr>
            <a:endParaRPr lang="en-US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714500"/>
            <a:ext cx="6743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own Arrow 26"/>
          <p:cNvSpPr/>
          <p:nvPr/>
        </p:nvSpPr>
        <p:spPr>
          <a:xfrm rot="2558957">
            <a:off x="8098320" y="2099216"/>
            <a:ext cx="219764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Down Arrow 27"/>
          <p:cNvSpPr/>
          <p:nvPr/>
        </p:nvSpPr>
        <p:spPr>
          <a:xfrm rot="2558957">
            <a:off x="5278919" y="1794415"/>
            <a:ext cx="219764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Down Arrow 28"/>
          <p:cNvSpPr/>
          <p:nvPr/>
        </p:nvSpPr>
        <p:spPr>
          <a:xfrm rot="2558957">
            <a:off x="7412519" y="1794416"/>
            <a:ext cx="219764" cy="82296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81000" y="5334000"/>
            <a:ext cx="2667000" cy="923330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DSN: Report Data</a:t>
            </a:r>
          </a:p>
          <a:p>
            <a:r>
              <a:rPr lang="en-US" dirty="0" smtClean="0"/>
              <a:t>RDSN: Format Table</a:t>
            </a:r>
          </a:p>
          <a:p>
            <a:r>
              <a:rPr lang="en-US" dirty="0" smtClean="0"/>
              <a:t>LIBOUT / FILEOUT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324600" y="1066800"/>
            <a:ext cx="2667000" cy="646331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COLVAR: Column Variable</a:t>
            </a:r>
          </a:p>
          <a:p>
            <a:r>
              <a:rPr lang="en-US" dirty="0"/>
              <a:t>	</a:t>
            </a:r>
            <a:r>
              <a:rPr lang="en-US" dirty="0" smtClean="0"/>
              <a:t>- Site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52800" y="1066800"/>
            <a:ext cx="2667000" cy="646331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BYVAR: Column Groups</a:t>
            </a:r>
          </a:p>
          <a:p>
            <a:r>
              <a:rPr lang="en-US" dirty="0"/>
              <a:t>	</a:t>
            </a:r>
            <a:r>
              <a:rPr lang="en-US" dirty="0" smtClean="0"/>
              <a:t>- VA </a:t>
            </a:r>
            <a:r>
              <a:rPr lang="en-US" dirty="0" err="1" smtClean="0"/>
              <a:t>vs</a:t>
            </a:r>
            <a:r>
              <a:rPr lang="en-US" dirty="0" smtClean="0"/>
              <a:t> Non-VA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585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Objectives of Presentation: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Introduce Risk-Based Monitoring and Electronic Data Capture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Discuss Business Use Cases 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Provide a SAS Approach for Generating Modular </a:t>
            </a:r>
            <a:r>
              <a:rPr lang="en-US" dirty="0"/>
              <a:t>R</a:t>
            </a:r>
            <a:r>
              <a:rPr lang="en-US" dirty="0" smtClean="0"/>
              <a:t>eports for Site Monitoring Metrics</a:t>
            </a:r>
          </a:p>
          <a:p>
            <a:pPr lvl="1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5100" u="sng" dirty="0" smtClean="0"/>
              <a:t>Table to Define Report Structure 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sz="44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/>
          </a:p>
          <a:p>
            <a:r>
              <a:rPr lang="en-US" b="1" dirty="0"/>
              <a:t>data tabformat;</a:t>
            </a:r>
            <a:endParaRPr lang="en-US" sz="3600" dirty="0"/>
          </a:p>
          <a:p>
            <a:r>
              <a:rPr lang="en-US" b="1" dirty="0"/>
              <a:t>input varname $14. order @18 varlabel $14. @34 type $2. +2 fformat $8.;</a:t>
            </a:r>
            <a:endParaRPr lang="en-US" sz="3600" dirty="0"/>
          </a:p>
          <a:p>
            <a:r>
              <a:rPr lang="en-US" b="1" dirty="0"/>
              <a:t>if fformat eq ' ' then fformat = '4.';</a:t>
            </a:r>
            <a:endParaRPr lang="en-US" sz="3600" dirty="0"/>
          </a:p>
          <a:p>
            <a:r>
              <a:rPr lang="en-US" b="1" dirty="0"/>
              <a:t>if _n_ gt 3 then varcat = 'DCF </a:t>
            </a:r>
            <a:r>
              <a:rPr lang="en-US" b="1" dirty="0" smtClean="0"/>
              <a:t>Status’;</a:t>
            </a:r>
            <a:r>
              <a:rPr lang="en-US" sz="3600" dirty="0"/>
              <a:t> </a:t>
            </a:r>
            <a:r>
              <a:rPr lang="en-US" b="1" dirty="0" smtClean="0"/>
              <a:t>else </a:t>
            </a:r>
            <a:r>
              <a:rPr lang="en-US" b="1" dirty="0"/>
              <a:t>varcat ='DCF Age';</a:t>
            </a:r>
            <a:endParaRPr lang="en-US" sz="3600" dirty="0"/>
          </a:p>
          <a:p>
            <a:r>
              <a:rPr lang="en-US" b="1" dirty="0">
                <a:solidFill>
                  <a:srgbClr val="008000"/>
                </a:solidFill>
              </a:rPr>
              <a:t>call symput('</a:t>
            </a:r>
            <a:r>
              <a:rPr lang="en-US" b="1" dirty="0" err="1">
                <a:solidFill>
                  <a:srgbClr val="008000"/>
                </a:solidFill>
              </a:rPr>
              <a:t>maxcount',_n</a:t>
            </a:r>
            <a:r>
              <a:rPr lang="en-US" b="1" dirty="0">
                <a:solidFill>
                  <a:srgbClr val="008000"/>
                </a:solidFill>
              </a:rPr>
              <a:t>_);</a:t>
            </a:r>
            <a:endParaRPr lang="en-US" sz="3600" dirty="0">
              <a:solidFill>
                <a:srgbClr val="008000"/>
              </a:solidFill>
            </a:endParaRPr>
          </a:p>
          <a:p>
            <a:r>
              <a:rPr lang="en-US" b="1" dirty="0"/>
              <a:t>datalines;</a:t>
            </a:r>
            <a:endParaRPr lang="en-US" sz="3600" dirty="0"/>
          </a:p>
          <a:p>
            <a:r>
              <a:rPr lang="en-US" b="1" dirty="0">
                <a:solidFill>
                  <a:srgbClr val="008000"/>
                </a:solidFill>
              </a:rPr>
              <a:t>aging_s_x</a:t>
            </a:r>
            <a:r>
              <a:rPr lang="en-US" b="1" dirty="0"/>
              <a:t>      1 DCF Age Mean    n1</a:t>
            </a:r>
            <a:endParaRPr lang="en-US" sz="3600" dirty="0"/>
          </a:p>
          <a:p>
            <a:r>
              <a:rPr lang="en-US" b="1" dirty="0">
                <a:solidFill>
                  <a:srgbClr val="008000"/>
                </a:solidFill>
              </a:rPr>
              <a:t>aging_s_x</a:t>
            </a:r>
            <a:r>
              <a:rPr lang="en-US" b="1" dirty="0"/>
              <a:t>      1 DCF Age Median  n2</a:t>
            </a:r>
            <a:endParaRPr lang="en-US" sz="3600" dirty="0"/>
          </a:p>
          <a:p>
            <a:r>
              <a:rPr lang="en-US" b="1" dirty="0">
                <a:solidFill>
                  <a:srgbClr val="008000"/>
                </a:solidFill>
              </a:rPr>
              <a:t>dcfagecat</a:t>
            </a:r>
            <a:r>
              <a:rPr lang="en-US" b="1" dirty="0"/>
              <a:t>      2 DCF Age         c2  dcfagef.</a:t>
            </a:r>
            <a:endParaRPr lang="en-US" sz="3600" dirty="0"/>
          </a:p>
          <a:p>
            <a:r>
              <a:rPr lang="en-US" b="1" dirty="0">
                <a:solidFill>
                  <a:srgbClr val="008000"/>
                </a:solidFill>
              </a:rPr>
              <a:t>dcfstatus</a:t>
            </a:r>
            <a:r>
              <a:rPr lang="en-US" b="1" dirty="0"/>
              <a:t>      3 DCF Status      c2  </a:t>
            </a:r>
            <a:r>
              <a:rPr lang="en-US" b="1" dirty="0" err="1"/>
              <a:t>dcfstaf</a:t>
            </a:r>
            <a:r>
              <a:rPr lang="en-US" b="1" dirty="0"/>
              <a:t>.</a:t>
            </a:r>
            <a:endParaRPr lang="en-US" sz="3600" dirty="0"/>
          </a:p>
          <a:p>
            <a:r>
              <a:rPr lang="en-US" b="1" dirty="0" smtClean="0"/>
              <a:t>;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b="1" dirty="0" smtClean="0"/>
              <a:t>run;</a:t>
            </a:r>
            <a:endParaRPr lang="en-US" sz="3600" dirty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Right Brace 4"/>
          <p:cNvSpPr/>
          <p:nvPr/>
        </p:nvSpPr>
        <p:spPr>
          <a:xfrm>
            <a:off x="4800600" y="4191000"/>
            <a:ext cx="685800" cy="1219200"/>
          </a:xfrm>
          <a:prstGeom prst="rightBrace">
            <a:avLst>
              <a:gd name="adj1" fmla="val 0"/>
              <a:gd name="adj2" fmla="val 52707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4410670"/>
            <a:ext cx="2667000" cy="923330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- Elements from DCF Table</a:t>
            </a:r>
          </a:p>
          <a:p>
            <a:r>
              <a:rPr lang="en-US" dirty="0" smtClean="0"/>
              <a:t>- n1, n2, c1, c2 represent different types of metrics </a:t>
            </a:r>
          </a:p>
        </p:txBody>
      </p:sp>
      <p:sp>
        <p:nvSpPr>
          <p:cNvPr id="8" name="Left Arrow 7"/>
          <p:cNvSpPr/>
          <p:nvPr/>
        </p:nvSpPr>
        <p:spPr>
          <a:xfrm>
            <a:off x="4191000" y="3810000"/>
            <a:ext cx="990600" cy="152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5900" u="sng" dirty="0" smtClean="0"/>
              <a:t>Macro: %tab1mac_doc - Do-Loop w/ Call Symput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sz="44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/>
          </a:p>
          <a:p>
            <a:r>
              <a:rPr lang="en-US" b="1" dirty="0" smtClean="0">
                <a:solidFill>
                  <a:srgbClr val="008000"/>
                </a:solidFill>
              </a:rPr>
              <a:t>%macro tab1mac_doc (</a:t>
            </a:r>
            <a:r>
              <a:rPr lang="en-US" b="1" dirty="0" err="1" smtClean="0">
                <a:solidFill>
                  <a:srgbClr val="008000"/>
                </a:solidFill>
              </a:rPr>
              <a:t>rdsn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</a:rPr>
              <a:t>dsn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</a:rPr>
              <a:t>colvar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</a:rPr>
              <a:t>byvar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</a:rPr>
              <a:t>libout</a:t>
            </a:r>
            <a:r>
              <a:rPr lang="en-US" b="1" dirty="0" smtClean="0">
                <a:solidFill>
                  <a:srgbClr val="008000"/>
                </a:solidFill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</a:rPr>
              <a:t>fileout</a:t>
            </a:r>
            <a:r>
              <a:rPr lang="en-US" b="1" dirty="0" smtClean="0">
                <a:solidFill>
                  <a:srgbClr val="008000"/>
                </a:solidFill>
              </a:rPr>
              <a:t>);</a:t>
            </a:r>
          </a:p>
          <a:p>
            <a:r>
              <a:rPr lang="en-US" b="1" dirty="0" smtClean="0"/>
              <a:t>………</a:t>
            </a:r>
          </a:p>
          <a:p>
            <a:r>
              <a:rPr lang="en-US" b="1" dirty="0" smtClean="0"/>
              <a:t>%</a:t>
            </a:r>
            <a:r>
              <a:rPr lang="en-US" b="1" dirty="0"/>
              <a:t>do count = 1 %to </a:t>
            </a:r>
            <a:r>
              <a:rPr lang="en-US" b="1" dirty="0">
                <a:solidFill>
                  <a:srgbClr val="008000"/>
                </a:solidFill>
              </a:rPr>
              <a:t>&amp;maxcount</a:t>
            </a:r>
            <a:r>
              <a:rPr lang="en-US" b="1" dirty="0"/>
              <a:t>;</a:t>
            </a:r>
            <a:endParaRPr lang="en-US" dirty="0"/>
          </a:p>
          <a:p>
            <a:r>
              <a:rPr lang="en-US" b="1" dirty="0"/>
              <a:t>   data tmpk1; set </a:t>
            </a:r>
            <a:r>
              <a:rPr lang="en-US" b="1" dirty="0">
                <a:solidFill>
                  <a:srgbClr val="008000"/>
                </a:solidFill>
              </a:rPr>
              <a:t>&amp;</a:t>
            </a:r>
            <a:r>
              <a:rPr lang="en-US" b="1" dirty="0" err="1">
                <a:solidFill>
                  <a:srgbClr val="008000"/>
                </a:solidFill>
              </a:rPr>
              <a:t>rdsn</a:t>
            </a:r>
            <a:r>
              <a:rPr lang="en-US" b="1" dirty="0" smtClean="0"/>
              <a:t>;</a:t>
            </a:r>
            <a:endParaRPr lang="en-US" dirty="0" smtClean="0"/>
          </a:p>
          <a:p>
            <a:r>
              <a:rPr lang="en-US" b="1" dirty="0" smtClean="0"/>
              <a:t>   if _n_ eq &amp;count;</a:t>
            </a:r>
            <a:endParaRPr lang="en-US" dirty="0" smtClean="0"/>
          </a:p>
          <a:p>
            <a:r>
              <a:rPr lang="en-US" b="1" dirty="0" smtClean="0"/>
              <a:t>   </a:t>
            </a:r>
            <a:r>
              <a:rPr lang="en-US" b="1" dirty="0"/>
              <a:t>call symput('</a:t>
            </a:r>
            <a:r>
              <a:rPr lang="en-US" b="1" dirty="0" err="1"/>
              <a:t>vcat</a:t>
            </a:r>
            <a:r>
              <a:rPr lang="en-US" b="1" dirty="0"/>
              <a:t>',varcat);</a:t>
            </a:r>
            <a:endParaRPr lang="en-US" dirty="0"/>
          </a:p>
          <a:p>
            <a:r>
              <a:rPr lang="en-US" b="1" dirty="0"/>
              <a:t>   call symput('</a:t>
            </a:r>
            <a:r>
              <a:rPr lang="en-US" b="1" dirty="0" err="1"/>
              <a:t>rf</a:t>
            </a:r>
            <a:r>
              <a:rPr lang="en-US" b="1" dirty="0"/>
              <a:t>',varname);</a:t>
            </a:r>
            <a:endParaRPr lang="en-US" dirty="0"/>
          </a:p>
          <a:p>
            <a:r>
              <a:rPr lang="en-US" b="1" dirty="0"/>
              <a:t>   call symput('</a:t>
            </a:r>
            <a:r>
              <a:rPr lang="en-US" b="1" dirty="0" err="1"/>
              <a:t>vartype</a:t>
            </a:r>
            <a:r>
              <a:rPr lang="en-US" b="1" dirty="0"/>
              <a:t>',type)</a:t>
            </a:r>
            <a:r>
              <a:rPr lang="en-US" b="1" dirty="0" smtClean="0"/>
              <a:t>;</a:t>
            </a:r>
            <a:endParaRPr lang="en-US" dirty="0"/>
          </a:p>
          <a:p>
            <a:r>
              <a:rPr lang="en-US" b="1" dirty="0"/>
              <a:t>   call symput('</a:t>
            </a:r>
            <a:r>
              <a:rPr lang="en-US" b="1" dirty="0" err="1"/>
              <a:t>varlab</a:t>
            </a:r>
            <a:r>
              <a:rPr lang="en-US" b="1" dirty="0"/>
              <a:t>',varlabel);</a:t>
            </a:r>
            <a:endParaRPr lang="en-US" dirty="0"/>
          </a:p>
          <a:p>
            <a:r>
              <a:rPr lang="en-US" b="1" dirty="0"/>
              <a:t>   call symput('</a:t>
            </a:r>
            <a:r>
              <a:rPr lang="en-US" b="1" dirty="0" err="1"/>
              <a:t>vorder</a:t>
            </a:r>
            <a:r>
              <a:rPr lang="en-US" b="1" dirty="0"/>
              <a:t>',order);</a:t>
            </a:r>
            <a:endParaRPr lang="en-US" dirty="0"/>
          </a:p>
          <a:p>
            <a:r>
              <a:rPr lang="en-US" b="1" dirty="0"/>
              <a:t>   call symput('</a:t>
            </a:r>
            <a:r>
              <a:rPr lang="en-US" b="1" dirty="0" err="1"/>
              <a:t>fformat',fformat</a:t>
            </a:r>
            <a:r>
              <a:rPr lang="en-US" b="1" dirty="0"/>
              <a:t>);</a:t>
            </a:r>
            <a:endParaRPr lang="en-US" dirty="0"/>
          </a:p>
          <a:p>
            <a:r>
              <a:rPr lang="en-US" b="1" dirty="0"/>
              <a:t>   run;</a:t>
            </a:r>
            <a:endParaRPr lang="en-US" dirty="0"/>
          </a:p>
          <a:p>
            <a:r>
              <a:rPr lang="en-US" b="1" dirty="0" smtClean="0"/>
              <a:t>%</a:t>
            </a:r>
            <a:r>
              <a:rPr lang="en-US" b="1" dirty="0"/>
              <a:t>end;</a:t>
            </a:r>
            <a:endParaRPr lang="en-US" dirty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7" name="Right Brace 6"/>
          <p:cNvSpPr/>
          <p:nvPr/>
        </p:nvSpPr>
        <p:spPr>
          <a:xfrm>
            <a:off x="3581400" y="3581400"/>
            <a:ext cx="685800" cy="1447800"/>
          </a:xfrm>
          <a:prstGeom prst="rightBrace">
            <a:avLst>
              <a:gd name="adj1" fmla="val 0"/>
              <a:gd name="adj2" fmla="val 52707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0" y="2209800"/>
            <a:ext cx="2362200" cy="1477328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DSN: Report Data</a:t>
            </a:r>
          </a:p>
          <a:p>
            <a:r>
              <a:rPr lang="en-US" dirty="0"/>
              <a:t>RDSN: Format Table</a:t>
            </a:r>
          </a:p>
          <a:p>
            <a:r>
              <a:rPr lang="en-US" dirty="0" smtClean="0"/>
              <a:t>COLVAR: Column Var.</a:t>
            </a:r>
          </a:p>
          <a:p>
            <a:r>
              <a:rPr lang="en-US" dirty="0" smtClean="0"/>
              <a:t>BYVAR: By Var.</a:t>
            </a:r>
          </a:p>
          <a:p>
            <a:r>
              <a:rPr lang="en-US" dirty="0"/>
              <a:t>LIBOUT / </a:t>
            </a:r>
            <a:r>
              <a:rPr lang="en-US" dirty="0" smtClean="0"/>
              <a:t>FILEOUT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962400"/>
            <a:ext cx="3886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VARNAME: Variable Name </a:t>
            </a:r>
          </a:p>
          <a:p>
            <a:r>
              <a:rPr lang="en-US" dirty="0" smtClean="0"/>
              <a:t>TYPE: Continuous / Categorical</a:t>
            </a:r>
          </a:p>
          <a:p>
            <a:r>
              <a:rPr lang="en-US" dirty="0" smtClean="0">
                <a:gradFill flip="none" rotWithShape="1">
                  <a:gsLst>
                    <a:gs pos="0">
                      <a:schemeClr val="tx1"/>
                    </a:gs>
                    <a:gs pos="100000">
                      <a:srgbClr val="FFFFFF"/>
                    </a:gs>
                  </a:gsLst>
                  <a:lin ang="0" scaled="1"/>
                  <a:tileRect/>
                </a:gradFill>
              </a:rPr>
              <a:t>FFORMAT</a:t>
            </a:r>
            <a:r>
              <a:rPr lang="en-US" dirty="0" smtClean="0"/>
              <a:t> / VARLABEL / ORDER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224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5900" u="sng" dirty="0" smtClean="0"/>
              <a:t>Macro: %tab1mac_doc / Ex. Continuous Variable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sz="44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/>
          </a:p>
          <a:p>
            <a:r>
              <a:rPr lang="en-US" b="1" dirty="0"/>
              <a:t>**** for Continuous variables (mean and </a:t>
            </a:r>
            <a:r>
              <a:rPr lang="en-US" b="1" dirty="0" err="1"/>
              <a:t>sd</a:t>
            </a:r>
            <a:r>
              <a:rPr lang="en-US" b="1" dirty="0"/>
              <a:t>)****;</a:t>
            </a:r>
            <a:endParaRPr lang="en-US" dirty="0"/>
          </a:p>
          <a:p>
            <a:r>
              <a:rPr lang="en-US" b="1" dirty="0"/>
              <a:t> %if &amp;</a:t>
            </a:r>
            <a:r>
              <a:rPr lang="en-US" b="1" dirty="0" err="1"/>
              <a:t>vartype</a:t>
            </a:r>
            <a:r>
              <a:rPr lang="en-US" b="1" dirty="0"/>
              <a:t> eq n1 %then %do;</a:t>
            </a:r>
            <a:endParaRPr lang="en-US" dirty="0"/>
          </a:p>
          <a:p>
            <a:r>
              <a:rPr lang="en-US" b="1" dirty="0"/>
              <a:t>    </a:t>
            </a:r>
            <a:r>
              <a:rPr lang="en-US" b="1" dirty="0" err="1"/>
              <a:t>proc</a:t>
            </a:r>
            <a:r>
              <a:rPr lang="en-US" b="1" dirty="0"/>
              <a:t> means data=&amp;</a:t>
            </a:r>
            <a:r>
              <a:rPr lang="en-US" b="1" dirty="0" err="1"/>
              <a:t>dsn</a:t>
            </a:r>
            <a:r>
              <a:rPr lang="en-US" b="1" dirty="0"/>
              <a:t> </a:t>
            </a:r>
            <a:r>
              <a:rPr lang="en-US" b="1" dirty="0" err="1"/>
              <a:t>noprint</a:t>
            </a:r>
            <a:r>
              <a:rPr lang="en-US" b="1" dirty="0"/>
              <a:t>; </a:t>
            </a:r>
            <a:endParaRPr lang="en-US" dirty="0"/>
          </a:p>
          <a:p>
            <a:r>
              <a:rPr lang="en-US" b="1" dirty="0"/>
              <a:t>       by &amp;</a:t>
            </a:r>
            <a:r>
              <a:rPr lang="en-US" b="1" dirty="0" err="1"/>
              <a:t>byvar</a:t>
            </a:r>
            <a:r>
              <a:rPr lang="en-US" b="1" dirty="0"/>
              <a:t> &amp;</a:t>
            </a:r>
            <a:r>
              <a:rPr lang="en-US" b="1" dirty="0" err="1"/>
              <a:t>colvar</a:t>
            </a:r>
            <a:r>
              <a:rPr lang="en-US" b="1" dirty="0"/>
              <a:t>;</a:t>
            </a:r>
            <a:endParaRPr lang="en-US" dirty="0"/>
          </a:p>
          <a:p>
            <a:r>
              <a:rPr lang="en-US" b="1" dirty="0"/>
              <a:t>       </a:t>
            </a:r>
            <a:r>
              <a:rPr lang="en-US" b="1" dirty="0" err="1"/>
              <a:t>var</a:t>
            </a:r>
            <a:r>
              <a:rPr lang="en-US" b="1" dirty="0"/>
              <a:t> &amp;</a:t>
            </a:r>
            <a:r>
              <a:rPr lang="en-US" b="1" dirty="0" err="1"/>
              <a:t>rf</a:t>
            </a:r>
            <a:r>
              <a:rPr lang="en-US" b="1" dirty="0"/>
              <a:t>;</a:t>
            </a:r>
            <a:endParaRPr lang="en-US" dirty="0"/>
          </a:p>
          <a:p>
            <a:r>
              <a:rPr lang="en-US" b="1" dirty="0"/>
              <a:t>    </a:t>
            </a:r>
            <a:r>
              <a:rPr lang="en-US" b="1" dirty="0">
                <a:solidFill>
                  <a:srgbClr val="008000"/>
                </a:solidFill>
              </a:rPr>
              <a:t> output out= contout1 mean=mean  </a:t>
            </a:r>
            <a:r>
              <a:rPr lang="en-US" b="1" dirty="0" err="1">
                <a:solidFill>
                  <a:srgbClr val="008000"/>
                </a:solidFill>
              </a:rPr>
              <a:t>std</a:t>
            </a:r>
            <a:r>
              <a:rPr lang="en-US" b="1" dirty="0">
                <a:solidFill>
                  <a:srgbClr val="008000"/>
                </a:solidFill>
              </a:rPr>
              <a:t>=</a:t>
            </a:r>
            <a:r>
              <a:rPr lang="en-US" b="1" dirty="0" err="1">
                <a:solidFill>
                  <a:srgbClr val="008000"/>
                </a:solidFill>
              </a:rPr>
              <a:t>std</a:t>
            </a:r>
            <a:r>
              <a:rPr lang="en-US" b="1" dirty="0">
                <a:solidFill>
                  <a:srgbClr val="008000"/>
                </a:solidFill>
              </a:rPr>
              <a:t>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/>
              <a:t>    run;</a:t>
            </a:r>
            <a:endParaRPr lang="en-US" dirty="0"/>
          </a:p>
          <a:p>
            <a:r>
              <a:rPr lang="en-US" b="1" dirty="0"/>
              <a:t>    data contout1; set contout1;</a:t>
            </a:r>
            <a:endParaRPr lang="en-US" dirty="0"/>
          </a:p>
          <a:p>
            <a:r>
              <a:rPr lang="en-US" b="1" dirty="0"/>
              <a:t>      length exposure $42;</a:t>
            </a:r>
            <a:endParaRPr lang="en-US" dirty="0"/>
          </a:p>
          <a:p>
            <a:r>
              <a:rPr lang="en-US" b="1" dirty="0"/>
              <a:t>      </a:t>
            </a:r>
            <a:r>
              <a:rPr lang="en-US" b="1" dirty="0" err="1"/>
              <a:t>sorder</a:t>
            </a:r>
            <a:r>
              <a:rPr lang="en-US" b="1" dirty="0"/>
              <a:t> = &amp;</a:t>
            </a:r>
            <a:r>
              <a:rPr lang="en-US" b="1" dirty="0" err="1"/>
              <a:t>vorder</a:t>
            </a:r>
            <a:r>
              <a:rPr lang="en-US" b="1" dirty="0"/>
              <a:t>; </a:t>
            </a:r>
            <a:r>
              <a:rPr lang="en-US" b="1" dirty="0" err="1"/>
              <a:t>exposurecat</a:t>
            </a:r>
            <a:r>
              <a:rPr lang="en-US" b="1" dirty="0"/>
              <a:t> = "&amp;</a:t>
            </a:r>
            <a:r>
              <a:rPr lang="en-US" b="1" dirty="0" err="1"/>
              <a:t>vcat</a:t>
            </a:r>
            <a:r>
              <a:rPr lang="en-US" b="1" dirty="0"/>
              <a:t>";</a:t>
            </a:r>
            <a:endParaRPr lang="en-US" dirty="0"/>
          </a:p>
          <a:p>
            <a:r>
              <a:rPr lang="en-US" b="1" dirty="0"/>
              <a:t>      exposure = "&amp;</a:t>
            </a:r>
            <a:r>
              <a:rPr lang="en-US" b="1" dirty="0" err="1"/>
              <a:t>varlab</a:t>
            </a:r>
            <a:r>
              <a:rPr lang="en-US" b="1" dirty="0"/>
              <a:t>";</a:t>
            </a:r>
            <a:endParaRPr lang="en-US" dirty="0"/>
          </a:p>
          <a:p>
            <a:r>
              <a:rPr lang="en-US" b="1" dirty="0"/>
              <a:t>    run;</a:t>
            </a:r>
            <a:endParaRPr lang="en-US" dirty="0"/>
          </a:p>
          <a:p>
            <a:r>
              <a:rPr lang="en-US" b="1" dirty="0"/>
              <a:t>   </a:t>
            </a:r>
            <a:r>
              <a:rPr lang="en-US" b="1" dirty="0">
                <a:solidFill>
                  <a:srgbClr val="008000"/>
                </a:solidFill>
              </a:rPr>
              <a:t> data </a:t>
            </a:r>
            <a:r>
              <a:rPr lang="en-US" b="1" dirty="0" err="1">
                <a:solidFill>
                  <a:srgbClr val="008000"/>
                </a:solidFill>
              </a:rPr>
              <a:t>results_m</a:t>
            </a:r>
            <a:r>
              <a:rPr lang="en-US" b="1" dirty="0">
                <a:solidFill>
                  <a:srgbClr val="008000"/>
                </a:solidFill>
              </a:rPr>
              <a:t>; set </a:t>
            </a:r>
            <a:r>
              <a:rPr lang="en-US" b="1" dirty="0" err="1">
                <a:solidFill>
                  <a:srgbClr val="008000"/>
                </a:solidFill>
              </a:rPr>
              <a:t>results_m</a:t>
            </a:r>
            <a:r>
              <a:rPr lang="en-US" b="1" dirty="0">
                <a:solidFill>
                  <a:srgbClr val="008000"/>
                </a:solidFill>
              </a:rPr>
              <a:t> contout1;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    run;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/>
              <a:t> %end;</a:t>
            </a:r>
            <a:endParaRPr lang="en-US" dirty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9" name="Left Arrow 8"/>
          <p:cNvSpPr/>
          <p:nvPr/>
        </p:nvSpPr>
        <p:spPr>
          <a:xfrm>
            <a:off x="3657600" y="2819400"/>
            <a:ext cx="978408" cy="152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29200" y="2743200"/>
            <a:ext cx="2667000" cy="923330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Data Table: </a:t>
            </a:r>
            <a:r>
              <a:rPr lang="en-US" dirty="0" err="1" smtClean="0"/>
              <a:t>TabFormat</a:t>
            </a:r>
            <a:r>
              <a:rPr lang="en-US" dirty="0" smtClean="0"/>
              <a:t> /</a:t>
            </a:r>
          </a:p>
          <a:p>
            <a:r>
              <a:rPr lang="en-US" dirty="0" smtClean="0"/>
              <a:t>N1 </a:t>
            </a:r>
            <a:r>
              <a:rPr lang="en-US" dirty="0" smtClean="0">
                <a:sym typeface="Wingdings"/>
              </a:rPr>
              <a:t>==</a:t>
            </a:r>
            <a:r>
              <a:rPr lang="en-US" dirty="0" smtClean="0"/>
              <a:t> Calculate Means and Standard Deviation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4191000" y="4191000"/>
            <a:ext cx="685800" cy="1600200"/>
          </a:xfrm>
          <a:prstGeom prst="rightBrace">
            <a:avLst>
              <a:gd name="adj1" fmla="val 0"/>
              <a:gd name="adj2" fmla="val 52707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29200" y="4563070"/>
            <a:ext cx="2667000" cy="923330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Formatting Statements</a:t>
            </a:r>
          </a:p>
          <a:p>
            <a:r>
              <a:rPr lang="en-US" dirty="0" smtClean="0"/>
              <a:t>Data Table: </a:t>
            </a:r>
            <a:r>
              <a:rPr lang="en-US" dirty="0" err="1" smtClean="0"/>
              <a:t>results_m</a:t>
            </a:r>
            <a:endParaRPr lang="en-US" dirty="0" smtClean="0"/>
          </a:p>
          <a:p>
            <a:r>
              <a:rPr lang="en-US" dirty="0" smtClean="0"/>
              <a:t>(holds Mean, SD values)</a:t>
            </a:r>
          </a:p>
        </p:txBody>
      </p:sp>
    </p:spTree>
    <p:extLst>
      <p:ext uri="{BB962C8B-B14F-4D97-AF65-F5344CB8AC3E}">
        <p14:creationId xmlns:p14="http://schemas.microsoft.com/office/powerpoint/2010/main" val="220586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rtlCol="0">
            <a:normAutofit fontScale="40000" lnSpcReduction="20000"/>
          </a:bodyPr>
          <a:lstStyle/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5900" u="sng" dirty="0" smtClean="0"/>
              <a:t>Macro: %tab1mac_doc / </a:t>
            </a:r>
            <a:r>
              <a:rPr lang="en-US" sz="5900" u="sng" dirty="0" err="1" smtClean="0"/>
              <a:t>Proc</a:t>
            </a:r>
            <a:r>
              <a:rPr lang="en-US" sz="5900" u="sng" dirty="0" smtClean="0"/>
              <a:t> Report Statements</a:t>
            </a:r>
          </a:p>
          <a:p>
            <a:pPr lvl="0"/>
            <a:endParaRPr lang="en-US" b="1" dirty="0" smtClean="0"/>
          </a:p>
          <a:p>
            <a:pPr lvl="0"/>
            <a:endParaRPr lang="en-US" sz="3800" b="1" dirty="0" smtClean="0"/>
          </a:p>
          <a:p>
            <a:pPr lvl="0"/>
            <a:endParaRPr lang="en-US" sz="3800" b="1" dirty="0"/>
          </a:p>
          <a:p>
            <a:pPr marL="0" lvl="0" indent="0">
              <a:buNone/>
            </a:pPr>
            <a:r>
              <a:rPr lang="en-US" sz="3800" b="1" dirty="0" smtClean="0"/>
              <a:t> </a:t>
            </a:r>
          </a:p>
          <a:p>
            <a:pPr lvl="0"/>
            <a:endParaRPr lang="en-US" sz="3800" b="1" dirty="0"/>
          </a:p>
          <a:p>
            <a:pPr lvl="0"/>
            <a:r>
              <a:rPr lang="en-US" sz="3800" b="1" dirty="0" smtClean="0"/>
              <a:t>%</a:t>
            </a:r>
            <a:r>
              <a:rPr lang="en-US" sz="3800" b="1" dirty="0"/>
              <a:t>if (&amp;</a:t>
            </a:r>
            <a:r>
              <a:rPr lang="en-US" sz="3800" b="1" dirty="0" err="1"/>
              <a:t>byvar</a:t>
            </a:r>
            <a:r>
              <a:rPr lang="en-US" sz="3800" b="1" dirty="0"/>
              <a:t> ne  ) and (&amp;</a:t>
            </a:r>
            <a:r>
              <a:rPr lang="en-US" sz="3800" b="1" dirty="0" err="1"/>
              <a:t>vcat</a:t>
            </a:r>
            <a:r>
              <a:rPr lang="en-US" sz="3800" b="1" dirty="0"/>
              <a:t> ne ) %then %do;</a:t>
            </a:r>
            <a:endParaRPr lang="en-US" sz="3800" dirty="0"/>
          </a:p>
          <a:p>
            <a:pPr lvl="0"/>
            <a:r>
              <a:rPr lang="en-US" sz="3800" b="1" dirty="0" err="1">
                <a:solidFill>
                  <a:srgbClr val="008000"/>
                </a:solidFill>
              </a:rPr>
              <a:t>ods</a:t>
            </a:r>
            <a:r>
              <a:rPr lang="en-US" sz="3800" b="1" dirty="0">
                <a:solidFill>
                  <a:srgbClr val="008000"/>
                </a:solidFill>
              </a:rPr>
              <a:t> listing; </a:t>
            </a:r>
            <a:r>
              <a:rPr lang="en-US" sz="3800" b="1" dirty="0" err="1">
                <a:solidFill>
                  <a:srgbClr val="008000"/>
                </a:solidFill>
              </a:rPr>
              <a:t>ods</a:t>
            </a:r>
            <a:r>
              <a:rPr lang="en-US" sz="3800" b="1" dirty="0">
                <a:solidFill>
                  <a:srgbClr val="008000"/>
                </a:solidFill>
              </a:rPr>
              <a:t> document name=&amp;</a:t>
            </a:r>
            <a:r>
              <a:rPr lang="en-US" sz="3800" b="1" dirty="0" err="1">
                <a:solidFill>
                  <a:srgbClr val="008000"/>
                </a:solidFill>
              </a:rPr>
              <a:t>libout</a:t>
            </a:r>
            <a:r>
              <a:rPr lang="en-US" sz="3800" b="1" dirty="0">
                <a:solidFill>
                  <a:srgbClr val="008000"/>
                </a:solidFill>
              </a:rPr>
              <a:t>..&amp;</a:t>
            </a:r>
            <a:r>
              <a:rPr lang="en-US" sz="3800" b="1" dirty="0" err="1">
                <a:solidFill>
                  <a:srgbClr val="008000"/>
                </a:solidFill>
              </a:rPr>
              <a:t>fileout</a:t>
            </a:r>
            <a:r>
              <a:rPr lang="en-US" sz="3800" b="1" dirty="0">
                <a:solidFill>
                  <a:srgbClr val="008000"/>
                </a:solidFill>
              </a:rPr>
              <a:t> (write);</a:t>
            </a:r>
            <a:endParaRPr lang="en-US" sz="3800" dirty="0">
              <a:solidFill>
                <a:srgbClr val="008000"/>
              </a:solidFill>
            </a:endParaRPr>
          </a:p>
          <a:p>
            <a:pPr lvl="0"/>
            <a:r>
              <a:rPr lang="en-US" sz="3800" b="1" dirty="0" err="1">
                <a:solidFill>
                  <a:srgbClr val="008000"/>
                </a:solidFill>
              </a:rPr>
              <a:t>proc</a:t>
            </a:r>
            <a:r>
              <a:rPr lang="en-US" sz="3800" b="1" dirty="0">
                <a:solidFill>
                  <a:srgbClr val="008000"/>
                </a:solidFill>
              </a:rPr>
              <a:t> report data=</a:t>
            </a:r>
            <a:r>
              <a:rPr lang="en-US" sz="3800" b="1" dirty="0" err="1">
                <a:solidFill>
                  <a:srgbClr val="008000"/>
                </a:solidFill>
              </a:rPr>
              <a:t>tabres</a:t>
            </a:r>
            <a:r>
              <a:rPr lang="en-US" sz="3800" b="1" dirty="0"/>
              <a:t> </a:t>
            </a:r>
            <a:r>
              <a:rPr lang="en-US" sz="3800" b="1" dirty="0" err="1"/>
              <a:t>nowd</a:t>
            </a:r>
            <a:r>
              <a:rPr lang="en-US" sz="3800" b="1" dirty="0"/>
              <a:t> headline </a:t>
            </a:r>
            <a:r>
              <a:rPr lang="en-US" sz="3800" b="1" dirty="0" err="1"/>
              <a:t>ps</a:t>
            </a:r>
            <a:r>
              <a:rPr lang="en-US" sz="3800" b="1" dirty="0"/>
              <a:t>=130;</a:t>
            </a:r>
            <a:endParaRPr lang="en-US" sz="3800" dirty="0"/>
          </a:p>
          <a:p>
            <a:pPr lvl="0"/>
            <a:r>
              <a:rPr lang="en-US" sz="3800" b="1" dirty="0"/>
              <a:t>column </a:t>
            </a:r>
            <a:r>
              <a:rPr lang="en-US" sz="3800" b="1" dirty="0" err="1"/>
              <a:t>exposurecat</a:t>
            </a:r>
            <a:r>
              <a:rPr lang="en-US" sz="3800" b="1" dirty="0"/>
              <a:t> exposure &amp;</a:t>
            </a:r>
            <a:r>
              <a:rPr lang="en-US" sz="3800" b="1" dirty="0" err="1"/>
              <a:t>byvar</a:t>
            </a:r>
            <a:r>
              <a:rPr lang="en-US" sz="3800" b="1" dirty="0"/>
              <a:t>, &amp;</a:t>
            </a:r>
            <a:r>
              <a:rPr lang="en-US" sz="3800" b="1" dirty="0" err="1"/>
              <a:t>colvar</a:t>
            </a:r>
            <a:r>
              <a:rPr lang="en-US" sz="3800" b="1" dirty="0"/>
              <a:t>, </a:t>
            </a:r>
            <a:r>
              <a:rPr lang="en-US" sz="3800" b="1" dirty="0" err="1"/>
              <a:t>freqpercent</a:t>
            </a:r>
            <a:r>
              <a:rPr lang="en-US" sz="3800" b="1" dirty="0"/>
              <a:t> ;</a:t>
            </a:r>
            <a:endParaRPr lang="en-US" sz="3800" dirty="0"/>
          </a:p>
          <a:p>
            <a:pPr lvl="0"/>
            <a:r>
              <a:rPr lang="en-US" sz="3800" b="1" dirty="0"/>
              <a:t>define </a:t>
            </a:r>
            <a:r>
              <a:rPr lang="en-US" sz="3800" b="1" dirty="0" err="1"/>
              <a:t>exposurecat</a:t>
            </a:r>
            <a:r>
              <a:rPr lang="en-US" sz="3800" b="1" dirty="0"/>
              <a:t>/ group order=data width=55;</a:t>
            </a:r>
            <a:endParaRPr lang="en-US" sz="3800" dirty="0"/>
          </a:p>
          <a:p>
            <a:pPr lvl="0"/>
            <a:r>
              <a:rPr lang="en-US" sz="3800" b="1" dirty="0"/>
              <a:t>define exposure /group order=data width=45;</a:t>
            </a:r>
            <a:endParaRPr lang="en-US" sz="3800" dirty="0"/>
          </a:p>
          <a:p>
            <a:pPr lvl="0"/>
            <a:r>
              <a:rPr lang="en-US" sz="3800" b="1" dirty="0"/>
              <a:t>define &amp;</a:t>
            </a:r>
            <a:r>
              <a:rPr lang="en-US" sz="3800" b="1" dirty="0" err="1"/>
              <a:t>byvar</a:t>
            </a:r>
            <a:r>
              <a:rPr lang="en-US" sz="3800" b="1" dirty="0"/>
              <a:t> /across order=internal format=</a:t>
            </a:r>
            <a:r>
              <a:rPr lang="en-US" sz="3800" b="1" dirty="0" err="1"/>
              <a:t>byf</a:t>
            </a:r>
            <a:r>
              <a:rPr lang="en-US" sz="3800" b="1" dirty="0"/>
              <a:t>.;</a:t>
            </a:r>
            <a:endParaRPr lang="en-US" sz="3800" dirty="0"/>
          </a:p>
          <a:p>
            <a:pPr lvl="0"/>
            <a:r>
              <a:rPr lang="en-US" sz="3800" b="1" dirty="0"/>
              <a:t>define &amp;</a:t>
            </a:r>
            <a:r>
              <a:rPr lang="en-US" sz="3800" b="1" dirty="0" err="1"/>
              <a:t>colvar</a:t>
            </a:r>
            <a:r>
              <a:rPr lang="en-US" sz="3800" b="1" dirty="0"/>
              <a:t> /across order=internal format=</a:t>
            </a:r>
            <a:r>
              <a:rPr lang="en-US" sz="3800" b="1" dirty="0" err="1"/>
              <a:t>colf</a:t>
            </a:r>
            <a:r>
              <a:rPr lang="en-US" sz="3800" b="1" dirty="0"/>
              <a:t>.;</a:t>
            </a:r>
            <a:endParaRPr lang="en-US" sz="3800" dirty="0"/>
          </a:p>
          <a:p>
            <a:pPr lvl="0"/>
            <a:r>
              <a:rPr lang="en-US" sz="3800" b="1" dirty="0"/>
              <a:t>define </a:t>
            </a:r>
            <a:r>
              <a:rPr lang="en-US" sz="3800" b="1" dirty="0" err="1"/>
              <a:t>freqpercent</a:t>
            </a:r>
            <a:r>
              <a:rPr lang="en-US" sz="3800" b="1" dirty="0"/>
              <a:t> /group width=20</a:t>
            </a:r>
            <a:r>
              <a:rPr lang="en-US" sz="3800" b="1" dirty="0" smtClean="0"/>
              <a:t>;</a:t>
            </a:r>
            <a:r>
              <a:rPr lang="en-US" sz="3800" dirty="0"/>
              <a:t> </a:t>
            </a:r>
            <a:r>
              <a:rPr lang="en-US" sz="3800" b="1" dirty="0" smtClean="0"/>
              <a:t>run</a:t>
            </a:r>
            <a:r>
              <a:rPr lang="en-US" sz="3800" b="1" dirty="0"/>
              <a:t>;</a:t>
            </a:r>
            <a:endParaRPr lang="en-US" sz="3800" dirty="0"/>
          </a:p>
          <a:p>
            <a:pPr lvl="0"/>
            <a:r>
              <a:rPr lang="en-US" sz="3800" b="1" dirty="0" err="1">
                <a:solidFill>
                  <a:srgbClr val="008000"/>
                </a:solidFill>
              </a:rPr>
              <a:t>ods</a:t>
            </a:r>
            <a:r>
              <a:rPr lang="en-US" sz="3800" b="1" dirty="0">
                <a:solidFill>
                  <a:srgbClr val="008000"/>
                </a:solidFill>
              </a:rPr>
              <a:t> document close;</a:t>
            </a:r>
            <a:endParaRPr lang="en-US" sz="3800" dirty="0">
              <a:solidFill>
                <a:srgbClr val="008000"/>
              </a:solidFill>
            </a:endParaRPr>
          </a:p>
          <a:p>
            <a:pPr lvl="0"/>
            <a:r>
              <a:rPr lang="en-US" sz="3800" b="1" dirty="0"/>
              <a:t>run; quit;</a:t>
            </a:r>
            <a:endParaRPr lang="en-US" sz="3800" dirty="0"/>
          </a:p>
          <a:p>
            <a:pPr lvl="0"/>
            <a:r>
              <a:rPr lang="en-US" sz="3800" b="1" dirty="0"/>
              <a:t>%end;</a:t>
            </a:r>
            <a:endParaRPr lang="en-US" sz="3800" dirty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sz="44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/>
          </a:p>
        </p:txBody>
      </p:sp>
      <p:sp>
        <p:nvSpPr>
          <p:cNvPr id="16" name="Left Arrow 15"/>
          <p:cNvSpPr/>
          <p:nvPr/>
        </p:nvSpPr>
        <p:spPr>
          <a:xfrm>
            <a:off x="5867400" y="3352800"/>
            <a:ext cx="990600" cy="1524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7772400" cy="646331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Generate a </a:t>
            </a:r>
            <a:r>
              <a:rPr lang="en-US" b="1" dirty="0">
                <a:solidFill>
                  <a:srgbClr val="008000"/>
                </a:solidFill>
              </a:rPr>
              <a:t>dataset </a:t>
            </a:r>
            <a:r>
              <a:rPr lang="en-US" b="1" dirty="0" err="1">
                <a:solidFill>
                  <a:srgbClr val="008000"/>
                </a:solidFill>
              </a:rPr>
              <a:t>tabres</a:t>
            </a:r>
            <a:r>
              <a:rPr lang="en-US" b="1" dirty="0"/>
              <a:t> – combination of all results (continuous, categorical</a:t>
            </a:r>
            <a:r>
              <a:rPr lang="en-US" b="1" dirty="0" smtClean="0"/>
              <a:t>).</a:t>
            </a:r>
          </a:p>
          <a:p>
            <a:r>
              <a:rPr lang="en-US" b="1" dirty="0" smtClean="0"/>
              <a:t>Formatting </a:t>
            </a:r>
            <a:r>
              <a:rPr lang="en-US" b="1" dirty="0"/>
              <a:t>of table columns for final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266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Customized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5100" u="sng" dirty="0" smtClean="0"/>
              <a:t>ODS Output Destination – This case MS Excel</a:t>
            </a:r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sz="44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/>
          </a:p>
          <a:p>
            <a:r>
              <a:rPr lang="en-US" b="1" dirty="0" err="1"/>
              <a:t>ods</a:t>
            </a:r>
            <a:r>
              <a:rPr lang="en-US" b="1" dirty="0"/>
              <a:t> listing;</a:t>
            </a:r>
            <a:endParaRPr lang="en-US" dirty="0"/>
          </a:p>
          <a:p>
            <a:r>
              <a:rPr lang="en-US" b="1" dirty="0"/>
              <a:t>     </a:t>
            </a:r>
            <a:r>
              <a:rPr lang="en-US" b="1" dirty="0" err="1"/>
              <a:t>ods</a:t>
            </a:r>
            <a:r>
              <a:rPr lang="en-US" b="1" dirty="0"/>
              <a:t> </a:t>
            </a:r>
            <a:r>
              <a:rPr lang="en-US" b="1" dirty="0" err="1"/>
              <a:t>tagsets.ExcelXP</a:t>
            </a:r>
            <a:r>
              <a:rPr lang="en-US" b="1" dirty="0"/>
              <a:t> style=listing</a:t>
            </a:r>
            <a:endParaRPr lang="en-US" dirty="0"/>
          </a:p>
          <a:p>
            <a:r>
              <a:rPr lang="en-US" b="1" dirty="0"/>
              <a:t>     options (</a:t>
            </a:r>
            <a:r>
              <a:rPr lang="en-US" b="1" dirty="0" err="1"/>
              <a:t>Sheet_Interval</a:t>
            </a:r>
            <a:r>
              <a:rPr lang="en-US" b="1" dirty="0"/>
              <a:t>='</a:t>
            </a:r>
            <a:r>
              <a:rPr lang="en-US" b="1" dirty="0" err="1"/>
              <a:t>proc</a:t>
            </a:r>
            <a:r>
              <a:rPr lang="en-US" b="1" dirty="0"/>
              <a:t>' </a:t>
            </a:r>
            <a:r>
              <a:rPr lang="en-US" b="1" dirty="0" err="1"/>
              <a:t>embedded_titles</a:t>
            </a:r>
            <a:r>
              <a:rPr lang="en-US" b="1" dirty="0"/>
              <a:t>='Yes' Index='Yes' </a:t>
            </a:r>
            <a:endParaRPr lang="en-US" dirty="0"/>
          </a:p>
          <a:p>
            <a:r>
              <a:rPr lang="en-US" b="1" dirty="0"/>
              <a:t>     </a:t>
            </a:r>
            <a:r>
              <a:rPr lang="en-US" b="1" dirty="0" err="1"/>
              <a:t>Absolute_Column_Width</a:t>
            </a:r>
            <a:r>
              <a:rPr lang="en-US" b="1" dirty="0"/>
              <a:t>='20,20,20'</a:t>
            </a:r>
            <a:endParaRPr lang="en-US" dirty="0"/>
          </a:p>
          <a:p>
            <a:r>
              <a:rPr lang="en-US" b="1" dirty="0"/>
              <a:t>     </a:t>
            </a:r>
            <a:r>
              <a:rPr lang="en-US" b="1" dirty="0" err="1"/>
              <a:t>Row_Heights</a:t>
            </a:r>
            <a:r>
              <a:rPr lang="en-US" b="1" dirty="0"/>
              <a:t>='15,15,15,15,15,15,15')</a:t>
            </a:r>
            <a:endParaRPr lang="en-US" dirty="0"/>
          </a:p>
          <a:p>
            <a:r>
              <a:rPr lang="en-US" b="1" dirty="0"/>
              <a:t>     file="O:\SAS\Users\VA101010\Reports\</a:t>
            </a:r>
            <a:r>
              <a:rPr lang="en-US" b="1" dirty="0" err="1"/>
              <a:t>Tables.xls</a:t>
            </a:r>
            <a:r>
              <a:rPr lang="en-US" b="1" dirty="0"/>
              <a:t>";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 err="1"/>
              <a:t>ods</a:t>
            </a:r>
            <a:r>
              <a:rPr lang="en-US" b="1" dirty="0"/>
              <a:t> </a:t>
            </a:r>
            <a:r>
              <a:rPr lang="en-US" b="1" dirty="0" err="1"/>
              <a:t>tagsets.ExcelXP</a:t>
            </a:r>
            <a:r>
              <a:rPr lang="en-US" b="1" dirty="0"/>
              <a:t> options(</a:t>
            </a:r>
            <a:r>
              <a:rPr lang="en-US" b="1" dirty="0" err="1"/>
              <a:t>sheet_name</a:t>
            </a:r>
            <a:r>
              <a:rPr lang="en-US" b="1" dirty="0"/>
              <a:t>="Table 1a");</a:t>
            </a:r>
            <a:endParaRPr lang="en-US" dirty="0"/>
          </a:p>
          <a:p>
            <a:r>
              <a:rPr lang="en-US" b="1" dirty="0" err="1">
                <a:solidFill>
                  <a:srgbClr val="008000"/>
                </a:solidFill>
              </a:rPr>
              <a:t>proc</a:t>
            </a:r>
            <a:r>
              <a:rPr lang="en-US" b="1" dirty="0">
                <a:solidFill>
                  <a:srgbClr val="008000"/>
                </a:solidFill>
              </a:rPr>
              <a:t> document name=tabout.Table1a;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replay 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>
                <a:solidFill>
                  <a:srgbClr val="008000"/>
                </a:solidFill>
              </a:rPr>
              <a:t>run;</a:t>
            </a:r>
            <a:endParaRPr lang="en-US" dirty="0">
              <a:solidFill>
                <a:srgbClr val="008000"/>
              </a:solidFill>
            </a:endParaRPr>
          </a:p>
          <a:p>
            <a:r>
              <a:rPr lang="en-US" b="1" dirty="0" err="1"/>
              <a:t>ods</a:t>
            </a:r>
            <a:r>
              <a:rPr lang="en-US" b="1" dirty="0"/>
              <a:t> </a:t>
            </a:r>
            <a:r>
              <a:rPr lang="en-US" b="1" dirty="0" err="1"/>
              <a:t>tagsets.ExcelXP</a:t>
            </a:r>
            <a:r>
              <a:rPr lang="en-US" b="1" dirty="0"/>
              <a:t> close;</a:t>
            </a:r>
            <a:endParaRPr lang="en-US" dirty="0"/>
          </a:p>
          <a:p>
            <a:r>
              <a:rPr lang="en-US" b="1" dirty="0"/>
              <a:t>run;</a:t>
            </a:r>
            <a:endParaRPr lang="en-US" dirty="0"/>
          </a:p>
          <a:p>
            <a:pPr marL="457200" lvl="1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9" name="Right Brace 8"/>
          <p:cNvSpPr/>
          <p:nvPr/>
        </p:nvSpPr>
        <p:spPr>
          <a:xfrm>
            <a:off x="4267200" y="4343400"/>
            <a:ext cx="457200" cy="685800"/>
          </a:xfrm>
          <a:prstGeom prst="rightBrace">
            <a:avLst>
              <a:gd name="adj1" fmla="val 0"/>
              <a:gd name="adj2" fmla="val 52707"/>
            </a:avLst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4343400"/>
            <a:ext cx="2667000" cy="646331"/>
          </a:xfrm>
          <a:prstGeom prst="rect">
            <a:avLst/>
          </a:prstGeom>
          <a:noFill/>
          <a:ln w="12700"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Proc</a:t>
            </a:r>
            <a:r>
              <a:rPr lang="en-US" dirty="0" smtClean="0"/>
              <a:t> Document allows replay of </a:t>
            </a:r>
            <a:r>
              <a:rPr lang="en-US" smtClean="0"/>
              <a:t>stored reports.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199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DCF Report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1600201"/>
            <a:ext cx="8077200" cy="3733800"/>
          </a:xfrm>
          <a:prstGeom prst="leftArrow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marL="457200" lvl="1" indent="0"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1714500"/>
            <a:ext cx="67437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484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Concluding Remarks: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Centralized monitoring activity can improve efficiency of multi-center trials. 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Part of a Risk-Based approach to monitoring.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err="1" smtClean="0"/>
              <a:t>eDC</a:t>
            </a:r>
            <a:r>
              <a:rPr lang="en-US" dirty="0" smtClean="0"/>
              <a:t> applications contains operational tables that can assist in these activities.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Beyond defined reports in </a:t>
            </a:r>
            <a:r>
              <a:rPr lang="en-US" dirty="0" err="1" smtClean="0"/>
              <a:t>eDC</a:t>
            </a:r>
            <a:r>
              <a:rPr lang="en-US" dirty="0" smtClean="0"/>
              <a:t> application.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SAS / ODS Reporting Features can be used to generate professional reports.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Modular reporting macro can assist in providing center metrics.</a:t>
            </a:r>
            <a:endParaRPr lang="en-US" dirty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95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bg2"/>
                </a:solidFill>
              </a:rPr>
              <a:t>Concluding Remarks: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Full Macro Information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Available at (</a:t>
            </a:r>
            <a:r>
              <a:rPr lang="en-US" dirty="0" smtClean="0">
                <a:hlinkClick r:id="rId2"/>
              </a:rPr>
              <a:t>http://people.bu.edu/gagnon</a:t>
            </a:r>
            <a:r>
              <a:rPr lang="en-US" dirty="0" smtClean="0"/>
              <a:t>)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sz="1300" dirty="0" smtClean="0"/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Acknowledgements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SAS</a:t>
            </a:r>
            <a:r>
              <a:rPr lang="en-US" dirty="0"/>
              <a:t>® </a:t>
            </a:r>
            <a:r>
              <a:rPr lang="en-US" dirty="0" smtClean="0"/>
              <a:t> Acknowledgements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/>
              <a:t>SAS and all other SAS Institute Inc. product or service names are registered trademarks or trademarks of SAS Institute Inc. in the USA and other countries. ® indicates USA registration. </a:t>
            </a:r>
            <a:endParaRPr lang="en-US" dirty="0" smtClean="0"/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sz="1400" dirty="0" smtClean="0"/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Co-authors: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Rebecca Fink / David Gagnon 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sz="1400" dirty="0" smtClean="0"/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Staff at VA CSP Boston Coordinating Center / MAVERIC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/>
              <a:t>Erika </a:t>
            </a:r>
            <a:r>
              <a:rPr lang="en-US" dirty="0" smtClean="0"/>
              <a:t>Holmberg / Allan Lewis 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  <a:defRPr/>
            </a:pPr>
            <a:endParaRPr lang="en-US" sz="1500" dirty="0" smtClean="0"/>
          </a:p>
          <a:p>
            <a:pPr marL="457200" lvl="1" indent="0">
              <a:buClr>
                <a:schemeClr val="accent1"/>
              </a:buClr>
              <a:buNone/>
              <a:defRPr/>
            </a:pPr>
            <a:r>
              <a:rPr lang="en-US" sz="3300" dirty="0" smtClean="0">
                <a:solidFill>
                  <a:schemeClr val="accent1"/>
                </a:solidFill>
              </a:rPr>
              <a:t>Audience Questions</a:t>
            </a:r>
            <a:endParaRPr lang="en-US" sz="3300" dirty="0">
              <a:solidFill>
                <a:schemeClr val="accent1"/>
              </a:solidFill>
            </a:endParaRP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16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Multi-Center Clinical Trials: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Multi-center trials can be complicated: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Multiple visits for long term trials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Multiple CRFs with different purposes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sz="2400" dirty="0" smtClean="0"/>
              <a:t>Safety (e.g. Adverse Events, Pharmacy Data)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sz="2400" dirty="0" smtClean="0"/>
              <a:t>Efficacy (e.g. Outcomes Data for Trial Objectives)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sz="2400" dirty="0" smtClean="0"/>
              <a:t>Study Activity (e.g. Protocol Deviations; Disposition)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Trials require </a:t>
            </a:r>
            <a:r>
              <a:rPr lang="en-US" dirty="0"/>
              <a:t>frequent monitoring of </a:t>
            </a:r>
            <a:r>
              <a:rPr lang="en-US" dirty="0" smtClean="0"/>
              <a:t>data to insure quality.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1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681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Risk-Based Monitoring: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Trial monitoring </a:t>
            </a:r>
            <a:r>
              <a:rPr lang="en-US" dirty="0"/>
              <a:t>has </a:t>
            </a:r>
            <a:r>
              <a:rPr lang="en-US" dirty="0" smtClean="0"/>
              <a:t>focused </a:t>
            </a:r>
            <a:r>
              <a:rPr lang="en-US" dirty="0"/>
              <a:t>on on-site </a:t>
            </a:r>
            <a:r>
              <a:rPr lang="en-US" dirty="0" smtClean="0"/>
              <a:t>activities</a:t>
            </a:r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sz="1200" dirty="0"/>
          </a:p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FDA Guidance Document </a:t>
            </a:r>
            <a:r>
              <a:rPr lang="en-US" dirty="0" smtClean="0"/>
              <a:t>that describes a </a:t>
            </a:r>
            <a:r>
              <a:rPr lang="en-US" b="1" i="1" dirty="0" smtClean="0"/>
              <a:t>risk</a:t>
            </a:r>
            <a:r>
              <a:rPr lang="en-US" b="1" i="1" dirty="0" smtClean="0"/>
              <a:t>-based</a:t>
            </a:r>
            <a:r>
              <a:rPr lang="en-US" dirty="0" smtClean="0"/>
              <a:t> approach to monitoring: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Recently finalized – August 2013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Combines on-site monitoring and remote ‘centralized monitoring’.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Targeted </a:t>
            </a:r>
            <a:r>
              <a:rPr lang="en-US" dirty="0"/>
              <a:t>monitoring of site activity remotely.</a:t>
            </a:r>
          </a:p>
          <a:p>
            <a:pPr marL="914400" lvl="2" indent="0">
              <a:buClr>
                <a:schemeClr val="accent1"/>
              </a:buClr>
              <a:buNone/>
              <a:defRPr/>
            </a:pPr>
            <a:endParaRPr lang="en-US" sz="1200" dirty="0" smtClean="0"/>
          </a:p>
          <a:p>
            <a:pPr marL="914400" lvl="2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9346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Risk-Based Monitoring: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dirty="0" smtClean="0"/>
              <a:t>Improve efficiency and costs of clinical trials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Reducing the need for frequent on-site monitoring.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Focus on sites that don’t meet defined study metrics.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Dictate corrective </a:t>
            </a:r>
            <a:r>
              <a:rPr lang="en-US" dirty="0"/>
              <a:t>a</a:t>
            </a:r>
            <a:r>
              <a:rPr lang="en-US" dirty="0" smtClean="0"/>
              <a:t>ctions with sites: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Initiate re-training efforts, improve communication with sites, increase on-site monitoring activities.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Probation efforts if needed.</a:t>
            </a:r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3992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Electronic Data Capture: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Electronic Data Capture (</a:t>
            </a:r>
            <a:r>
              <a:rPr lang="en-US" dirty="0" err="1" smtClean="0"/>
              <a:t>eDC</a:t>
            </a:r>
            <a:r>
              <a:rPr lang="en-US" dirty="0" smtClean="0"/>
              <a:t>):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Real-time data capture and correction.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Data maintained in relational database architecture.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Trial management functions (CRFs, DCFs, etc.).</a:t>
            </a:r>
          </a:p>
          <a:p>
            <a:pPr lvl="1">
              <a:buClr>
                <a:schemeClr val="accent1"/>
              </a:buClr>
              <a:buFont typeface="Wingdings" charset="2"/>
              <a:buChar char="§"/>
              <a:defRPr/>
            </a:pPr>
            <a:r>
              <a:rPr lang="en-US" dirty="0"/>
              <a:t>Operational Tables for Trial Management: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Participant </a:t>
            </a:r>
            <a:r>
              <a:rPr lang="en-US" dirty="0"/>
              <a:t>Status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/>
              <a:t>CRF/Form Status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/>
              <a:t>DCF Status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/>
              <a:t>Master Data Files (i.e. tables for all data transactions)</a:t>
            </a:r>
          </a:p>
          <a:p>
            <a:pPr lvl="2">
              <a:buClr>
                <a:schemeClr val="accent1"/>
              </a:buClr>
              <a:defRPr/>
            </a:pPr>
            <a:endParaRPr lang="en-US" dirty="0" smtClean="0"/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9423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SAS for Reporting: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Points to Consider - SAS for Risk-Based Monitoring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Output Delivery System (ODS) Functionality</a:t>
            </a:r>
          </a:p>
          <a:p>
            <a:pPr lvl="3">
              <a:buClr>
                <a:schemeClr val="accent1"/>
              </a:buClr>
              <a:buFont typeface="Wingdings" charset="2"/>
              <a:buChar char="Ø"/>
              <a:defRPr/>
            </a:pPr>
            <a:r>
              <a:rPr lang="en-US" dirty="0" smtClean="0"/>
              <a:t>Ability to establish professional level reports in many formats.</a:t>
            </a:r>
          </a:p>
          <a:p>
            <a:pPr marL="1371600" lvl="3" indent="0">
              <a:buClr>
                <a:schemeClr val="accent1"/>
              </a:buClr>
              <a:buNone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Physical Report Document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Found sites were more responsive to a physical report.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Reports in Near Real Time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Daily reports based on schedule </a:t>
            </a:r>
            <a:r>
              <a:rPr lang="en-US" dirty="0" err="1" smtClean="0"/>
              <a:t>cron</a:t>
            </a:r>
            <a:r>
              <a:rPr lang="en-US" dirty="0" smtClean="0"/>
              <a:t> jobs.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Timing was considered acceptable for task.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SAS Knowledge Base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Research infrastructure had more SAS experience.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Business Use Cases: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None/>
              <a:defRPr/>
            </a:pPr>
            <a:r>
              <a:rPr lang="en-US" dirty="0" smtClean="0"/>
              <a:t>Business Use Cases for Discussion:</a:t>
            </a:r>
          </a:p>
          <a:p>
            <a:pPr lvl="1">
              <a:buClr>
                <a:schemeClr val="accent1"/>
              </a:buClr>
              <a:buNone/>
              <a:defRPr/>
            </a:pPr>
            <a:endParaRPr lang="en-US" sz="1200" dirty="0" smtClean="0"/>
          </a:p>
          <a:p>
            <a:pPr marL="1428750" lvl="2" indent="-514350">
              <a:buClr>
                <a:schemeClr val="accent1"/>
              </a:buClr>
              <a:buFont typeface="+mj-lt"/>
              <a:buAutoNum type="arabicParenR"/>
              <a:defRPr/>
            </a:pPr>
            <a:r>
              <a:rPr lang="en-US" sz="2800" dirty="0" smtClean="0"/>
              <a:t>Case Report Form (CRF) Completion</a:t>
            </a:r>
          </a:p>
          <a:p>
            <a:pPr marL="1257300" lvl="2" indent="-342900">
              <a:buClr>
                <a:schemeClr val="accent1"/>
              </a:buClr>
              <a:buFont typeface="+mj-lt"/>
              <a:buAutoNum type="arabicParenR"/>
              <a:defRPr/>
            </a:pPr>
            <a:endParaRPr lang="en-US" sz="1400" dirty="0" smtClean="0"/>
          </a:p>
          <a:p>
            <a:pPr marL="1428750" lvl="2" indent="-514350">
              <a:buClr>
                <a:schemeClr val="accent1"/>
              </a:buClr>
              <a:buFont typeface="+mj-lt"/>
              <a:buAutoNum type="arabicParenR"/>
              <a:defRPr/>
            </a:pPr>
            <a:r>
              <a:rPr lang="en-US" sz="2800" dirty="0"/>
              <a:t>Data Clarification (DCF) Status</a:t>
            </a:r>
            <a:endParaRPr lang="en-US" sz="2800" dirty="0" smtClean="0"/>
          </a:p>
          <a:p>
            <a:pPr marL="1371600" lvl="2" indent="-457200">
              <a:buClr>
                <a:schemeClr val="accent1"/>
              </a:buClr>
              <a:buFont typeface="+mj-lt"/>
              <a:buAutoNum type="arabicParenR"/>
              <a:defRPr/>
            </a:pPr>
            <a:endParaRPr lang="en-US" sz="2800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endParaRPr lang="en-US" dirty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46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8392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Case Report Form (CRF</a:t>
            </a:r>
            <a:r>
              <a:rPr lang="en-US" dirty="0">
                <a:solidFill>
                  <a:schemeClr val="bg2"/>
                </a:solidFill>
              </a:rPr>
              <a:t>)</a:t>
            </a:r>
            <a:r>
              <a:rPr lang="en-US" dirty="0" smtClean="0">
                <a:solidFill>
                  <a:schemeClr val="bg2"/>
                </a:solidFill>
              </a:rPr>
              <a:t> Completion: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Business Use Case: </a:t>
            </a:r>
          </a:p>
          <a:p>
            <a:pPr lvl="2">
              <a:buClr>
                <a:schemeClr val="accent1"/>
              </a:buClr>
              <a:defRPr/>
            </a:pPr>
            <a:r>
              <a:rPr lang="en-US" dirty="0" smtClean="0"/>
              <a:t>Important to have data entered during or soon after participant visits.</a:t>
            </a:r>
          </a:p>
          <a:p>
            <a:pPr lvl="2">
              <a:buClr>
                <a:schemeClr val="accent1"/>
              </a:buClr>
              <a:defRPr/>
            </a:pPr>
            <a:endParaRPr lang="en-US" sz="1200" dirty="0" smtClean="0"/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Report for Site Staff: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Listing of outstanding CRFs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Days outstanding from expected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Summary numbers</a:t>
            </a:r>
          </a:p>
          <a:p>
            <a:pPr lvl="2">
              <a:buClr>
                <a:schemeClr val="accent1"/>
              </a:buClr>
              <a:buFont typeface="Arial"/>
              <a:buChar char="•"/>
              <a:defRPr/>
            </a:pPr>
            <a:r>
              <a:rPr lang="en-US" dirty="0" smtClean="0"/>
              <a:t>Report for Management Teams: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CRF completion rates by site</a:t>
            </a:r>
          </a:p>
          <a:p>
            <a:pPr lvl="3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dirty="0" smtClean="0"/>
              <a:t>Completion rates by CRF and visit window</a:t>
            </a:r>
          </a:p>
          <a:p>
            <a:pPr lvl="2">
              <a:buClr>
                <a:schemeClr val="accent1"/>
              </a:buClr>
              <a:buFont typeface="Wingdings" pitchFamily="2" charset="2"/>
              <a:buChar char="Ø"/>
              <a:defRPr/>
            </a:pPr>
            <a:endParaRPr lang="en-US" dirty="0" smtClean="0"/>
          </a:p>
          <a:p>
            <a:pPr lvl="2">
              <a:buClr>
                <a:schemeClr val="accent1"/>
              </a:buClr>
              <a:buFont typeface="Wingdings" charset="2"/>
              <a:buChar char="Ø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endParaRPr lang="en-US" sz="1400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4247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8718</TotalTime>
  <Words>1669</Words>
  <Application>Microsoft Macintosh PowerPoint</Application>
  <PresentationFormat>On-screen Show (4:3)</PresentationFormat>
  <Paragraphs>599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Use of SAS® for Clinical Trial Management and Risk-Based Monitoring of Multicenter Clinical Trial Data from Electronic Data Capture Tools  Bob Hall1, MS, Rebecca V. Fink2 MPH, David Gagnon1, MD, MPH, PhD   NESUG 2013 Presentation</vt:lpstr>
      <vt:lpstr>Objectives of Presentation:</vt:lpstr>
      <vt:lpstr>Multi-Center Clinical Trials:</vt:lpstr>
      <vt:lpstr>Risk-Based Monitoring:</vt:lpstr>
      <vt:lpstr>Risk-Based Monitoring:</vt:lpstr>
      <vt:lpstr>Electronic Data Capture:</vt:lpstr>
      <vt:lpstr>SAS for Reporting:</vt:lpstr>
      <vt:lpstr>Business Use Cases:</vt:lpstr>
      <vt:lpstr>Case Report Form (CRF) Completion:</vt:lpstr>
      <vt:lpstr>CRF Completion:</vt:lpstr>
      <vt:lpstr>CRF Completion:</vt:lpstr>
      <vt:lpstr>CRF Completion:</vt:lpstr>
      <vt:lpstr>Monitoring Data Clarifications:</vt:lpstr>
      <vt:lpstr>Monitoring Data Clarifications:</vt:lpstr>
      <vt:lpstr>SAS Tools for Reporting:</vt:lpstr>
      <vt:lpstr>Customized DCF Report:</vt:lpstr>
      <vt:lpstr>DCF Report - Elements</vt:lpstr>
      <vt:lpstr>DCF Report – Format Table</vt:lpstr>
      <vt:lpstr>DCF Report – Macro Variables</vt:lpstr>
      <vt:lpstr>Customized Reporting:</vt:lpstr>
      <vt:lpstr>Customized Reporting:</vt:lpstr>
      <vt:lpstr>Customized Reporting:</vt:lpstr>
      <vt:lpstr>Customized Reporting:</vt:lpstr>
      <vt:lpstr>Customized Reporting:</vt:lpstr>
      <vt:lpstr>DCF Report</vt:lpstr>
      <vt:lpstr>Concluding Remarks:</vt:lpstr>
      <vt:lpstr>Concluding Remarks: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Data Extracts (NDEs)   VA Out-Pt / In-Pt Files</dc:title>
  <dc:creator>vhaboshallb</dc:creator>
  <cp:lastModifiedBy>Bob Hall</cp:lastModifiedBy>
  <cp:revision>273</cp:revision>
  <dcterms:created xsi:type="dcterms:W3CDTF">2012-05-22T17:45:48Z</dcterms:created>
  <dcterms:modified xsi:type="dcterms:W3CDTF">2013-09-07T18:29:04Z</dcterms:modified>
</cp:coreProperties>
</file>