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324" r:id="rId3"/>
    <p:sldId id="301" r:id="rId4"/>
    <p:sldId id="302" r:id="rId5"/>
    <p:sldId id="308" r:id="rId6"/>
    <p:sldId id="315" r:id="rId7"/>
    <p:sldId id="322" r:id="rId8"/>
    <p:sldId id="303" r:id="rId9"/>
    <p:sldId id="314" r:id="rId10"/>
    <p:sldId id="309" r:id="rId11"/>
    <p:sldId id="325" r:id="rId12"/>
    <p:sldId id="306" r:id="rId13"/>
    <p:sldId id="305" r:id="rId14"/>
    <p:sldId id="307" r:id="rId15"/>
    <p:sldId id="304" r:id="rId16"/>
    <p:sldId id="310" r:id="rId17"/>
    <p:sldId id="311" r:id="rId18"/>
    <p:sldId id="312" r:id="rId19"/>
    <p:sldId id="320" r:id="rId20"/>
    <p:sldId id="332" r:id="rId21"/>
    <p:sldId id="333" r:id="rId22"/>
    <p:sldId id="313" r:id="rId23"/>
    <p:sldId id="323" r:id="rId24"/>
    <p:sldId id="334" r:id="rId25"/>
    <p:sldId id="326" r:id="rId26"/>
    <p:sldId id="328" r:id="rId27"/>
    <p:sldId id="329" r:id="rId28"/>
    <p:sldId id="330" r:id="rId29"/>
    <p:sldId id="331" r:id="rId30"/>
    <p:sldId id="274" r:id="rId31"/>
    <p:sldId id="30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Objects="1">
      <p:cViewPr varScale="1">
        <p:scale>
          <a:sx n="109" d="100"/>
          <a:sy n="109" d="100"/>
        </p:scale>
        <p:origin x="-24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49E1F-F069-8844-8BA3-45B7DB961124}" type="datetimeFigureOut">
              <a:rPr lang="en-US" smtClean="0"/>
              <a:pPr/>
              <a:t>11/13/13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AE1F6-DB56-0947-AD64-3B7FDC47A1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96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E1F6-DB56-0947-AD64-3B7FDC47A18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1AED-F6FA-D347-BD30-90E5C6EF6E86}" type="datetimeFigureOut">
              <a:rPr lang="en-US" smtClean="0"/>
              <a:pPr/>
              <a:t>11/13/13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7E88-59EF-294D-811D-8EEC1B8ED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1AED-F6FA-D347-BD30-90E5C6EF6E86}" type="datetimeFigureOut">
              <a:rPr lang="en-US" smtClean="0"/>
              <a:pPr/>
              <a:t>11/13/13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7E88-59EF-294D-811D-8EEC1B8ED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1AED-F6FA-D347-BD30-90E5C6EF6E86}" type="datetimeFigureOut">
              <a:rPr lang="en-US" smtClean="0"/>
              <a:pPr/>
              <a:t>11/13/13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7E88-59EF-294D-811D-8EEC1B8ED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1AED-F6FA-D347-BD30-90E5C6EF6E86}" type="datetimeFigureOut">
              <a:rPr lang="en-US" smtClean="0"/>
              <a:pPr/>
              <a:t>11/13/13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7E88-59EF-294D-811D-8EEC1B8ED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1AED-F6FA-D347-BD30-90E5C6EF6E86}" type="datetimeFigureOut">
              <a:rPr lang="en-US" smtClean="0"/>
              <a:pPr/>
              <a:t>11/13/13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7E88-59EF-294D-811D-8EEC1B8ED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1AED-F6FA-D347-BD30-90E5C6EF6E86}" type="datetimeFigureOut">
              <a:rPr lang="en-US" smtClean="0"/>
              <a:pPr/>
              <a:t>11/13/13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7E88-59EF-294D-811D-8EEC1B8ED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1AED-F6FA-D347-BD30-90E5C6EF6E86}" type="datetimeFigureOut">
              <a:rPr lang="en-US" smtClean="0"/>
              <a:pPr/>
              <a:t>11/13/13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7E88-59EF-294D-811D-8EEC1B8ED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1AED-F6FA-D347-BD30-90E5C6EF6E86}" type="datetimeFigureOut">
              <a:rPr lang="en-US" smtClean="0"/>
              <a:pPr/>
              <a:t>11/13/13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7E88-59EF-294D-811D-8EEC1B8ED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1AED-F6FA-D347-BD30-90E5C6EF6E86}" type="datetimeFigureOut">
              <a:rPr lang="en-US" smtClean="0"/>
              <a:pPr/>
              <a:t>11/13/13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7E88-59EF-294D-811D-8EEC1B8ED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1AED-F6FA-D347-BD30-90E5C6EF6E86}" type="datetimeFigureOut">
              <a:rPr lang="en-US" smtClean="0"/>
              <a:pPr/>
              <a:t>11/13/13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7E88-59EF-294D-811D-8EEC1B8ED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1AED-F6FA-D347-BD30-90E5C6EF6E86}" type="datetimeFigureOut">
              <a:rPr lang="en-US" smtClean="0"/>
              <a:pPr/>
              <a:t>11/13/13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7E88-59EF-294D-811D-8EEC1B8ED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	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51AED-F6FA-D347-BD30-90E5C6EF6E86}" type="datetimeFigureOut">
              <a:rPr lang="en-US" smtClean="0"/>
              <a:pPr/>
              <a:t>11/13/13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C7E88-59EF-294D-811D-8EEC1B8ED3B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47800"/>
            <a:ext cx="8229600" cy="1588"/>
          </a:xfrm>
          <a:prstGeom prst="line">
            <a:avLst/>
          </a:prstGeom>
          <a:ln w="3175" cmpd="sng">
            <a:solidFill>
              <a:schemeClr val="bg2"/>
            </a:solidFill>
            <a:prstDash val="soli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1533525"/>
            <a:ext cx="7772400" cy="1362075"/>
          </a:xfrm>
        </p:spPr>
        <p:txBody>
          <a:bodyPr>
            <a:normAutofit/>
          </a:bodyPr>
          <a:lstStyle/>
          <a:p>
            <a:r>
              <a:rPr lang="en-US" dirty="0" smtClean="0"/>
              <a:t>Pre-program: introduction to Excel, STATA &amp; DATA ANALYSIS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4824413"/>
            <a:ext cx="7772400" cy="1500187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EMBA Data Analysis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Professor Timothy Simcoe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Boston University School of Management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Computers</a:t>
            </a:r>
            <a:r>
              <a:rPr lang="en-US" sz="2000" dirty="0" smtClean="0"/>
              <a:t> recognize two variable types</a:t>
            </a:r>
          </a:p>
          <a:p>
            <a:r>
              <a:rPr lang="en-US" sz="2000" dirty="0" smtClean="0"/>
              <a:t>	- </a:t>
            </a:r>
            <a:r>
              <a:rPr lang="en-US" sz="2000" u="sng" dirty="0" smtClean="0"/>
              <a:t>Numeric</a:t>
            </a:r>
            <a:r>
              <a:rPr lang="en-US" sz="2000" dirty="0" smtClean="0"/>
              <a:t> and </a:t>
            </a:r>
            <a:r>
              <a:rPr lang="en-US" sz="2000" u="sng" dirty="0" smtClean="0"/>
              <a:t>String</a:t>
            </a:r>
            <a:r>
              <a:rPr lang="en-US" sz="2000" dirty="0" smtClean="0"/>
              <a:t> variables</a:t>
            </a:r>
          </a:p>
          <a:p>
            <a:r>
              <a:rPr lang="en-US" sz="2000" dirty="0" smtClean="0"/>
              <a:t>	- So, 5.7 is not the same as “5.7”</a:t>
            </a:r>
          </a:p>
          <a:p>
            <a:r>
              <a:rPr lang="en-US" sz="2000" dirty="0" smtClean="0"/>
              <a:t>	- Don’t assume the computer “understands” numbers!</a:t>
            </a:r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Statisticians</a:t>
            </a:r>
            <a:r>
              <a:rPr lang="en-US" sz="2000" dirty="0" smtClean="0"/>
              <a:t> recognize (roughly) three variable types </a:t>
            </a:r>
          </a:p>
          <a:p>
            <a:r>
              <a:rPr lang="en-US" sz="2000" dirty="0" smtClean="0"/>
              <a:t>	- </a:t>
            </a:r>
            <a:r>
              <a:rPr lang="en-US" sz="2000" u="sng" dirty="0" smtClean="0"/>
              <a:t>Metric or continuous</a:t>
            </a:r>
            <a:r>
              <a:rPr lang="en-US" sz="2000" dirty="0" smtClean="0"/>
              <a:t>, e.g. height, weight, or sales</a:t>
            </a:r>
          </a:p>
          <a:p>
            <a:r>
              <a:rPr lang="en-US" sz="2000" dirty="0" smtClean="0"/>
              <a:t>	- </a:t>
            </a:r>
            <a:r>
              <a:rPr lang="en-US" sz="2000" u="sng" dirty="0" smtClean="0"/>
              <a:t>Ordered categorical</a:t>
            </a:r>
            <a:r>
              <a:rPr lang="en-US" sz="2000" dirty="0" smtClean="0"/>
              <a:t>, e.g. </a:t>
            </a:r>
            <a:r>
              <a:rPr lang="en-US" sz="2000" dirty="0" err="1" smtClean="0"/>
              <a:t>Likert</a:t>
            </a:r>
            <a:r>
              <a:rPr lang="en-US" sz="2000" dirty="0" smtClean="0"/>
              <a:t> (1-5) scale or low-medium-high</a:t>
            </a:r>
          </a:p>
          <a:p>
            <a:r>
              <a:rPr lang="en-US" sz="2000" dirty="0" smtClean="0"/>
              <a:t>	- </a:t>
            </a:r>
            <a:r>
              <a:rPr lang="en-US" sz="2000" u="sng" dirty="0" smtClean="0"/>
              <a:t>Unordered Categorical</a:t>
            </a:r>
            <a:r>
              <a:rPr lang="en-US" sz="2000" dirty="0" smtClean="0"/>
              <a:t>, e.g. gender, location</a:t>
            </a:r>
          </a:p>
          <a:p>
            <a:endParaRPr lang="en-US" sz="2000" dirty="0"/>
          </a:p>
        </p:txBody>
      </p:sp>
      <p:sp>
        <p:nvSpPr>
          <p:cNvPr id="4" name="Isosceles Triangle 3"/>
          <p:cNvSpPr/>
          <p:nvPr/>
        </p:nvSpPr>
        <p:spPr>
          <a:xfrm rot="10800000">
            <a:off x="1524000" y="5410200"/>
            <a:ext cx="5486400" cy="3048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6895" y="5791200"/>
            <a:ext cx="7989800" cy="747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 smtClean="0"/>
              <a:t>What are the types (computer and statistical) of each variable in </a:t>
            </a:r>
            <a:r>
              <a:rPr lang="en-US" b="1" dirty="0" err="1" smtClean="0"/>
              <a:t>AnnualSales.xls</a:t>
            </a:r>
            <a:r>
              <a:rPr lang="en-US" b="1" dirty="0" smtClean="0"/>
              <a:t>?</a:t>
            </a:r>
          </a:p>
          <a:p>
            <a:pPr algn="ctr">
              <a:lnSpc>
                <a:spcPct val="120000"/>
              </a:lnSpc>
            </a:pPr>
            <a:r>
              <a:rPr lang="en-US" b="1" dirty="0" smtClean="0"/>
              <a:t>Examples of metric, ordered and unordered categorical data in your workplace?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r>
              <a:rPr lang="en-US" dirty="0" smtClean="0"/>
              <a:t>Break and Pre-Assessment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11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09800"/>
            <a:ext cx="6248400" cy="39052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Stata’s</a:t>
            </a:r>
            <a:r>
              <a:rPr lang="en-US" dirty="0" smtClean="0"/>
              <a:t> Windows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47630" y="1143000"/>
            <a:ext cx="306297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Results Window: Where </a:t>
            </a:r>
            <a:r>
              <a:rPr lang="en-US" dirty="0" err="1" smtClean="0"/>
              <a:t>Stata</a:t>
            </a:r>
            <a:endParaRPr lang="en-US" dirty="0" smtClean="0"/>
          </a:p>
          <a:p>
            <a:r>
              <a:rPr lang="en-US" dirty="0" smtClean="0"/>
              <a:t>displays output after you tell it </a:t>
            </a:r>
          </a:p>
          <a:p>
            <a:r>
              <a:rPr lang="en-US" dirty="0" smtClean="0"/>
              <a:t>to do something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89541" y="6172200"/>
            <a:ext cx="487825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Command window: Where you type in commands</a:t>
            </a:r>
          </a:p>
          <a:p>
            <a:r>
              <a:rPr lang="en-US" dirty="0" smtClean="0"/>
              <a:t>(unless you prefer to use the drop down menus)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9041" y="1295400"/>
            <a:ext cx="480480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Review window: A list of your last few commands</a:t>
            </a:r>
          </a:p>
          <a:p>
            <a:r>
              <a:rPr lang="en-US" dirty="0" smtClean="0"/>
              <a:t>click on them for a “do over”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62800" y="2590800"/>
            <a:ext cx="19050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Variables window:</a:t>
            </a:r>
          </a:p>
          <a:p>
            <a:r>
              <a:rPr lang="en-US" dirty="0" smtClean="0"/>
              <a:t>Useful info about</a:t>
            </a:r>
          </a:p>
          <a:p>
            <a:r>
              <a:rPr lang="en-US" dirty="0" smtClean="0"/>
              <a:t>the variables in </a:t>
            </a:r>
          </a:p>
          <a:p>
            <a:r>
              <a:rPr lang="en-US" dirty="0" smtClean="0"/>
              <a:t>current data set</a:t>
            </a:r>
          </a:p>
          <a:p>
            <a:endParaRPr lang="en-US" dirty="0"/>
          </a:p>
        </p:txBody>
      </p:sp>
      <p:cxnSp>
        <p:nvCxnSpPr>
          <p:cNvPr id="11" name="Straight Arrow Connector 10"/>
          <p:cNvCxnSpPr>
            <a:stCxn id="8" idx="2"/>
          </p:cNvCxnSpPr>
          <p:nvPr/>
        </p:nvCxnSpPr>
        <p:spPr>
          <a:xfrm flipH="1">
            <a:off x="1143000" y="1941731"/>
            <a:ext cx="1448446" cy="11824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248400" y="3352800"/>
            <a:ext cx="914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4568459" y="5717051"/>
            <a:ext cx="4572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267200" y="2066330"/>
            <a:ext cx="1280431" cy="12864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an Excel File into </a:t>
            </a:r>
            <a:r>
              <a:rPr lang="en-US" dirty="0" err="1" smtClean="0"/>
              <a:t>Stata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Make the data rectangular in Excel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Make sure numbers are formatted as “numbers”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Open </a:t>
            </a:r>
            <a:r>
              <a:rPr lang="en-US" sz="2000" dirty="0" err="1" smtClean="0"/>
              <a:t>Stata</a:t>
            </a:r>
            <a:r>
              <a:rPr lang="en-US" sz="2000" dirty="0" smtClean="0"/>
              <a:t>*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Select “File &gt; Import &gt; Excel Spreadsheet” from dropdown menus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Find the file you wish to load into </a:t>
            </a:r>
            <a:r>
              <a:rPr lang="en-US" sz="2000" dirty="0" err="1" smtClean="0"/>
              <a:t>Stata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i="1" dirty="0" smtClean="0"/>
              <a:t>Choose the correct Excel Worksheet if application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i="1" dirty="0" smtClean="0"/>
              <a:t>Check “Import First Row as Variable Names” if applicable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Make sure you have correct # of rows / observations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Click “OK”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To save in </a:t>
            </a:r>
            <a:r>
              <a:rPr lang="en-US" sz="2000" dirty="0" err="1" smtClean="0"/>
              <a:t>Stata</a:t>
            </a:r>
            <a:r>
              <a:rPr lang="en-US" sz="2000" dirty="0" smtClean="0"/>
              <a:t> format, select “File &gt; Save as…” drop down</a:t>
            </a:r>
          </a:p>
        </p:txBody>
      </p:sp>
      <p:sp>
        <p:nvSpPr>
          <p:cNvPr id="5" name="Isosceles Triangle 4"/>
          <p:cNvSpPr/>
          <p:nvPr/>
        </p:nvSpPr>
        <p:spPr>
          <a:xfrm rot="10800000">
            <a:off x="1371601" y="5486400"/>
            <a:ext cx="6248400" cy="2286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47356" y="5791200"/>
            <a:ext cx="7128912" cy="747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 smtClean="0"/>
              <a:t>Practice by importing the “</a:t>
            </a:r>
            <a:r>
              <a:rPr lang="en-US" b="1" dirty="0" err="1" smtClean="0"/>
              <a:t>StoreManagers</a:t>
            </a:r>
            <a:r>
              <a:rPr lang="en-US" b="1" dirty="0" smtClean="0"/>
              <a:t>” tab from our </a:t>
            </a:r>
            <a:r>
              <a:rPr lang="en-US" b="1" dirty="0" err="1" smtClean="0"/>
              <a:t>AnnualSales.xls</a:t>
            </a:r>
            <a:endParaRPr lang="en-US" b="1" dirty="0"/>
          </a:p>
          <a:p>
            <a:pPr algn="ctr">
              <a:lnSpc>
                <a:spcPct val="120000"/>
              </a:lnSpc>
            </a:pPr>
            <a:r>
              <a:rPr lang="en-US" b="1" dirty="0" smtClean="0"/>
              <a:t>Spreadsheet and saving it as a </a:t>
            </a:r>
            <a:r>
              <a:rPr lang="en-US" b="1" dirty="0" err="1" smtClean="0"/>
              <a:t>Stata</a:t>
            </a:r>
            <a:r>
              <a:rPr lang="en-US" b="1" dirty="0" smtClean="0"/>
              <a:t> file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0" y="2743200"/>
            <a:ext cx="6339840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Stata</a:t>
            </a:r>
            <a:r>
              <a:rPr lang="en-US" dirty="0" smtClean="0"/>
              <a:t> also has a “spreadsheet” window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524000"/>
            <a:ext cx="5257800" cy="8382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Data Editor</a:t>
            </a:r>
            <a:r>
              <a:rPr lang="en-US" sz="2000" dirty="0" smtClean="0"/>
              <a:t> allows editing (not recommended)</a:t>
            </a:r>
          </a:p>
          <a:p>
            <a:r>
              <a:rPr lang="en-US" sz="2000" b="1" dirty="0" smtClean="0"/>
              <a:t>Data Browser</a:t>
            </a:r>
            <a:r>
              <a:rPr lang="en-US" sz="2000" dirty="0" smtClean="0"/>
              <a:t> only permits viewing data</a:t>
            </a:r>
            <a:endParaRPr lang="en-US" sz="2000" b="1" dirty="0"/>
          </a:p>
        </p:txBody>
      </p:sp>
      <p:cxnSp>
        <p:nvCxnSpPr>
          <p:cNvPr id="6" name="Straight Arrow Connector 5"/>
          <p:cNvCxnSpPr>
            <a:stCxn id="9" idx="2"/>
          </p:cNvCxnSpPr>
          <p:nvPr/>
        </p:nvCxnSpPr>
        <p:spPr>
          <a:xfrm flipH="1">
            <a:off x="5638800" y="2514600"/>
            <a:ext cx="1790700" cy="5259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77000" y="1591270"/>
            <a:ext cx="1905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Click here to view data in “spread- sheet” format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607475"/>
            <a:ext cx="16764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</a:t>
            </a:r>
            <a:r>
              <a:rPr lang="en-US" b="1" dirty="0" smtClean="0">
                <a:solidFill>
                  <a:srgbClr val="FF0000"/>
                </a:solidFill>
              </a:rPr>
              <a:t>string</a:t>
            </a:r>
            <a:r>
              <a:rPr lang="en-US" dirty="0" smtClean="0"/>
              <a:t> variables are displayed in </a:t>
            </a:r>
            <a:r>
              <a:rPr lang="en-US" b="1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, &amp; </a:t>
            </a:r>
            <a:r>
              <a:rPr lang="en-US" b="1" dirty="0" smtClean="0"/>
              <a:t>numeric</a:t>
            </a:r>
          </a:p>
          <a:p>
            <a:r>
              <a:rPr lang="en-US" dirty="0" smtClean="0"/>
              <a:t>variables are displayed in </a:t>
            </a:r>
            <a:r>
              <a:rPr lang="en-US" b="1" dirty="0" smtClean="0"/>
              <a:t>BLACK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new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Problem: Calculate Gross Income and Gross Margin by store-year</a:t>
            </a:r>
          </a:p>
          <a:p>
            <a:endParaRPr lang="en-US" sz="2000" dirty="0" smtClean="0"/>
          </a:p>
          <a:p>
            <a:r>
              <a:rPr lang="en-US" sz="2000" dirty="0" smtClean="0"/>
              <a:t>Using Formulas in Excel</a:t>
            </a:r>
          </a:p>
          <a:p>
            <a:r>
              <a:rPr lang="en-US" sz="2000" dirty="0" smtClean="0"/>
              <a:t>	- Create a new column for Gross Income</a:t>
            </a:r>
          </a:p>
          <a:p>
            <a:r>
              <a:rPr lang="en-US" sz="2000" dirty="0" smtClean="0"/>
              <a:t>	- Enter the formula (Gross Income = Sales – Cost of Sales)</a:t>
            </a:r>
          </a:p>
          <a:p>
            <a:r>
              <a:rPr lang="en-US" sz="2000" dirty="0" smtClean="0"/>
              <a:t>	- Useful Trick: Absolute references ($) and cut &amp; paste</a:t>
            </a:r>
          </a:p>
          <a:p>
            <a:endParaRPr lang="en-US" sz="2000" dirty="0" smtClean="0"/>
          </a:p>
          <a:p>
            <a:r>
              <a:rPr lang="en-US" sz="2000" dirty="0" smtClean="0"/>
              <a:t>Using </a:t>
            </a:r>
            <a:r>
              <a:rPr lang="en-US" sz="2000" dirty="0" err="1" smtClean="0"/>
              <a:t>Stata’s</a:t>
            </a:r>
            <a:r>
              <a:rPr lang="en-US" sz="2000" dirty="0" smtClean="0"/>
              <a:t> “generate” command</a:t>
            </a:r>
          </a:p>
          <a:p>
            <a:r>
              <a:rPr lang="en-US" sz="2000" dirty="0" smtClean="0"/>
              <a:t>	- Type “generate </a:t>
            </a:r>
            <a:r>
              <a:rPr lang="en-US" sz="2000" dirty="0" err="1" smtClean="0"/>
              <a:t>GrossIncome</a:t>
            </a:r>
            <a:r>
              <a:rPr lang="en-US" sz="2000" dirty="0" smtClean="0"/>
              <a:t> = Sales – </a:t>
            </a:r>
            <a:r>
              <a:rPr lang="en-US" sz="2000" dirty="0" err="1" smtClean="0"/>
              <a:t>CostofSales</a:t>
            </a:r>
            <a:r>
              <a:rPr lang="en-US" sz="2000" dirty="0" smtClean="0"/>
              <a:t>” in command window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Useful trick: Click next to variable name to paste in command window</a:t>
            </a:r>
          </a:p>
          <a:p>
            <a:r>
              <a:rPr lang="en-US" sz="2000" dirty="0" smtClean="0"/>
              <a:t>	- </a:t>
            </a:r>
            <a:r>
              <a:rPr lang="en-US" sz="2000" b="1" i="1" dirty="0" smtClean="0"/>
              <a:t>No spaces allowed in variable names</a:t>
            </a:r>
          </a:p>
          <a:p>
            <a:r>
              <a:rPr lang="en-US" sz="2000" dirty="0" smtClean="0"/>
              <a:t>	- Can change variable names, e.g. “rename </a:t>
            </a:r>
            <a:r>
              <a:rPr lang="en-US" sz="2000" dirty="0" err="1" smtClean="0"/>
              <a:t>CostofSales</a:t>
            </a:r>
            <a:r>
              <a:rPr lang="en-US" sz="2000" dirty="0" smtClean="0"/>
              <a:t> COGS”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Summarizing a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What is the average Gross Margin for all store-years in our data?</a:t>
            </a:r>
          </a:p>
          <a:p>
            <a:endParaRPr lang="en-US" sz="2000" dirty="0" smtClean="0"/>
          </a:p>
          <a:p>
            <a:r>
              <a:rPr lang="en-US" sz="2000" dirty="0" smtClean="0"/>
              <a:t>Using Functions in Excel</a:t>
            </a:r>
          </a:p>
          <a:p>
            <a:r>
              <a:rPr lang="en-US" sz="2000" dirty="0" smtClean="0"/>
              <a:t>	- Create a new column containing </a:t>
            </a:r>
            <a:r>
              <a:rPr lang="en-US" sz="2000" dirty="0" err="1" smtClean="0"/>
              <a:t>GrossMargin</a:t>
            </a:r>
            <a:r>
              <a:rPr lang="en-US" sz="2000" dirty="0" smtClean="0"/>
              <a:t> = </a:t>
            </a:r>
            <a:r>
              <a:rPr lang="en-US" sz="2000" dirty="0" err="1" smtClean="0"/>
              <a:t>GrossIncome</a:t>
            </a:r>
            <a:r>
              <a:rPr lang="en-US" sz="2000" dirty="0" smtClean="0"/>
              <a:t> / Sales</a:t>
            </a:r>
          </a:p>
          <a:p>
            <a:r>
              <a:rPr lang="en-US" sz="2000" dirty="0" smtClean="0"/>
              <a:t>	- Use the function “= </a:t>
            </a:r>
            <a:r>
              <a:rPr lang="en-US" sz="2000" dirty="0" err="1" smtClean="0"/>
              <a:t>average([data</a:t>
            </a:r>
            <a:r>
              <a:rPr lang="en-US" sz="2000" dirty="0" smtClean="0"/>
              <a:t> range])” to compute an average</a:t>
            </a:r>
          </a:p>
          <a:p>
            <a:r>
              <a:rPr lang="en-US" sz="2000" dirty="0" smtClean="0"/>
              <a:t>	- Other functions: </a:t>
            </a:r>
            <a:r>
              <a:rPr lang="en-US" sz="2000" dirty="0" err="1" smtClean="0"/>
              <a:t>count([data</a:t>
            </a:r>
            <a:r>
              <a:rPr lang="en-US" sz="2000" dirty="0" smtClean="0"/>
              <a:t>]), </a:t>
            </a:r>
            <a:r>
              <a:rPr lang="en-US" sz="2000" dirty="0" err="1" smtClean="0"/>
              <a:t>stdev([data</a:t>
            </a:r>
            <a:r>
              <a:rPr lang="en-US" sz="2000" dirty="0" smtClean="0"/>
              <a:t>]), </a:t>
            </a:r>
            <a:r>
              <a:rPr lang="en-US" sz="2000" dirty="0" err="1" smtClean="0"/>
              <a:t>min([data</a:t>
            </a:r>
            <a:r>
              <a:rPr lang="en-US" sz="2000" dirty="0" smtClean="0"/>
              <a:t>]), </a:t>
            </a:r>
            <a:r>
              <a:rPr lang="en-US" sz="2000" dirty="0" err="1" smtClean="0"/>
              <a:t>max([data</a:t>
            </a:r>
            <a:r>
              <a:rPr lang="en-US" sz="2000" dirty="0" smtClean="0"/>
              <a:t>])</a:t>
            </a:r>
          </a:p>
          <a:p>
            <a:r>
              <a:rPr lang="en-US" sz="2000" dirty="0" smtClean="0"/>
              <a:t>	</a:t>
            </a:r>
          </a:p>
          <a:p>
            <a:r>
              <a:rPr lang="en-US" sz="2000" dirty="0" smtClean="0"/>
              <a:t>Using </a:t>
            </a:r>
            <a:r>
              <a:rPr lang="en-US" sz="2000" dirty="0" err="1" smtClean="0"/>
              <a:t>Stata’s</a:t>
            </a:r>
            <a:r>
              <a:rPr lang="en-US" sz="2000" dirty="0" smtClean="0"/>
              <a:t> “summarize” command</a:t>
            </a:r>
          </a:p>
          <a:p>
            <a:r>
              <a:rPr lang="en-US" sz="2000" dirty="0" smtClean="0"/>
              <a:t> 	- Type “summarize [variable name]” in command window</a:t>
            </a:r>
          </a:p>
          <a:p>
            <a:r>
              <a:rPr lang="en-US" sz="2000" dirty="0" smtClean="0"/>
              <a:t>	- For more information use “summarize [variable name], detail”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tables (for categorical data)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Problem: What is the average Gross Margin for each region by year?</a:t>
            </a:r>
          </a:p>
          <a:p>
            <a:endParaRPr lang="en-US" sz="2000" dirty="0" smtClean="0"/>
          </a:p>
          <a:p>
            <a:r>
              <a:rPr lang="en-US" sz="2000" dirty="0" smtClean="0"/>
              <a:t>Using Pivot Tables in Excel</a:t>
            </a:r>
          </a:p>
          <a:p>
            <a:r>
              <a:rPr lang="en-US" sz="2000" dirty="0" smtClean="0"/>
              <a:t>	- </a:t>
            </a:r>
            <a:r>
              <a:rPr lang="en-US" sz="2000" b="1" i="1" dirty="0" smtClean="0"/>
              <a:t>Not required material, but you might find it useful </a:t>
            </a:r>
          </a:p>
          <a:p>
            <a:r>
              <a:rPr lang="en-US" sz="2000" dirty="0" smtClean="0"/>
              <a:t>	- Select “Data &gt; Pivot Table…” from drop down menus</a:t>
            </a:r>
          </a:p>
          <a:p>
            <a:r>
              <a:rPr lang="en-US" sz="2000" dirty="0" smtClean="0"/>
              <a:t>	- Use the Wizard Tool to build your table</a:t>
            </a:r>
          </a:p>
          <a:p>
            <a:endParaRPr lang="en-US" sz="2000" dirty="0" smtClean="0"/>
          </a:p>
          <a:p>
            <a:r>
              <a:rPr lang="en-US" sz="2000" dirty="0" smtClean="0"/>
              <a:t>Using </a:t>
            </a:r>
            <a:r>
              <a:rPr lang="en-US" sz="2000" dirty="0" err="1" smtClean="0"/>
              <a:t>Stata’s</a:t>
            </a:r>
            <a:r>
              <a:rPr lang="en-US" sz="2000" dirty="0" smtClean="0"/>
              <a:t> “table” command</a:t>
            </a:r>
          </a:p>
          <a:p>
            <a:r>
              <a:rPr lang="en-US" sz="2000" dirty="0" smtClean="0"/>
              <a:t>	- Type “table Region </a:t>
            </a:r>
            <a:r>
              <a:rPr lang="en-US" sz="2000" dirty="0" err="1" smtClean="0"/>
              <a:t>FiscalYear</a:t>
            </a:r>
            <a:r>
              <a:rPr lang="en-US" sz="2000" dirty="0" smtClean="0"/>
              <a:t>, contents(mean </a:t>
            </a:r>
            <a:r>
              <a:rPr lang="en-US" sz="2000" dirty="0" err="1" smtClean="0"/>
              <a:t>GrossMargin</a:t>
            </a:r>
            <a:r>
              <a:rPr lang="en-US" sz="2000" dirty="0" smtClean="0"/>
              <a:t>)”</a:t>
            </a:r>
          </a:p>
          <a:p>
            <a:r>
              <a:rPr lang="en-US" sz="2000" dirty="0" smtClean="0"/>
              <a:t>	- OR use </a:t>
            </a:r>
            <a:r>
              <a:rPr lang="en-US" sz="2000" dirty="0" err="1" smtClean="0"/>
              <a:t>Stata’s</a:t>
            </a:r>
            <a:r>
              <a:rPr lang="en-US" sz="2000" dirty="0" smtClean="0"/>
              <a:t> drop-down menus</a:t>
            </a:r>
          </a:p>
          <a:p>
            <a:r>
              <a:rPr lang="en-US" sz="2000" dirty="0" smtClean="0"/>
              <a:t>		- “Statistics &gt; Summaries, tables and tests &gt; Tables &gt;  Table of summary 		statistics”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990850"/>
            <a:ext cx="6019800" cy="3762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Copying </a:t>
            </a:r>
            <a:r>
              <a:rPr lang="en-US" dirty="0" err="1" smtClean="0"/>
              <a:t>Stata</a:t>
            </a:r>
            <a:r>
              <a:rPr lang="en-US" dirty="0" smtClean="0"/>
              <a:t> output into Excel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Select a Table in the Results Window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Go to “Edit &gt; Copy Table”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Paste into Excel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886200" y="1981200"/>
            <a:ext cx="1219200" cy="3352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3009900" y="2781300"/>
            <a:ext cx="10668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Merging 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2400" dirty="0" smtClean="0"/>
              <a:t>Forget about doing this in Excel</a:t>
            </a:r>
          </a:p>
          <a:p>
            <a:pPr marL="0" indent="0"/>
            <a:endParaRPr lang="en-US" sz="2400" dirty="0"/>
          </a:p>
          <a:p>
            <a:pPr marL="0" indent="0"/>
            <a:r>
              <a:rPr lang="en-US" sz="2400" dirty="0" smtClean="0"/>
              <a:t>In </a:t>
            </a:r>
            <a:r>
              <a:rPr lang="en-US" sz="2400" dirty="0" err="1" smtClean="0"/>
              <a:t>Stata</a:t>
            </a:r>
            <a:endParaRPr lang="en-US" sz="2400" dirty="0"/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Make sure two files correctly formatted (.</a:t>
            </a:r>
            <a:r>
              <a:rPr lang="en-US" sz="2000" dirty="0" err="1" smtClean="0"/>
              <a:t>dta</a:t>
            </a:r>
            <a:r>
              <a:rPr lang="en-US" sz="2000" dirty="0" smtClean="0"/>
              <a:t>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Place files in same directory (for simplicity)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Make sure merge variable names are identical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Move to correct directory (“File &gt; Change Working Directory…”)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Type the following command</a:t>
            </a:r>
          </a:p>
          <a:p>
            <a:r>
              <a:rPr lang="en-US" sz="2400" dirty="0" smtClean="0"/>
              <a:t>	</a:t>
            </a:r>
          </a:p>
          <a:p>
            <a:r>
              <a:rPr lang="en-US" sz="2400" dirty="0"/>
              <a:t>	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Left Brace 4"/>
          <p:cNvSpPr/>
          <p:nvPr/>
        </p:nvSpPr>
        <p:spPr>
          <a:xfrm rot="16200000">
            <a:off x="3981450" y="3944719"/>
            <a:ext cx="266700" cy="3048000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16200000">
            <a:off x="6953249" y="4801968"/>
            <a:ext cx="266701" cy="1371600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Left Brace 6"/>
          <p:cNvSpPr/>
          <p:nvPr/>
        </p:nvSpPr>
        <p:spPr>
          <a:xfrm rot="16200000">
            <a:off x="2076451" y="5240118"/>
            <a:ext cx="266700" cy="457202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5005" y="5678269"/>
            <a:ext cx="232899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Merge Variable Names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57805" y="5678269"/>
            <a:ext cx="14597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Name of data</a:t>
            </a:r>
          </a:p>
          <a:p>
            <a:pPr algn="ctr"/>
            <a:r>
              <a:rPr lang="en-US" dirty="0" smtClean="0"/>
              <a:t>set to merge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5623" y="5638800"/>
            <a:ext cx="216579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Merge Type</a:t>
            </a:r>
          </a:p>
          <a:p>
            <a:r>
              <a:rPr lang="en-US" dirty="0" smtClean="0"/>
              <a:t>- m:1 = many-to-1</a:t>
            </a:r>
          </a:p>
          <a:p>
            <a:r>
              <a:rPr lang="en-US" dirty="0" smtClean="0"/>
              <a:t>Could be 1:m or </a:t>
            </a:r>
            <a:r>
              <a:rPr lang="en-US" dirty="0" err="1" smtClean="0"/>
              <a:t>m:m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990600" y="4891206"/>
            <a:ext cx="68190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/>
              <a:t>merge m:1 City State </a:t>
            </a:r>
            <a:r>
              <a:rPr lang="en-US" sz="2400" dirty="0" err="1"/>
              <a:t>StoreID</a:t>
            </a:r>
            <a:r>
              <a:rPr lang="en-US" sz="2400" dirty="0"/>
              <a:t> Region using managers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Introduction: Management as Measurement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 the 1830’s, France imported about 40 million leeches each year for medicinal purposes.*</a:t>
            </a:r>
          </a:p>
          <a:p>
            <a:endParaRPr lang="en-US" dirty="0"/>
          </a:p>
          <a:p>
            <a:r>
              <a:rPr lang="en-US" dirty="0" smtClean="0"/>
              <a:t>In 1836, Pierre Louis ran one of the first randomized controlled experiments: treats pneumonia patients with either (a) early aggressive blood-letting, or (b) less aggressive measures.</a:t>
            </a:r>
          </a:p>
          <a:p>
            <a:endParaRPr lang="en-US" dirty="0"/>
          </a:p>
          <a:p>
            <a:r>
              <a:rPr lang="en-US" dirty="0" smtClean="0"/>
              <a:t>“</a:t>
            </a:r>
            <a:r>
              <a:rPr lang="en-US" dirty="0"/>
              <a:t>I was surprised to see that more than half our ideas failed to move the metrics they were designed to move.  Humbling</a:t>
            </a:r>
            <a:r>
              <a:rPr lang="en-US" dirty="0" smtClean="0"/>
              <a:t>.”</a:t>
            </a:r>
          </a:p>
          <a:p>
            <a:r>
              <a:rPr lang="en-US" dirty="0"/>
              <a:t>	</a:t>
            </a:r>
            <a:r>
              <a:rPr lang="en-US" dirty="0" smtClean="0"/>
              <a:t>		- Ronny </a:t>
            </a:r>
            <a:r>
              <a:rPr lang="en-US" dirty="0" err="1" smtClean="0"/>
              <a:t>Kohani</a:t>
            </a:r>
            <a:r>
              <a:rPr lang="en-US" dirty="0" smtClean="0"/>
              <a:t>, Amazon’s director of personalization 		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 rot="10800000">
            <a:off x="1752601" y="5105400"/>
            <a:ext cx="5562600" cy="3048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5522894"/>
            <a:ext cx="79935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“If you cannot measure it, you cannot improve it.”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											- Lord Kelvin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550223"/>
            <a:ext cx="3196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Source: “Bad Medicine” David </a:t>
            </a:r>
            <a:r>
              <a:rPr lang="en-US" sz="1400" dirty="0" err="1" smtClean="0"/>
              <a:t>Wootton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68417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Stata</a:t>
            </a:r>
            <a:r>
              <a:rPr lang="en-US" dirty="0" smtClean="0"/>
              <a:t> vs. Excel: Frequently Asked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Will this course teach me to use Excel?</a:t>
            </a:r>
          </a:p>
          <a:p>
            <a:pPr lvl="1"/>
            <a:r>
              <a:rPr lang="en-US" sz="1800" dirty="0" smtClean="0"/>
              <a:t>No. I assume you are have some basic Excel skills (e.g. arithmetic formulas, copy &amp; paste) and will introduce advanced material in class as needed.</a:t>
            </a:r>
          </a:p>
          <a:p>
            <a:pPr lvl="1"/>
            <a:endParaRPr lang="en-US" sz="1800" dirty="0" smtClean="0"/>
          </a:p>
          <a:p>
            <a:r>
              <a:rPr lang="en-US" sz="1800" dirty="0" smtClean="0"/>
              <a:t>Why do we use STATA?</a:t>
            </a:r>
          </a:p>
          <a:p>
            <a:pPr lvl="1"/>
            <a:r>
              <a:rPr lang="en-US" sz="1800" dirty="0" smtClean="0"/>
              <a:t>Instead of Excel</a:t>
            </a:r>
          </a:p>
          <a:p>
            <a:pPr lvl="2"/>
            <a:r>
              <a:rPr lang="en-US" sz="1400" dirty="0" smtClean="0"/>
              <a:t>Excel lacks tools for serious statistical analysis</a:t>
            </a:r>
          </a:p>
          <a:p>
            <a:pPr lvl="2"/>
            <a:r>
              <a:rPr lang="en-US" sz="1400" dirty="0" err="1" smtClean="0"/>
              <a:t>Stata</a:t>
            </a:r>
            <a:r>
              <a:rPr lang="en-US" sz="1400" dirty="0" smtClean="0"/>
              <a:t> is </a:t>
            </a:r>
            <a:r>
              <a:rPr lang="en-US" sz="1400" u="sng" dirty="0" smtClean="0"/>
              <a:t>much easier to use</a:t>
            </a:r>
            <a:r>
              <a:rPr lang="en-US" sz="1400" dirty="0" smtClean="0"/>
              <a:t> for any data analysis that goes beyond the basics</a:t>
            </a:r>
          </a:p>
          <a:p>
            <a:pPr lvl="2"/>
            <a:r>
              <a:rPr lang="en-US" sz="1400" dirty="0" smtClean="0"/>
              <a:t>STATA will familiarize you with quantitative analysts’ “tools of the trade”</a:t>
            </a:r>
          </a:p>
          <a:p>
            <a:pPr lvl="2"/>
            <a:endParaRPr lang="en-US" sz="1400" dirty="0" smtClean="0"/>
          </a:p>
          <a:p>
            <a:pPr lvl="1"/>
            <a:r>
              <a:rPr lang="en-US" sz="1800" dirty="0" smtClean="0"/>
              <a:t>Instead of SPSS or SAS</a:t>
            </a:r>
          </a:p>
          <a:p>
            <a:pPr lvl="2"/>
            <a:r>
              <a:rPr lang="en-US" sz="1400" dirty="0" smtClean="0"/>
              <a:t>My goal: “democratize” evidence-based decision-making; STATA is the perfect tool for this</a:t>
            </a:r>
          </a:p>
          <a:p>
            <a:pPr lvl="2"/>
            <a:r>
              <a:rPr lang="en-US" sz="1400" dirty="0" smtClean="0"/>
              <a:t>PC-based (not designed for mainframe)</a:t>
            </a:r>
          </a:p>
          <a:p>
            <a:pPr lvl="2"/>
            <a:r>
              <a:rPr lang="en-US" sz="1400" dirty="0" smtClean="0"/>
              <a:t>Extremely powerful (equal to SPSS or SAS)</a:t>
            </a:r>
          </a:p>
          <a:p>
            <a:pPr lvl="2"/>
            <a:r>
              <a:rPr lang="en-US" sz="1400" dirty="0" smtClean="0"/>
              <a:t>Intuitive menu-driven interface</a:t>
            </a:r>
          </a:p>
          <a:p>
            <a:pPr lvl="2"/>
            <a:r>
              <a:rPr lang="en-US" sz="1400" dirty="0" smtClean="0"/>
              <a:t>You can TAKE IT WITH YOU wherever you work and use it independent of firm IT infrastructure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22142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</a:t>
            </a:r>
            <a:r>
              <a:rPr lang="en-US" dirty="0" err="1" smtClean="0"/>
              <a:t>Stata</a:t>
            </a:r>
            <a:r>
              <a:rPr lang="en-US" dirty="0" smtClean="0"/>
              <a:t>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The Instructor</a:t>
            </a:r>
          </a:p>
          <a:p>
            <a:r>
              <a:rPr lang="en-US" dirty="0" smtClean="0"/>
              <a:t>	- I am available to answer </a:t>
            </a:r>
            <a:r>
              <a:rPr lang="en-US" dirty="0" err="1" smtClean="0"/>
              <a:t>Stata</a:t>
            </a:r>
            <a:r>
              <a:rPr lang="en-US" dirty="0" smtClean="0"/>
              <a:t> questions any time</a:t>
            </a:r>
          </a:p>
          <a:p>
            <a:r>
              <a:rPr lang="en-US" dirty="0" smtClean="0"/>
              <a:t>	- I prefer to take these questions by email</a:t>
            </a:r>
          </a:p>
          <a:p>
            <a:endParaRPr lang="en-US" dirty="0" smtClean="0"/>
          </a:p>
          <a:p>
            <a:r>
              <a:rPr lang="en-US" dirty="0" smtClean="0"/>
              <a:t>Help Manuals</a:t>
            </a:r>
          </a:p>
          <a:p>
            <a:r>
              <a:rPr lang="en-US" dirty="0" smtClean="0"/>
              <a:t>	- Type “help” or “help [command name]” in </a:t>
            </a:r>
            <a:r>
              <a:rPr lang="en-US" dirty="0" err="1" smtClean="0"/>
              <a:t>Stata</a:t>
            </a:r>
            <a:r>
              <a:rPr lang="en-US" dirty="0" smtClean="0"/>
              <a:t> to see the manuals</a:t>
            </a:r>
          </a:p>
          <a:p>
            <a:endParaRPr lang="en-US" dirty="0" smtClean="0"/>
          </a:p>
          <a:p>
            <a:r>
              <a:rPr lang="en-US" dirty="0" smtClean="0"/>
              <a:t>Internet</a:t>
            </a:r>
          </a:p>
          <a:p>
            <a:r>
              <a:rPr lang="en-US" dirty="0" smtClean="0"/>
              <a:t>	- Google “</a:t>
            </a:r>
            <a:r>
              <a:rPr lang="en-US" dirty="0" err="1" smtClean="0"/>
              <a:t>Stata</a:t>
            </a:r>
            <a:r>
              <a:rPr lang="en-US" dirty="0" smtClean="0"/>
              <a:t> Help” for a wealth of information</a:t>
            </a:r>
          </a:p>
          <a:p>
            <a:endParaRPr lang="en-US" dirty="0" smtClean="0"/>
          </a:p>
          <a:p>
            <a:r>
              <a:rPr lang="en-US" dirty="0" smtClean="0"/>
              <a:t>SMG Tools</a:t>
            </a:r>
          </a:p>
          <a:p>
            <a:r>
              <a:rPr lang="en-US" dirty="0" smtClean="0"/>
              <a:t>	- I’ve posted a Tutorial, Cheat Sheet and Tips to a “</a:t>
            </a:r>
            <a:r>
              <a:rPr lang="en-US" dirty="0" err="1" smtClean="0"/>
              <a:t>Stata</a:t>
            </a:r>
            <a:r>
              <a:rPr lang="en-US" dirty="0" smtClean="0"/>
              <a:t> Help” folder</a:t>
            </a:r>
          </a:p>
          <a:p>
            <a:endParaRPr lang="en-US" dirty="0" smtClean="0"/>
          </a:p>
          <a:p>
            <a:r>
              <a:rPr lang="en-US" dirty="0" smtClean="0"/>
              <a:t>Reference Books</a:t>
            </a:r>
          </a:p>
          <a:p>
            <a:r>
              <a:rPr lang="en-US" dirty="0" smtClean="0"/>
              <a:t>	- “A Gentle Introduction to </a:t>
            </a:r>
            <a:r>
              <a:rPr lang="en-US" dirty="0" err="1" smtClean="0"/>
              <a:t>Stata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651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Analysis: where are we going?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Problem: Should this chain expand in the Southeast?</a:t>
            </a:r>
          </a:p>
          <a:p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u="sng" dirty="0" smtClean="0"/>
              <a:t>Reformulate the question</a:t>
            </a:r>
            <a:r>
              <a:rPr lang="en-US" sz="2000" dirty="0" smtClean="0"/>
              <a:t>: How confident are we that higher margins in the Southeast are not random?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Build a “model” to test that question</a:t>
            </a:r>
          </a:p>
          <a:p>
            <a:pPr marL="914400" lvl="1" indent="-514350"/>
            <a:r>
              <a:rPr lang="en-US" sz="2000" dirty="0" smtClean="0"/>
              <a:t>Gross Margins = Year Effects + Region Effects + Store-level “noise”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Use the model to conduct a statistical test</a:t>
            </a:r>
          </a:p>
          <a:p>
            <a:pPr marL="914400" lvl="1" indent="-514350"/>
            <a:r>
              <a:rPr lang="en-US" sz="2000" dirty="0" smtClean="0"/>
              <a:t>“regress </a:t>
            </a:r>
            <a:r>
              <a:rPr lang="en-US" sz="2000" dirty="0" err="1" smtClean="0"/>
              <a:t>grossmargin</a:t>
            </a:r>
            <a:r>
              <a:rPr lang="en-US" sz="2000" dirty="0" smtClean="0"/>
              <a:t> </a:t>
            </a:r>
            <a:r>
              <a:rPr lang="en-US" sz="2000" dirty="0" err="1" smtClean="0"/>
              <a:t>i.fiscalyear</a:t>
            </a:r>
            <a:r>
              <a:rPr lang="en-US" sz="2000" dirty="0" smtClean="0"/>
              <a:t> </a:t>
            </a:r>
            <a:r>
              <a:rPr lang="en-US" sz="2000" dirty="0" err="1" smtClean="0"/>
              <a:t>i.regionCode</a:t>
            </a:r>
            <a:r>
              <a:rPr lang="en-US" sz="2000" dirty="0" smtClean="0"/>
              <a:t>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Use results to make </a:t>
            </a:r>
            <a:r>
              <a:rPr lang="en-US" sz="2000" b="1" u="sng" dirty="0" smtClean="0"/>
              <a:t>informed business decisions</a:t>
            </a:r>
            <a:endParaRPr lang="en-US" sz="2000" b="1" u="sng" dirty="0"/>
          </a:p>
        </p:txBody>
      </p:sp>
      <p:sp>
        <p:nvSpPr>
          <p:cNvPr id="4" name="Isosceles Triangle 3"/>
          <p:cNvSpPr/>
          <p:nvPr/>
        </p:nvSpPr>
        <p:spPr>
          <a:xfrm rot="10800000">
            <a:off x="1371601" y="5181599"/>
            <a:ext cx="6248400" cy="2286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5664498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Iterative process: each step informs the prior step</a:t>
            </a:r>
          </a:p>
          <a:p>
            <a:pPr algn="ctr"/>
            <a:r>
              <a:rPr lang="en-US" sz="2000" dirty="0" smtClean="0"/>
              <a:t>Statistical software speeds up steps #2 and #3 dramatically 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Naïve measurement can (and does) lead us astray</a:t>
            </a:r>
          </a:p>
          <a:p>
            <a:pPr lvl="1"/>
            <a:r>
              <a:rPr lang="en-US" dirty="0" smtClean="0"/>
              <a:t>Sampling on the outcome</a:t>
            </a:r>
          </a:p>
          <a:p>
            <a:pPr lvl="2"/>
            <a:r>
              <a:rPr lang="en-US" dirty="0" smtClean="0"/>
              <a:t>“Airport book” consulting</a:t>
            </a:r>
          </a:p>
          <a:p>
            <a:pPr lvl="2"/>
            <a:r>
              <a:rPr lang="en-US" dirty="0" smtClean="0"/>
              <a:t>“Survivor bias” in hedge/mutual fund returns</a:t>
            </a:r>
          </a:p>
          <a:p>
            <a:pPr lvl="1"/>
            <a:r>
              <a:rPr lang="en-US" dirty="0" smtClean="0"/>
              <a:t>Correlation versus causation</a:t>
            </a:r>
          </a:p>
          <a:p>
            <a:pPr lvl="2"/>
            <a:r>
              <a:rPr lang="en-US" dirty="0" smtClean="0"/>
              <a:t>Study: </a:t>
            </a:r>
            <a:r>
              <a:rPr lang="en-US" dirty="0"/>
              <a:t>n</a:t>
            </a:r>
            <a:r>
              <a:rPr lang="en-US" dirty="0" smtClean="0"/>
              <a:t>ightlights produce myopia</a:t>
            </a:r>
          </a:p>
          <a:p>
            <a:pPr lvl="2"/>
            <a:r>
              <a:rPr lang="en-US" dirty="0" smtClean="0"/>
              <a:t>You might like this 30” monitor because you purchased a display cable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 rot="10800000">
            <a:off x="1371600" y="5410198"/>
            <a:ext cx="5988266" cy="22860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5722203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We will develop tools </a:t>
            </a:r>
            <a:r>
              <a:rPr lang="en-US" sz="2400" dirty="0" smtClean="0"/>
              <a:t>and frameworks for thinking about </a:t>
            </a:r>
            <a:r>
              <a:rPr lang="en-US" sz="2400" i="1" dirty="0" smtClean="0"/>
              <a:t>causality </a:t>
            </a:r>
            <a:r>
              <a:rPr lang="en-US" sz="2400" dirty="0" smtClean="0"/>
              <a:t>when we observe relationships in the 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6946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Tale of Caution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10800000">
            <a:off x="1371600" y="5562600"/>
            <a:ext cx="5988266" cy="22860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5798403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We will develop tools </a:t>
            </a:r>
            <a:r>
              <a:rPr lang="en-US" sz="2400" dirty="0" smtClean="0"/>
              <a:t>and frameworks for thinking about </a:t>
            </a:r>
            <a:r>
              <a:rPr lang="en-US" sz="2400" i="1" u="sng" dirty="0" smtClean="0"/>
              <a:t>inference</a:t>
            </a:r>
            <a:r>
              <a:rPr lang="en-US" sz="2400" i="1" dirty="0" smtClean="0"/>
              <a:t> </a:t>
            </a:r>
            <a:r>
              <a:rPr lang="en-US" sz="2400" dirty="0" smtClean="0"/>
              <a:t>(statements about precision of measured relationships)</a:t>
            </a:r>
            <a:endParaRPr lang="en-US" sz="2400" dirty="0"/>
          </a:p>
        </p:txBody>
      </p:sp>
      <p:pic>
        <p:nvPicPr>
          <p:cNvPr id="6" name="Picture 5" descr="lett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6858000" cy="400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85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PICTURE: Information Technology has given firms the opportunity know much more…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951037"/>
            <a:ext cx="4038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About customers</a:t>
            </a:r>
          </a:p>
          <a:p>
            <a:pPr lvl="1"/>
            <a:r>
              <a:rPr lang="en-US" sz="1800" dirty="0" smtClean="0"/>
              <a:t>Credit card transactions</a:t>
            </a:r>
          </a:p>
          <a:p>
            <a:pPr lvl="1"/>
            <a:r>
              <a:rPr lang="en-US" sz="1800" dirty="0" smtClean="0"/>
              <a:t>Loyalty programs</a:t>
            </a:r>
          </a:p>
          <a:p>
            <a:pPr lvl="1"/>
            <a:r>
              <a:rPr lang="en-US" sz="1800" dirty="0" smtClean="0"/>
              <a:t>Payment history</a:t>
            </a:r>
          </a:p>
          <a:p>
            <a:pPr lvl="1"/>
            <a:r>
              <a:rPr lang="en-US" sz="1800" dirty="0" smtClean="0"/>
              <a:t>Behaviors &amp; attitudes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About operations</a:t>
            </a:r>
          </a:p>
          <a:p>
            <a:pPr lvl="1"/>
            <a:r>
              <a:rPr lang="en-US" sz="1800" dirty="0" smtClean="0"/>
              <a:t>SCM systems / RFID</a:t>
            </a:r>
          </a:p>
          <a:p>
            <a:pPr lvl="1"/>
            <a:r>
              <a:rPr lang="en-US" sz="1800" dirty="0" smtClean="0"/>
              <a:t>Mfg. process control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951037"/>
            <a:ext cx="4038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About Employees</a:t>
            </a:r>
          </a:p>
          <a:p>
            <a:pPr lvl="1"/>
            <a:r>
              <a:rPr lang="en-US" sz="1800" dirty="0" smtClean="0"/>
              <a:t>Retention</a:t>
            </a:r>
          </a:p>
          <a:p>
            <a:pPr lvl="1"/>
            <a:r>
              <a:rPr lang="en-US" sz="1800" dirty="0" smtClean="0"/>
              <a:t>Performance</a:t>
            </a:r>
          </a:p>
          <a:p>
            <a:pPr lvl="1"/>
            <a:r>
              <a:rPr lang="en-US" sz="1800" dirty="0" smtClean="0"/>
              <a:t>Knowledge mgmt</a:t>
            </a:r>
          </a:p>
          <a:p>
            <a:pPr lvl="1"/>
            <a:r>
              <a:rPr lang="en-US" sz="1800" dirty="0" smtClean="0"/>
              <a:t>Comp &amp; incentives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About Suppliers</a:t>
            </a:r>
          </a:p>
          <a:p>
            <a:pPr lvl="1"/>
            <a:r>
              <a:rPr lang="en-US" sz="1800" dirty="0" smtClean="0"/>
              <a:t>Bidding/pricing history</a:t>
            </a:r>
          </a:p>
          <a:p>
            <a:pPr lvl="1"/>
            <a:r>
              <a:rPr lang="en-US" sz="1800" dirty="0" smtClean="0"/>
              <a:t>On-time performance</a:t>
            </a:r>
          </a:p>
          <a:p>
            <a:pPr lvl="1"/>
            <a:endParaRPr lang="en-US" sz="1800" dirty="0"/>
          </a:p>
        </p:txBody>
      </p:sp>
      <p:sp>
        <p:nvSpPr>
          <p:cNvPr id="8" name="Isosceles Triangle 7"/>
          <p:cNvSpPr/>
          <p:nvPr/>
        </p:nvSpPr>
        <p:spPr>
          <a:xfrm rot="10800000">
            <a:off x="1371601" y="5410199"/>
            <a:ext cx="5791200" cy="2286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609600" y="57150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How can firms use this information trail to create better products &amp; services, make better decisions, and compete more effectively?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4998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Problem: It’s hard to make data-driven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000090"/>
                </a:solidFill>
              </a:rPr>
              <a:t>DIFFICULTIES WITH EVIDENCE-BASED MANAGEMENT</a:t>
            </a:r>
          </a:p>
          <a:p>
            <a:pPr lvl="1"/>
            <a:r>
              <a:rPr lang="en-US" sz="1800" dirty="0" smtClean="0"/>
              <a:t>Many organizations are not used to thinking this way</a:t>
            </a:r>
          </a:p>
          <a:p>
            <a:pPr lvl="2"/>
            <a:r>
              <a:rPr lang="en-US" sz="1600" dirty="0" smtClean="0"/>
              <a:t>Managers don’t prioritize data acquisition</a:t>
            </a:r>
          </a:p>
          <a:p>
            <a:pPr lvl="2"/>
            <a:r>
              <a:rPr lang="en-US" sz="1600" dirty="0" smtClean="0"/>
              <a:t>Powerful constituencies feel threatened</a:t>
            </a:r>
          </a:p>
          <a:p>
            <a:pPr lvl="2"/>
            <a:r>
              <a:rPr lang="en-US" sz="1600" dirty="0" smtClean="0"/>
              <a:t>Few incentives to gather / act-on data</a:t>
            </a:r>
          </a:p>
          <a:p>
            <a:pPr lvl="1"/>
            <a:r>
              <a:rPr lang="en-US" sz="1800" dirty="0" smtClean="0"/>
              <a:t>Data are costly to gather </a:t>
            </a:r>
          </a:p>
          <a:p>
            <a:pPr lvl="2"/>
            <a:r>
              <a:rPr lang="en-US" sz="1600" dirty="0" smtClean="0"/>
              <a:t>New IT systems are expensive</a:t>
            </a:r>
          </a:p>
          <a:p>
            <a:pPr lvl="2"/>
            <a:r>
              <a:rPr lang="en-US" sz="1600" dirty="0" smtClean="0"/>
              <a:t>Existing databases ill-suited and difficult to combine</a:t>
            </a:r>
          </a:p>
          <a:p>
            <a:pPr lvl="1"/>
            <a:r>
              <a:rPr lang="en-US" sz="1800" dirty="0" smtClean="0"/>
              <a:t>Requires specialized skills</a:t>
            </a:r>
          </a:p>
          <a:p>
            <a:pPr lvl="2"/>
            <a:r>
              <a:rPr lang="en-US" sz="1600" dirty="0" smtClean="0"/>
              <a:t>Deep analysis can require sophisticated modeling</a:t>
            </a:r>
          </a:p>
          <a:p>
            <a:pPr lvl="2"/>
            <a:r>
              <a:rPr lang="en-US" sz="1600" dirty="0" smtClean="0"/>
              <a:t>Managers are bad at analytics, statisticians can’t manage…</a:t>
            </a:r>
          </a:p>
          <a:p>
            <a:pPr lvl="2"/>
            <a:endParaRPr lang="en-US" sz="1600" dirty="0" smtClean="0"/>
          </a:p>
          <a:p>
            <a:pPr lvl="1"/>
            <a:endParaRPr lang="en-US" sz="1800" dirty="0"/>
          </a:p>
        </p:txBody>
      </p:sp>
      <p:sp>
        <p:nvSpPr>
          <p:cNvPr id="4" name="Isosceles Triangle 3"/>
          <p:cNvSpPr/>
          <p:nvPr/>
        </p:nvSpPr>
        <p:spPr>
          <a:xfrm rot="10800000">
            <a:off x="1828801" y="5410198"/>
            <a:ext cx="4952999" cy="22860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TextBox 4"/>
          <p:cNvSpPr txBox="1"/>
          <p:nvPr/>
        </p:nvSpPr>
        <p:spPr>
          <a:xfrm>
            <a:off x="1676400" y="580286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 this course you learn to overcome these problems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6700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To become a sophisticated </a:t>
            </a:r>
            <a:r>
              <a:rPr lang="en-US" sz="2800" i="1" dirty="0" smtClean="0"/>
              <a:t>proponent &amp; consumer</a:t>
            </a:r>
            <a:r>
              <a:rPr lang="en-US" sz="2800" dirty="0" smtClean="0"/>
              <a:t> of quantitative analyses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 smtClean="0"/>
              <a:t>To develop a solid conceptual grasp of statistical methods</a:t>
            </a:r>
          </a:p>
          <a:p>
            <a:pPr lvl="2"/>
            <a:r>
              <a:rPr lang="en-US" sz="2000" dirty="0" smtClean="0"/>
              <a:t>e.g. random sampling, hypothesis testing, multiple regression</a:t>
            </a:r>
          </a:p>
          <a:p>
            <a:pPr lvl="2"/>
            <a:endParaRPr lang="en-US" sz="2000" dirty="0" smtClean="0"/>
          </a:p>
          <a:p>
            <a:pPr lvl="1"/>
            <a:r>
              <a:rPr lang="en-US" sz="2400" dirty="0" smtClean="0"/>
              <a:t>To understand and articulate the power of controlled randomized experiments</a:t>
            </a:r>
          </a:p>
          <a:p>
            <a:pPr lvl="2"/>
            <a:r>
              <a:rPr lang="en-US" sz="2000" dirty="0" smtClean="0"/>
              <a:t>correlation vs. causation, description vs. prediction</a:t>
            </a:r>
          </a:p>
          <a:p>
            <a:pPr lvl="2"/>
            <a:endParaRPr lang="en-US" sz="2000" dirty="0" smtClean="0"/>
          </a:p>
          <a:p>
            <a:pPr lvl="1"/>
            <a:r>
              <a:rPr lang="en-US" sz="2400" dirty="0" smtClean="0"/>
              <a:t>To understand when analytical methods are appropriate and when they fail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00171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2: To apply </a:t>
            </a:r>
            <a:r>
              <a:rPr lang="en-US" i="1" dirty="0" smtClean="0"/>
              <a:t>workhorse analytical methods</a:t>
            </a:r>
            <a:r>
              <a:rPr lang="en-US" dirty="0" smtClean="0"/>
              <a:t> on real-world data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 smtClean="0"/>
              <a:t>To become familiar with the critical skills of a quantitative analyst</a:t>
            </a:r>
          </a:p>
          <a:p>
            <a:pPr lvl="2"/>
            <a:r>
              <a:rPr lang="en-US" sz="2000" dirty="0" smtClean="0"/>
              <a:t>building, testing and refining an empirical model</a:t>
            </a:r>
          </a:p>
          <a:p>
            <a:pPr lvl="2"/>
            <a:r>
              <a:rPr lang="en-US" sz="2000" dirty="0" smtClean="0"/>
              <a:t>managing </a:t>
            </a:r>
            <a:r>
              <a:rPr lang="en-US" sz="2000" dirty="0" err="1" smtClean="0"/>
              <a:t>large(ish</a:t>
            </a:r>
            <a:r>
              <a:rPr lang="en-US" sz="2000" dirty="0" smtClean="0"/>
              <a:t>) data sets</a:t>
            </a:r>
          </a:p>
          <a:p>
            <a:pPr lvl="2"/>
            <a:r>
              <a:rPr lang="en-US" sz="2000" dirty="0" smtClean="0"/>
              <a:t>communicating key assumptions and results</a:t>
            </a:r>
          </a:p>
          <a:p>
            <a:endParaRPr lang="en-US" sz="2400" dirty="0" smtClean="0"/>
          </a:p>
          <a:p>
            <a:pPr lvl="1"/>
            <a:r>
              <a:rPr lang="en-US" sz="2400" dirty="0" smtClean="0"/>
              <a:t>To develop an appreciation for the broad scope of simple statistical methods</a:t>
            </a:r>
          </a:p>
          <a:p>
            <a:pPr lvl="2"/>
            <a:r>
              <a:rPr lang="en-US" sz="2000" dirty="0" smtClean="0"/>
              <a:t>applications to operations, marketing and finance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9925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3: To identify and address </a:t>
            </a:r>
            <a:r>
              <a:rPr lang="en-US" i="1" dirty="0" smtClean="0"/>
              <a:t>organizational barriers</a:t>
            </a:r>
            <a:r>
              <a:rPr lang="en-US" dirty="0" smtClean="0"/>
              <a:t> to evidence-based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dirty="0" smtClean="0"/>
              <a:t>To learn to identify opportunities for data analysis and/or systematic experimentation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To effectively promote the evidence-based approach within a complex organization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To become sensitive to ethical and security issues that arise in working with large databases</a:t>
            </a:r>
            <a:endParaRPr lang="en-US" sz="2000" dirty="0"/>
          </a:p>
        </p:txBody>
      </p:sp>
      <p:sp>
        <p:nvSpPr>
          <p:cNvPr id="4" name="Isosceles Triangle 3"/>
          <p:cNvSpPr/>
          <p:nvPr/>
        </p:nvSpPr>
        <p:spPr>
          <a:xfrm rot="10800000">
            <a:off x="2057401" y="4800598"/>
            <a:ext cx="4952999" cy="22860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TextBox 4"/>
          <p:cNvSpPr txBox="1"/>
          <p:nvPr/>
        </p:nvSpPr>
        <p:spPr>
          <a:xfrm>
            <a:off x="1447800" y="5297269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What you will have learned in these three steps enables you to implement “evidence-based management” in practice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4402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Pre-program Objectives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Introduce key concepts and terminology</a:t>
            </a:r>
          </a:p>
          <a:p>
            <a:r>
              <a:rPr lang="en-US" sz="2400" dirty="0" smtClean="0"/>
              <a:t>	- Observation, Unit of analysis, Variable types</a:t>
            </a:r>
          </a:p>
          <a:p>
            <a:endParaRPr lang="en-US" sz="2400" dirty="0" smtClean="0"/>
          </a:p>
          <a:p>
            <a:r>
              <a:rPr lang="en-US" sz="2400" dirty="0" smtClean="0"/>
              <a:t>Introduce software: Excel and </a:t>
            </a:r>
            <a:r>
              <a:rPr lang="en-US" sz="2400" dirty="0" err="1" smtClean="0"/>
              <a:t>Stata</a:t>
            </a:r>
            <a:endParaRPr lang="en-US" sz="2400" dirty="0" smtClean="0"/>
          </a:p>
          <a:p>
            <a:r>
              <a:rPr lang="en-US" sz="2400" dirty="0" smtClean="0"/>
              <a:t>	- Cleaning and loading data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Creating variables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Summary statistics</a:t>
            </a:r>
          </a:p>
          <a:p>
            <a:r>
              <a:rPr lang="en-US" sz="2400" dirty="0" smtClean="0"/>
              <a:t>	- Excel &lt;=&gt; </a:t>
            </a:r>
            <a:r>
              <a:rPr lang="en-US" sz="2400" dirty="0" err="1" smtClean="0"/>
              <a:t>Stata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Get to know each other!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Bio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Experience</a:t>
            </a:r>
          </a:p>
          <a:p>
            <a:pPr lvl="1"/>
            <a:r>
              <a:rPr lang="en-US" dirty="0" smtClean="0"/>
              <a:t>Five years in consulting, 6 months at CEA</a:t>
            </a:r>
          </a:p>
          <a:p>
            <a:pPr lvl="1"/>
            <a:r>
              <a:rPr lang="en-US" dirty="0" smtClean="0"/>
              <a:t>PhD from Berkeley (Business &amp; Public Policy)</a:t>
            </a:r>
          </a:p>
          <a:p>
            <a:pPr lvl="1"/>
            <a:r>
              <a:rPr lang="en-US" dirty="0" smtClean="0"/>
              <a:t>Previously taught at U of Toronto (5 years)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Research interests</a:t>
            </a:r>
          </a:p>
          <a:p>
            <a:pPr lvl="1"/>
            <a:r>
              <a:rPr lang="en-US" dirty="0" smtClean="0"/>
              <a:t>Standardization (Technology &amp; Quality)</a:t>
            </a:r>
          </a:p>
          <a:p>
            <a:pPr lvl="1"/>
            <a:r>
              <a:rPr lang="en-US" dirty="0" smtClean="0"/>
              <a:t>Innovation, particularly in ICT industries</a:t>
            </a:r>
          </a:p>
          <a:p>
            <a:pPr lvl="1"/>
            <a:r>
              <a:rPr lang="en-US" dirty="0" smtClean="0"/>
              <a:t>Intellectual property</a:t>
            </a:r>
          </a:p>
          <a:p>
            <a:pPr lvl="1"/>
            <a:r>
              <a:rPr lang="en-US" dirty="0" smtClean="0"/>
              <a:t>Applied Econometrics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Personal</a:t>
            </a:r>
          </a:p>
          <a:p>
            <a:pPr lvl="1"/>
            <a:r>
              <a:rPr lang="en-US" dirty="0" smtClean="0"/>
              <a:t>Married with 3 kids: Kate (10), Anne (8) &amp; Teddy (3)</a:t>
            </a:r>
          </a:p>
          <a:p>
            <a:pPr lvl="1"/>
            <a:r>
              <a:rPr lang="en-US" dirty="0" smtClean="0"/>
              <a:t>Enjoy skiing, golf, running and Red Sox 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Questions?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you ask for data, how does it arrive?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What is the file format?</a:t>
            </a:r>
          </a:p>
          <a:p>
            <a:r>
              <a:rPr lang="en-US" sz="2000" dirty="0" smtClean="0"/>
              <a:t>	- Excel (.</a:t>
            </a:r>
            <a:r>
              <a:rPr lang="en-US" sz="2000" dirty="0" err="1" smtClean="0"/>
              <a:t>xls</a:t>
            </a:r>
            <a:r>
              <a:rPr lang="en-US" sz="2000" dirty="0" smtClean="0"/>
              <a:t>), Access (.</a:t>
            </a:r>
            <a:r>
              <a:rPr lang="en-US" sz="2000" dirty="0" err="1" smtClean="0"/>
              <a:t>mdb</a:t>
            </a:r>
            <a:r>
              <a:rPr lang="en-US" sz="2000" dirty="0" smtClean="0"/>
              <a:t>), ASCII Text (.txt), </a:t>
            </a:r>
            <a:r>
              <a:rPr lang="en-US" sz="2000" dirty="0" err="1" smtClean="0"/>
              <a:t>Stata</a:t>
            </a:r>
            <a:r>
              <a:rPr lang="en-US" sz="2000" dirty="0" smtClean="0"/>
              <a:t> (.</a:t>
            </a:r>
            <a:r>
              <a:rPr lang="en-US" sz="2000" dirty="0" err="1" smtClean="0"/>
              <a:t>dta</a:t>
            </a:r>
            <a:r>
              <a:rPr lang="en-US" sz="2000" dirty="0" smtClean="0"/>
              <a:t>), etc…</a:t>
            </a:r>
          </a:p>
          <a:p>
            <a:r>
              <a:rPr lang="en-US" sz="2000" dirty="0" smtClean="0"/>
              <a:t>	</a:t>
            </a:r>
          </a:p>
          <a:p>
            <a:r>
              <a:rPr lang="en-US" sz="2000" dirty="0" smtClean="0"/>
              <a:t>How is the data “structured”?</a:t>
            </a:r>
          </a:p>
          <a:p>
            <a:r>
              <a:rPr lang="en-US" sz="2000" dirty="0" smtClean="0"/>
              <a:t>	- Tables, spreadsheet, relational DB, flat file, unstructured…</a:t>
            </a:r>
          </a:p>
          <a:p>
            <a:r>
              <a:rPr lang="en-US" sz="2000" dirty="0" smtClean="0"/>
              <a:t>	- How many files and/or tables?</a:t>
            </a:r>
          </a:p>
          <a:p>
            <a:endParaRPr lang="en-US" sz="2000" dirty="0" smtClean="0"/>
          </a:p>
          <a:p>
            <a:r>
              <a:rPr lang="en-US" sz="2000" dirty="0" smtClean="0"/>
              <a:t>Has the information been “cleaned”?</a:t>
            </a:r>
          </a:p>
          <a:p>
            <a:r>
              <a:rPr lang="en-US" sz="2000" dirty="0" smtClean="0"/>
              <a:t>	- Documentation available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Checks for missing data and/or logical consistency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Spreadsheets vs.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Spreadsheets</a:t>
            </a:r>
          </a:p>
          <a:p>
            <a:r>
              <a:rPr lang="en-US" sz="1800" dirty="0" smtClean="0"/>
              <a:t>	- Easy to enter and manipulate data by hand</a:t>
            </a:r>
          </a:p>
          <a:p>
            <a:r>
              <a:rPr lang="en-US" sz="1800" dirty="0" smtClean="0"/>
              <a:t>	- Lots of flexibility and low setup costs</a:t>
            </a:r>
          </a:p>
          <a:p>
            <a:r>
              <a:rPr lang="en-US" sz="1800" dirty="0" smtClean="0"/>
              <a:t> 	- User is responsible for tracking relationships</a:t>
            </a:r>
          </a:p>
          <a:p>
            <a:r>
              <a:rPr lang="en-US" sz="1800" dirty="0" smtClean="0"/>
              <a:t>	- No automated consistency / quality checks</a:t>
            </a:r>
          </a:p>
          <a:p>
            <a:endParaRPr lang="en-US" sz="1800" dirty="0" smtClean="0"/>
          </a:p>
          <a:p>
            <a:r>
              <a:rPr lang="en-US" sz="1800" dirty="0" smtClean="0"/>
              <a:t>Databases	</a:t>
            </a:r>
          </a:p>
          <a:p>
            <a:r>
              <a:rPr lang="en-US" sz="1800" dirty="0" smtClean="0"/>
              <a:t>	- Up-front cost to design tables and define links</a:t>
            </a:r>
          </a:p>
          <a:p>
            <a:r>
              <a:rPr lang="en-US" sz="1800" dirty="0" smtClean="0"/>
              <a:t>	- Specialized knowledge, e.g. Structured Query Language (SQL)</a:t>
            </a:r>
          </a:p>
          <a:p>
            <a:r>
              <a:rPr lang="en-US" sz="1800" dirty="0" smtClean="0"/>
              <a:t>	- Greater long-run efficiency in storage &amp; retrieval</a:t>
            </a:r>
          </a:p>
          <a:p>
            <a:r>
              <a:rPr lang="en-US" sz="1800" dirty="0" smtClean="0"/>
              <a:t>	- Greater consistency: machine enforces design rules</a:t>
            </a:r>
          </a:p>
          <a:p>
            <a:r>
              <a:rPr lang="en-US" sz="1800" dirty="0" smtClean="0"/>
              <a:t>	</a:t>
            </a:r>
          </a:p>
        </p:txBody>
      </p:sp>
      <p:sp>
        <p:nvSpPr>
          <p:cNvPr id="4" name="Isosceles Triangle 3"/>
          <p:cNvSpPr/>
          <p:nvPr/>
        </p:nvSpPr>
        <p:spPr>
          <a:xfrm rot="10800000">
            <a:off x="1524000" y="5410199"/>
            <a:ext cx="5486400" cy="3048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0" y="5802997"/>
            <a:ext cx="5810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Spreadsheets have low fixed costs, but high variable costs,</a:t>
            </a:r>
          </a:p>
          <a:p>
            <a:pPr algn="ctr"/>
            <a:r>
              <a:rPr lang="en-US" b="1" dirty="0" smtClean="0"/>
              <a:t>compared to relational databases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Databases (in one slide)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Shopping Cart Application </a:t>
            </a:r>
          </a:p>
          <a:p>
            <a:r>
              <a:rPr lang="en-US" sz="2000" dirty="0" smtClean="0"/>
              <a:t>	- </a:t>
            </a:r>
            <a:r>
              <a:rPr lang="en-US" sz="2000" dirty="0" smtClean="0">
                <a:solidFill>
                  <a:srgbClr val="FF0000"/>
                </a:solidFill>
              </a:rPr>
              <a:t>Multiple Tables</a:t>
            </a:r>
            <a:r>
              <a:rPr lang="en-US" sz="2000" dirty="0" smtClean="0"/>
              <a:t>: Customer, Order &amp; Item</a:t>
            </a:r>
          </a:p>
          <a:p>
            <a:r>
              <a:rPr lang="en-US" sz="2000" dirty="0" smtClean="0"/>
              <a:t>		- Each table has “records” (rows) and “fields” or “variables” (columns)</a:t>
            </a:r>
          </a:p>
          <a:p>
            <a:r>
              <a:rPr lang="en-US" sz="2000" dirty="0" smtClean="0"/>
              <a:t>		- Each records has a unique “key” or identifier (ID) variable</a:t>
            </a:r>
          </a:p>
          <a:p>
            <a:r>
              <a:rPr lang="en-US" sz="2000" dirty="0" smtClean="0"/>
              <a:t>	- </a:t>
            </a:r>
            <a:r>
              <a:rPr lang="en-US" sz="2000" dirty="0" smtClean="0">
                <a:solidFill>
                  <a:srgbClr val="FF0000"/>
                </a:solidFill>
              </a:rPr>
              <a:t>Relational Links</a:t>
            </a:r>
            <a:r>
              <a:rPr lang="en-US" sz="2000" dirty="0" smtClean="0"/>
              <a:t>: ID variables that appear in multiple tables</a:t>
            </a:r>
          </a:p>
          <a:p>
            <a:r>
              <a:rPr lang="en-US" sz="2000" dirty="0" smtClean="0"/>
              <a:t>		- Link types: 1-to-1, many-to-1 or Many-to-many</a:t>
            </a:r>
            <a:endParaRPr lang="en-US" sz="2000" dirty="0"/>
          </a:p>
        </p:txBody>
      </p:sp>
      <p:pic>
        <p:nvPicPr>
          <p:cNvPr id="5" name="Picture 4" descr="northwind_relationship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628" y="3962400"/>
            <a:ext cx="2993572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“Big Data” Value Chain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26437511"/>
              </p:ext>
            </p:extLst>
          </p:nvPr>
        </p:nvGraphicFramePr>
        <p:xfrm>
          <a:off x="457200" y="1600200"/>
          <a:ext cx="82296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en-US" sz="3200" u="sng" dirty="0" smtClean="0"/>
                        <a:t>Skills</a:t>
                      </a:r>
                      <a:endParaRPr lang="en-US" sz="3200" u="sng" dirty="0"/>
                    </a:p>
                  </a:txBody>
                  <a:tcPr marL="44057" marR="440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u="sng" dirty="0" smtClean="0"/>
                        <a:t>Tools</a:t>
                      </a:r>
                      <a:endParaRPr lang="en-US" sz="3200" u="sng" dirty="0"/>
                    </a:p>
                  </a:txBody>
                  <a:tcPr marL="44057" marR="44057"/>
                </a:tc>
              </a:tr>
              <a:tr h="66675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Collect &amp; Reduce Data</a:t>
                      </a:r>
                      <a:endParaRPr lang="en-US" sz="2400" dirty="0"/>
                    </a:p>
                  </a:txBody>
                  <a:tcPr marL="44057" marR="440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/>
                        <a:t>Hadoop</a:t>
                      </a:r>
                      <a:r>
                        <a:rPr lang="en-US" sz="2400" dirty="0" smtClean="0"/>
                        <a:t> / SQL</a:t>
                      </a:r>
                      <a:endParaRPr lang="en-US" sz="2400" dirty="0"/>
                    </a:p>
                  </a:txBody>
                  <a:tcPr marL="44057" marR="44057" anchor="ctr"/>
                </a:tc>
              </a:tr>
              <a:tr h="66675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Mine &amp; Analyze Data</a:t>
                      </a:r>
                      <a:endParaRPr lang="en-US" sz="2400" dirty="0"/>
                    </a:p>
                  </a:txBody>
                  <a:tcPr marL="44057" marR="440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/>
                        <a:t>Stata</a:t>
                      </a:r>
                      <a:r>
                        <a:rPr lang="en-US" sz="2400" dirty="0" smtClean="0"/>
                        <a:t> / R / Excel</a:t>
                      </a:r>
                      <a:endParaRPr lang="en-US" sz="2400" dirty="0"/>
                    </a:p>
                  </a:txBody>
                  <a:tcPr marL="44057" marR="44057" anchor="ctr"/>
                </a:tc>
              </a:tr>
              <a:tr h="66675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Visualize &amp;</a:t>
                      </a:r>
                      <a:r>
                        <a:rPr lang="en-US" sz="2400" baseline="0" dirty="0" smtClean="0"/>
                        <a:t> Present Results</a:t>
                      </a:r>
                      <a:endParaRPr lang="en-US" sz="2400" dirty="0"/>
                    </a:p>
                  </a:txBody>
                  <a:tcPr marL="44057" marR="440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Adobe CS / </a:t>
                      </a:r>
                      <a:r>
                        <a:rPr lang="en-US" sz="2400" dirty="0" err="1" smtClean="0"/>
                        <a:t>Stata</a:t>
                      </a:r>
                      <a:r>
                        <a:rPr lang="en-US" sz="2400" dirty="0" smtClean="0"/>
                        <a:t> / Office</a:t>
                      </a:r>
                      <a:endParaRPr lang="en-US" sz="2400" dirty="0"/>
                    </a:p>
                  </a:txBody>
                  <a:tcPr marL="44057" marR="44057" anchor="ctr"/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4999037"/>
            <a:ext cx="8229600" cy="1554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	These activities are complements, not substitutes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EMBA DA will emphasize Analysis &amp; Presentation</a:t>
            </a:r>
          </a:p>
          <a:p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09539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Statistical analysis almost always begins with “rectangular”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Rectangular data is analogous to a single table or worksheet</a:t>
            </a:r>
          </a:p>
          <a:p>
            <a:r>
              <a:rPr lang="en-US" sz="2000" dirty="0" smtClean="0"/>
              <a:t>	- Each row is called an </a:t>
            </a:r>
            <a:r>
              <a:rPr lang="en-US" sz="2000" u="sng" dirty="0" smtClean="0"/>
              <a:t>observation</a:t>
            </a:r>
          </a:p>
          <a:p>
            <a:r>
              <a:rPr lang="en-US" sz="2000" dirty="0" smtClean="0"/>
              <a:t>		- We will use letter “N” to denote total # of observations </a:t>
            </a:r>
          </a:p>
          <a:p>
            <a:r>
              <a:rPr lang="en-US" sz="2000" dirty="0" smtClean="0"/>
              <a:t>	- Each column contains a single </a:t>
            </a:r>
            <a:r>
              <a:rPr lang="en-US" sz="2000" u="sng" dirty="0" smtClean="0"/>
              <a:t>variable</a:t>
            </a:r>
          </a:p>
          <a:p>
            <a:r>
              <a:rPr lang="en-US" sz="2000" dirty="0" smtClean="0"/>
              <a:t>		- We will use letter “X” to denote a (generic) variable</a:t>
            </a:r>
          </a:p>
          <a:p>
            <a:r>
              <a:rPr lang="en-US" sz="2000" dirty="0" smtClean="0"/>
              <a:t>		- More on variable types in a few minutes</a:t>
            </a:r>
          </a:p>
          <a:p>
            <a:endParaRPr lang="en-US" sz="2000" dirty="0" smtClean="0"/>
          </a:p>
          <a:p>
            <a:r>
              <a:rPr lang="en-US" sz="2000" dirty="0" smtClean="0"/>
              <a:t>Creating a rectangular dataset can be a huge amount of work</a:t>
            </a:r>
          </a:p>
          <a:p>
            <a:r>
              <a:rPr lang="en-US" sz="2000" dirty="0" smtClean="0"/>
              <a:t>	- Matching, merging, appending, cleaning, etc.</a:t>
            </a:r>
          </a:p>
          <a:p>
            <a:r>
              <a:rPr lang="en-US" sz="2000" dirty="0" smtClean="0"/>
              <a:t>	- But not in this class!</a:t>
            </a:r>
          </a:p>
          <a:p>
            <a:endParaRPr lang="en-US" sz="2000" b="1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Isosceles Triangle 3"/>
          <p:cNvSpPr/>
          <p:nvPr/>
        </p:nvSpPr>
        <p:spPr>
          <a:xfrm rot="10800000">
            <a:off x="1524000" y="5562599"/>
            <a:ext cx="5486400" cy="3048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28658" y="5955395"/>
            <a:ext cx="6110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Group Exercise: Re-format </a:t>
            </a:r>
            <a:r>
              <a:rPr lang="en-US" b="1" dirty="0" err="1" smtClean="0"/>
              <a:t>AnnualSales.xls</a:t>
            </a:r>
            <a:r>
              <a:rPr lang="en-US" b="1" dirty="0" smtClean="0"/>
              <a:t> as rectangular data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</a:t>
            </a:r>
            <a:r>
              <a:rPr lang="en-US" u="sng" dirty="0" smtClean="0"/>
              <a:t>unit of analysis</a:t>
            </a:r>
            <a:r>
              <a:rPr lang="en-US" dirty="0" smtClean="0"/>
              <a:t> in </a:t>
            </a:r>
            <a:r>
              <a:rPr lang="en-US" dirty="0" err="1" smtClean="0"/>
              <a:t>AnnualSales.xls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Each row is an </a:t>
            </a:r>
            <a:r>
              <a:rPr lang="en-US" sz="2000" u="sng" dirty="0" smtClean="0"/>
              <a:t>observation</a:t>
            </a:r>
          </a:p>
          <a:p>
            <a:r>
              <a:rPr lang="en-US" sz="2000" dirty="0" smtClean="0"/>
              <a:t>	- In </a:t>
            </a:r>
            <a:r>
              <a:rPr lang="en-US" sz="2000" dirty="0" err="1" smtClean="0"/>
              <a:t>AnnualSales.xls</a:t>
            </a:r>
            <a:r>
              <a:rPr lang="en-US" sz="2000" dirty="0" smtClean="0"/>
              <a:t> we have store-year observations</a:t>
            </a:r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u="sng" dirty="0" smtClean="0"/>
              <a:t>unit of analysis</a:t>
            </a:r>
            <a:r>
              <a:rPr lang="en-US" sz="2000" dirty="0" smtClean="0"/>
              <a:t> is the “object” that you are studying</a:t>
            </a:r>
          </a:p>
          <a:p>
            <a:r>
              <a:rPr lang="en-US" sz="2000" dirty="0" smtClean="0"/>
              <a:t>	- For </a:t>
            </a:r>
            <a:r>
              <a:rPr lang="en-US" sz="2000" dirty="0" err="1" smtClean="0"/>
              <a:t>AnnualSales.xls</a:t>
            </a:r>
            <a:r>
              <a:rPr lang="en-US" sz="2000" dirty="0" smtClean="0"/>
              <a:t>, it could be region, city, store or store-year</a:t>
            </a:r>
          </a:p>
          <a:p>
            <a:r>
              <a:rPr lang="en-US" sz="2000" dirty="0" smtClean="0"/>
              <a:t>	- It depends on the question being asked!</a:t>
            </a:r>
          </a:p>
          <a:p>
            <a:endParaRPr lang="en-US" sz="2000" dirty="0" smtClean="0"/>
          </a:p>
          <a:p>
            <a:r>
              <a:rPr lang="en-US" sz="2000" dirty="0" smtClean="0"/>
              <a:t>Common types of data sets</a:t>
            </a:r>
          </a:p>
          <a:p>
            <a:r>
              <a:rPr lang="en-US" sz="2000" dirty="0" smtClean="0"/>
              <a:t>	- </a:t>
            </a:r>
            <a:r>
              <a:rPr lang="en-US" sz="2000" u="sng" dirty="0" smtClean="0"/>
              <a:t>Cross-section</a:t>
            </a:r>
            <a:r>
              <a:rPr lang="en-US" sz="2000" dirty="0" smtClean="0"/>
              <a:t>: A collection of things (observation == unit of analysis)</a:t>
            </a:r>
          </a:p>
          <a:p>
            <a:r>
              <a:rPr lang="en-US" sz="2000" dirty="0" smtClean="0"/>
              <a:t>	- </a:t>
            </a:r>
            <a:r>
              <a:rPr lang="en-US" sz="2000" u="sng" dirty="0" smtClean="0"/>
              <a:t>Panel Data</a:t>
            </a:r>
            <a:r>
              <a:rPr lang="en-US" sz="2000" dirty="0" smtClean="0"/>
              <a:t>: Repeated observations (e.g. stores by year)</a:t>
            </a:r>
          </a:p>
          <a:p>
            <a:r>
              <a:rPr lang="en-US" sz="2000" dirty="0" smtClean="0"/>
              <a:t>	- </a:t>
            </a:r>
            <a:r>
              <a:rPr lang="en-US" sz="2000" u="sng" dirty="0" smtClean="0"/>
              <a:t>Multi-level</a:t>
            </a:r>
            <a:r>
              <a:rPr lang="en-US" sz="2000" dirty="0" smtClean="0"/>
              <a:t>: Multiple panels (e.g. stores in cities in regions)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</TotalTime>
  <Words>1523</Words>
  <Application>Microsoft Macintosh PowerPoint</Application>
  <PresentationFormat>On-screen Show (4:3)</PresentationFormat>
  <Paragraphs>328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Pre-program: introduction to Excel, STATA &amp; DATA ANALYSIS</vt:lpstr>
      <vt:lpstr>Introduction: Management as Measurement</vt:lpstr>
      <vt:lpstr>Pre-program Objectives</vt:lpstr>
      <vt:lpstr>When you ask for data, how does it arrive?</vt:lpstr>
      <vt:lpstr>Spreadsheets vs. Databases</vt:lpstr>
      <vt:lpstr>Relational Databases (in one slide)</vt:lpstr>
      <vt:lpstr>The “Big Data” Value Chain</vt:lpstr>
      <vt:lpstr>Statistical analysis almost always begins with “rectangular” data</vt:lpstr>
      <vt:lpstr>What is the unit of analysis in AnnualSales.xls?</vt:lpstr>
      <vt:lpstr>Variable Types</vt:lpstr>
      <vt:lpstr>Break and Pre-Assessment</vt:lpstr>
      <vt:lpstr>Stata’s Windows</vt:lpstr>
      <vt:lpstr>Getting an Excel File into Stata</vt:lpstr>
      <vt:lpstr>Stata also has a “spreadsheet” window</vt:lpstr>
      <vt:lpstr>Creating new variables</vt:lpstr>
      <vt:lpstr>Summarizing a variable</vt:lpstr>
      <vt:lpstr>Making tables (for categorical data)</vt:lpstr>
      <vt:lpstr>Copying Stata output into Excel</vt:lpstr>
      <vt:lpstr>Merging datasets</vt:lpstr>
      <vt:lpstr>Stata vs. Excel: Frequently Asked Questions</vt:lpstr>
      <vt:lpstr>Additional Stata Resources</vt:lpstr>
      <vt:lpstr>Data Analysis: where are we going?</vt:lpstr>
      <vt:lpstr>A Quick Experiment</vt:lpstr>
      <vt:lpstr>Another Tale of Caution</vt:lpstr>
      <vt:lpstr>BIG PICTURE: Information Technology has given firms the opportunity know much more…</vt:lpstr>
      <vt:lpstr>Problem: It’s hard to make data-driven decisions</vt:lpstr>
      <vt:lpstr>Step 1: To become a sophisticated proponent &amp; consumer of quantitative analyses</vt:lpstr>
      <vt:lpstr>Step 2: To apply workhorse analytical methods on real-world data sets</vt:lpstr>
      <vt:lpstr>Step 3: To identify and address organizational barriers to evidence-based management</vt:lpstr>
      <vt:lpstr>Short Bio</vt:lpstr>
      <vt:lpstr>Questions?</vt:lpstr>
    </vt:vector>
  </TitlesOfParts>
  <Company>Boston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SI422 Class 1: Introduction and Course Overview</dc:title>
  <dc:creator>Timothy Simcoe</dc:creator>
  <cp:lastModifiedBy>Tim</cp:lastModifiedBy>
  <cp:revision>64</cp:revision>
  <dcterms:created xsi:type="dcterms:W3CDTF">2012-11-12T20:09:54Z</dcterms:created>
  <dcterms:modified xsi:type="dcterms:W3CDTF">2013-11-13T21:56:10Z</dcterms:modified>
</cp:coreProperties>
</file>