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7"/>
  </p:notesMasterIdLst>
  <p:sldIdLst>
    <p:sldId id="256" r:id="rId3"/>
    <p:sldId id="303" r:id="rId4"/>
    <p:sldId id="257" r:id="rId5"/>
    <p:sldId id="281" r:id="rId6"/>
    <p:sldId id="260" r:id="rId7"/>
    <p:sldId id="304" r:id="rId8"/>
    <p:sldId id="305" r:id="rId9"/>
    <p:sldId id="306" r:id="rId10"/>
    <p:sldId id="331" r:id="rId11"/>
    <p:sldId id="308" r:id="rId12"/>
    <p:sldId id="309" r:id="rId13"/>
    <p:sldId id="333" r:id="rId14"/>
    <p:sldId id="310" r:id="rId15"/>
    <p:sldId id="311" r:id="rId16"/>
    <p:sldId id="325" r:id="rId17"/>
    <p:sldId id="326" r:id="rId18"/>
    <p:sldId id="327" r:id="rId19"/>
    <p:sldId id="328" r:id="rId20"/>
    <p:sldId id="409" r:id="rId21"/>
    <p:sldId id="410" r:id="rId22"/>
    <p:sldId id="413" r:id="rId23"/>
    <p:sldId id="414" r:id="rId24"/>
    <p:sldId id="415" r:id="rId25"/>
    <p:sldId id="416" r:id="rId26"/>
    <p:sldId id="417" r:id="rId27"/>
    <p:sldId id="418" r:id="rId28"/>
    <p:sldId id="419" r:id="rId29"/>
    <p:sldId id="420" r:id="rId30"/>
    <p:sldId id="421" r:id="rId31"/>
    <p:sldId id="262" r:id="rId32"/>
    <p:sldId id="319" r:id="rId33"/>
    <p:sldId id="265" r:id="rId34"/>
    <p:sldId id="324" r:id="rId35"/>
    <p:sldId id="411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50"/>
    <p:restoredTop sz="90812" autoAdjust="0"/>
  </p:normalViewPr>
  <p:slideViewPr>
    <p:cSldViewPr snapToGrid="0" snapToObjects="1">
      <p:cViewPr varScale="1">
        <p:scale>
          <a:sx n="118" d="100"/>
          <a:sy n="118" d="100"/>
        </p:scale>
        <p:origin x="920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92033-A47E-DF4D-A744-330BB04755F1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D999B-4A8F-2845-99D1-C41D449C9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6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D999B-4A8F-2845-99D1-C41D449C91B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37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880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000" y="1835995"/>
            <a:ext cx="8788400" cy="409339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802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671012" cy="365125"/>
          </a:xfrm>
          <a:prstGeom prst="rect">
            <a:avLst/>
          </a:prstGeom>
        </p:spPr>
        <p:txBody>
          <a:bodyPr/>
          <a:lstStyle/>
          <a:p>
            <a:fld id="{03FF1BBD-298D-EA45-A270-A233DF12C99B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28737" y="6356350"/>
            <a:ext cx="2540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42526" y="6356350"/>
            <a:ext cx="2644274" cy="365125"/>
          </a:xfrm>
          <a:prstGeom prst="rect">
            <a:avLst/>
          </a:prstGeom>
        </p:spPr>
        <p:txBody>
          <a:bodyPr/>
          <a:lstStyle/>
          <a:p>
            <a:fld id="{7B8526A2-B82D-2F4E-80DA-84927F01C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02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0" y="6447620"/>
            <a:ext cx="1168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Jason Yust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237569" y="6447620"/>
            <a:ext cx="3421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Schubert</a:t>
            </a:r>
            <a:r>
              <a:rPr lang="en-US" sz="1600" b="0" baseline="0" dirty="0"/>
              <a:t> &amp; the Continuous </a:t>
            </a:r>
            <a:r>
              <a:rPr lang="en-US" sz="1600" b="0" i="1" baseline="0" dirty="0"/>
              <a:t>Tonnetz</a:t>
            </a:r>
            <a:endParaRPr lang="en-US" sz="1600" b="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142531" y="6447620"/>
            <a:ext cx="1716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SMT 10/31/2013</a:t>
            </a:r>
          </a:p>
        </p:txBody>
      </p:sp>
      <p:pic>
        <p:nvPicPr>
          <p:cNvPr id="13" name="Picture 12" descr="BU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08" y="6417180"/>
            <a:ext cx="1081782" cy="44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15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671012" cy="365125"/>
          </a:xfrm>
          <a:prstGeom prst="rect">
            <a:avLst/>
          </a:prstGeom>
        </p:spPr>
        <p:txBody>
          <a:bodyPr/>
          <a:lstStyle/>
          <a:p>
            <a:fld id="{03FF1BBD-298D-EA45-A270-A233DF12C99B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8737" y="6356350"/>
            <a:ext cx="2540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42526" y="6356350"/>
            <a:ext cx="2644274" cy="365125"/>
          </a:xfrm>
          <a:prstGeom prst="rect">
            <a:avLst/>
          </a:prstGeom>
        </p:spPr>
        <p:txBody>
          <a:bodyPr/>
          <a:lstStyle/>
          <a:p>
            <a:fld id="{7B8526A2-B82D-2F4E-80DA-84927F01C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40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671012" cy="365125"/>
          </a:xfrm>
          <a:prstGeom prst="rect">
            <a:avLst/>
          </a:prstGeom>
        </p:spPr>
        <p:txBody>
          <a:bodyPr/>
          <a:lstStyle/>
          <a:p>
            <a:fld id="{03FF1BBD-298D-EA45-A270-A233DF12C99B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8737" y="6356350"/>
            <a:ext cx="2540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42526" y="6356350"/>
            <a:ext cx="2644274" cy="365125"/>
          </a:xfrm>
          <a:prstGeom prst="rect">
            <a:avLst/>
          </a:prstGeom>
        </p:spPr>
        <p:txBody>
          <a:bodyPr/>
          <a:lstStyle/>
          <a:p>
            <a:fld id="{7B8526A2-B82D-2F4E-80DA-84927F01C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97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671012" cy="365125"/>
          </a:xfrm>
          <a:prstGeom prst="rect">
            <a:avLst/>
          </a:prstGeom>
        </p:spPr>
        <p:txBody>
          <a:bodyPr/>
          <a:lstStyle/>
          <a:p>
            <a:fld id="{03FF1BBD-298D-EA45-A270-A233DF12C99B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28737" y="6356350"/>
            <a:ext cx="2540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42526" y="6356350"/>
            <a:ext cx="2644274" cy="365125"/>
          </a:xfrm>
          <a:prstGeom prst="rect">
            <a:avLst/>
          </a:prstGeom>
        </p:spPr>
        <p:txBody>
          <a:bodyPr/>
          <a:lstStyle/>
          <a:p>
            <a:fld id="{7B8526A2-B82D-2F4E-80DA-84927F01C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99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671012" cy="365125"/>
          </a:xfrm>
          <a:prstGeom prst="rect">
            <a:avLst/>
          </a:prstGeom>
        </p:spPr>
        <p:txBody>
          <a:bodyPr/>
          <a:lstStyle/>
          <a:p>
            <a:fld id="{03FF1BBD-298D-EA45-A270-A233DF12C99B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28737" y="6356350"/>
            <a:ext cx="2540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42526" y="6356350"/>
            <a:ext cx="2644274" cy="365125"/>
          </a:xfrm>
          <a:prstGeom prst="rect">
            <a:avLst/>
          </a:prstGeom>
        </p:spPr>
        <p:txBody>
          <a:bodyPr/>
          <a:lstStyle/>
          <a:p>
            <a:fld id="{7B8526A2-B82D-2F4E-80DA-84927F01C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98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90"/>
            <a:ext cx="8229600" cy="59431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447620"/>
            <a:ext cx="1168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Jason Yust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829950" y="6447620"/>
            <a:ext cx="3672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DFT</a:t>
            </a:r>
            <a:r>
              <a:rPr lang="en-US" sz="1600" b="0" baseline="0" dirty="0"/>
              <a:t> and Twentieth-Century Harmony</a:t>
            </a:r>
            <a:endParaRPr lang="en-US" sz="1600" b="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7126439" y="6472354"/>
            <a:ext cx="1993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MCM 2015, London</a:t>
            </a:r>
          </a:p>
        </p:txBody>
      </p:sp>
      <p:pic>
        <p:nvPicPr>
          <p:cNvPr id="10" name="Picture 9" descr="BU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08" y="6417180"/>
            <a:ext cx="1081782" cy="44082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49790" y="897124"/>
            <a:ext cx="5279670" cy="58205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3263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EC6BD0-6FCA-7B42-9FCE-D770F7914993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AB5206-F289-1540-AD73-568960A8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77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EC6BD0-6FCA-7B42-9FCE-D770F7914993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AB5206-F289-1540-AD73-568960A8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23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EC6BD0-6FCA-7B42-9FCE-D770F7914993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AB5206-F289-1540-AD73-568960A8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02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90"/>
            <a:ext cx="8229600" cy="59431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BU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08" y="6417180"/>
            <a:ext cx="1081782" cy="440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50C742-B990-8B49-97A3-DE8BAE98A5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063" y="-52252"/>
            <a:ext cx="9144000" cy="692231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299289" y="6447620"/>
            <a:ext cx="170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OSU 11/15/2020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447620"/>
            <a:ext cx="1168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Jason Yust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3102501" y="6464000"/>
            <a:ext cx="2385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Dimensions of Atonality</a:t>
            </a:r>
          </a:p>
        </p:txBody>
      </p:sp>
    </p:spTree>
    <p:extLst>
      <p:ext uri="{BB962C8B-B14F-4D97-AF65-F5344CB8AC3E}">
        <p14:creationId xmlns:p14="http://schemas.microsoft.com/office/powerpoint/2010/main" val="1323983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EC6BD0-6FCA-7B42-9FCE-D770F7914993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AB5206-F289-1540-AD73-568960A8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55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EC6BD0-6FCA-7B42-9FCE-D770F7914993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AB5206-F289-1540-AD73-568960A8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79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EC6BD0-6FCA-7B42-9FCE-D770F7914993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AB5206-F289-1540-AD73-568960A8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73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6447620"/>
            <a:ext cx="1168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Jason Yust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237569" y="6447620"/>
            <a:ext cx="3421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Schubert</a:t>
            </a:r>
            <a:r>
              <a:rPr lang="en-US" sz="1600" b="0" baseline="0" dirty="0"/>
              <a:t> &amp; the Continuous </a:t>
            </a:r>
            <a:r>
              <a:rPr lang="en-US" sz="1600" b="0" i="1" baseline="0" dirty="0"/>
              <a:t>Tonnetz</a:t>
            </a:r>
            <a:endParaRPr lang="en-US" sz="1600" b="0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142531" y="6447620"/>
            <a:ext cx="2001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MTSMA, 3/16/2013</a:t>
            </a:r>
          </a:p>
        </p:txBody>
      </p:sp>
      <p:pic>
        <p:nvPicPr>
          <p:cNvPr id="11" name="Picture 10" descr="BU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08" y="6417180"/>
            <a:ext cx="1081782" cy="44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00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EC6BD0-6FCA-7B42-9FCE-D770F7914993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AB5206-F289-1540-AD73-568960A8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36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EC6BD0-6FCA-7B42-9FCE-D770F7914993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AB5206-F289-1540-AD73-568960A8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63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EC6BD0-6FCA-7B42-9FCE-D770F7914993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AB5206-F289-1540-AD73-568960A8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158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EC6BD0-6FCA-7B42-9FCE-D770F7914993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AB5206-F289-1540-AD73-568960A8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79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90"/>
            <a:ext cx="8229600" cy="59431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BU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08" y="6417180"/>
            <a:ext cx="1081782" cy="440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50C742-B990-8B49-97A3-DE8BAE98A5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063" y="-52252"/>
            <a:ext cx="9144000" cy="692231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0" y="6447620"/>
            <a:ext cx="1168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Jason Yust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0DEF06-C2BF-9140-9A27-1E5CCC373605}"/>
              </a:ext>
            </a:extLst>
          </p:cNvPr>
          <p:cNvSpPr txBox="1"/>
          <p:nvPr userDrawn="1"/>
        </p:nvSpPr>
        <p:spPr>
          <a:xfrm>
            <a:off x="7299289" y="6447620"/>
            <a:ext cx="170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OSU 11/15/2020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54DBE3-4BE3-A94C-9936-AFE2F8CA9AFB}"/>
              </a:ext>
            </a:extLst>
          </p:cNvPr>
          <p:cNvSpPr txBox="1"/>
          <p:nvPr userDrawn="1"/>
        </p:nvSpPr>
        <p:spPr>
          <a:xfrm>
            <a:off x="3102501" y="6464000"/>
            <a:ext cx="2385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Dimensions of Atonality</a:t>
            </a:r>
          </a:p>
        </p:txBody>
      </p:sp>
    </p:spTree>
    <p:extLst>
      <p:ext uri="{BB962C8B-B14F-4D97-AF65-F5344CB8AC3E}">
        <p14:creationId xmlns:p14="http://schemas.microsoft.com/office/powerpoint/2010/main" val="215048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90"/>
            <a:ext cx="8229600" cy="59431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BU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08" y="6417180"/>
            <a:ext cx="1081782" cy="440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D764E9-6F52-EA46-BC08-6F6179797A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6126" y="-76012"/>
            <a:ext cx="9168110" cy="694056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0" y="6447620"/>
            <a:ext cx="1168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Jason Yust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7BDF7B-FB87-B44B-B2FF-5C90F4F95C23}"/>
              </a:ext>
            </a:extLst>
          </p:cNvPr>
          <p:cNvSpPr txBox="1"/>
          <p:nvPr userDrawn="1"/>
        </p:nvSpPr>
        <p:spPr>
          <a:xfrm>
            <a:off x="7299289" y="6447620"/>
            <a:ext cx="170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OSU 11/15/2020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4E5E56-4AD8-D74F-86A0-E1306F0F389C}"/>
              </a:ext>
            </a:extLst>
          </p:cNvPr>
          <p:cNvSpPr txBox="1"/>
          <p:nvPr userDrawn="1"/>
        </p:nvSpPr>
        <p:spPr>
          <a:xfrm>
            <a:off x="3102501" y="6464000"/>
            <a:ext cx="2385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Dimensions of Atonality</a:t>
            </a:r>
          </a:p>
        </p:txBody>
      </p:sp>
    </p:spTree>
    <p:extLst>
      <p:ext uri="{BB962C8B-B14F-4D97-AF65-F5344CB8AC3E}">
        <p14:creationId xmlns:p14="http://schemas.microsoft.com/office/powerpoint/2010/main" val="1734046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90"/>
            <a:ext cx="8229600" cy="59431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BU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08" y="6417180"/>
            <a:ext cx="1081782" cy="440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D764E9-6F52-EA46-BC08-6F6179797A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126" y="-76012"/>
            <a:ext cx="9168110" cy="694056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0" y="6447620"/>
            <a:ext cx="1168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Jason Yust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5D4BF7-FA2F-EC46-ACD4-5FDAD5CEC0D5}"/>
              </a:ext>
            </a:extLst>
          </p:cNvPr>
          <p:cNvSpPr txBox="1"/>
          <p:nvPr userDrawn="1"/>
        </p:nvSpPr>
        <p:spPr>
          <a:xfrm>
            <a:off x="7299289" y="6447620"/>
            <a:ext cx="170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OSU 11/15/2020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86AA19-117C-4442-B753-23E67D857DA4}"/>
              </a:ext>
            </a:extLst>
          </p:cNvPr>
          <p:cNvSpPr txBox="1"/>
          <p:nvPr userDrawn="1"/>
        </p:nvSpPr>
        <p:spPr>
          <a:xfrm>
            <a:off x="3102501" y="6464000"/>
            <a:ext cx="2385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Dimensions of Atonality</a:t>
            </a:r>
          </a:p>
        </p:txBody>
      </p:sp>
    </p:spTree>
    <p:extLst>
      <p:ext uri="{BB962C8B-B14F-4D97-AF65-F5344CB8AC3E}">
        <p14:creationId xmlns:p14="http://schemas.microsoft.com/office/powerpoint/2010/main" val="3231263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90"/>
            <a:ext cx="8229600" cy="59431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BU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08" y="6417180"/>
            <a:ext cx="1081782" cy="440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D764E9-6F52-EA46-BC08-6F6179797A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126" y="-76012"/>
            <a:ext cx="9168110" cy="694056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0" y="6447620"/>
            <a:ext cx="1168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Jason Yust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2DED1A-5C47-BC49-B1AA-661B84B6E65F}"/>
              </a:ext>
            </a:extLst>
          </p:cNvPr>
          <p:cNvSpPr txBox="1"/>
          <p:nvPr userDrawn="1"/>
        </p:nvSpPr>
        <p:spPr>
          <a:xfrm>
            <a:off x="7299289" y="6447620"/>
            <a:ext cx="170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OSU 11/15/2020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C41CC7-BC86-1442-9020-D3CC8D77120F}"/>
              </a:ext>
            </a:extLst>
          </p:cNvPr>
          <p:cNvSpPr txBox="1"/>
          <p:nvPr userDrawn="1"/>
        </p:nvSpPr>
        <p:spPr>
          <a:xfrm>
            <a:off x="3102501" y="6464000"/>
            <a:ext cx="2385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Dimensions of Atonality</a:t>
            </a:r>
          </a:p>
        </p:txBody>
      </p:sp>
    </p:spTree>
    <p:extLst>
      <p:ext uri="{BB962C8B-B14F-4D97-AF65-F5344CB8AC3E}">
        <p14:creationId xmlns:p14="http://schemas.microsoft.com/office/powerpoint/2010/main" val="1083512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671012" cy="365125"/>
          </a:xfrm>
          <a:prstGeom prst="rect">
            <a:avLst/>
          </a:prstGeom>
        </p:spPr>
        <p:txBody>
          <a:bodyPr/>
          <a:lstStyle/>
          <a:p>
            <a:fld id="{03FF1BBD-298D-EA45-A270-A233DF12C99B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28737" y="6356350"/>
            <a:ext cx="2540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42526" y="6356350"/>
            <a:ext cx="2644274" cy="365125"/>
          </a:xfrm>
          <a:prstGeom prst="rect">
            <a:avLst/>
          </a:prstGeom>
        </p:spPr>
        <p:txBody>
          <a:bodyPr/>
          <a:lstStyle/>
          <a:p>
            <a:fld id="{7B8526A2-B82D-2F4E-80DA-84927F01C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67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67101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x/</a:t>
            </a:r>
            <a:r>
              <a:rPr lang="en-US" dirty="0" err="1"/>
              <a:t>xx.xxx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8737" y="6356350"/>
            <a:ext cx="25400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footer	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42526" y="6356350"/>
            <a:ext cx="2644274" cy="365125"/>
          </a:xfrm>
          <a:prstGeom prst="rect">
            <a:avLst/>
          </a:prstGeom>
        </p:spPr>
        <p:txBody>
          <a:bodyPr/>
          <a:lstStyle/>
          <a:p>
            <a:fld id="{7B8526A2-B82D-2F4E-80DA-84927F01C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768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671012" cy="365125"/>
          </a:xfrm>
          <a:prstGeom prst="rect">
            <a:avLst/>
          </a:prstGeom>
        </p:spPr>
        <p:txBody>
          <a:bodyPr/>
          <a:lstStyle/>
          <a:p>
            <a:fld id="{03FF1BBD-298D-EA45-A270-A233DF12C99B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28737" y="6356350"/>
            <a:ext cx="2540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042526" y="6356350"/>
            <a:ext cx="2644274" cy="365125"/>
          </a:xfrm>
          <a:prstGeom prst="rect">
            <a:avLst/>
          </a:prstGeom>
        </p:spPr>
        <p:txBody>
          <a:bodyPr/>
          <a:lstStyle/>
          <a:p>
            <a:fld id="{7B8526A2-B82D-2F4E-80DA-84927F01C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>
            <a:alphaModFix amt="5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9C3341-C00C-F549-8F14-3D55C9182F6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" y="-64313"/>
            <a:ext cx="9144001" cy="69223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1453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5" r:id="rId3"/>
    <p:sldLayoutId id="2147483672" r:id="rId4"/>
    <p:sldLayoutId id="2147483673" r:id="rId5"/>
    <p:sldLayoutId id="2147483674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76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Cambr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Georgia"/>
          <a:ea typeface="+mn-ea"/>
          <a:cs typeface="Georg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Georgia"/>
          <a:ea typeface="+mn-ea"/>
          <a:cs typeface="Georg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Georgia"/>
          <a:ea typeface="+mn-ea"/>
          <a:cs typeface="Georg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Georgia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6356350"/>
            <a:ext cx="2671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Century"/>
                <a:cs typeface="Century"/>
              </a:defRPr>
            </a:lvl1pPr>
          </a:lstStyle>
          <a:p>
            <a:r>
              <a:rPr lang="en-US" dirty="0"/>
              <a:t>Jason Yust, Boston University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28737" y="6356350"/>
            <a:ext cx="25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000000"/>
                </a:solidFill>
                <a:latin typeface="Century"/>
                <a:cs typeface="Century"/>
              </a:defRPr>
            </a:lvl1pPr>
          </a:lstStyle>
          <a:p>
            <a:r>
              <a:rPr lang="en-US" dirty="0"/>
              <a:t>Schubert and the </a:t>
            </a:r>
            <a:r>
              <a:rPr lang="en-US" i="1" dirty="0"/>
              <a:t>Tonnetz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42526" y="6356350"/>
            <a:ext cx="26442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MTSMA, Philadelphia, 3/16/2013 </a:t>
            </a:r>
          </a:p>
        </p:txBody>
      </p:sp>
    </p:spTree>
    <p:extLst>
      <p:ext uri="{BB962C8B-B14F-4D97-AF65-F5344CB8AC3E}">
        <p14:creationId xmlns:p14="http://schemas.microsoft.com/office/powerpoint/2010/main" val="924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"/><Relationship Id="rId7" Type="http://schemas.openxmlformats.org/officeDocument/2006/relationships/image" Target="../media/image56.tif"/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"/><Relationship Id="rId5" Type="http://schemas.openxmlformats.org/officeDocument/2006/relationships/image" Target="../media/image54.tif"/><Relationship Id="rId4" Type="http://schemas.openxmlformats.org/officeDocument/2006/relationships/image" Target="../media/image53.t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8052"/>
            <a:ext cx="7772400" cy="2257386"/>
          </a:xfrm>
        </p:spPr>
        <p:txBody>
          <a:bodyPr>
            <a:normAutofit/>
          </a:bodyPr>
          <a:lstStyle/>
          <a:p>
            <a:r>
              <a:rPr lang="en-US" spc="200" dirty="0"/>
              <a:t>Dimensions of Atonality:</a:t>
            </a:r>
            <a:br>
              <a:rPr lang="en-US" spc="200" dirty="0"/>
            </a:br>
            <a:r>
              <a:rPr lang="en-US" spc="200" dirty="0"/>
              <a:t>Commentary on Hippel and Huron 2020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92437"/>
            <a:ext cx="6400800" cy="2257387"/>
          </a:xfrm>
        </p:spPr>
        <p:txBody>
          <a:bodyPr>
            <a:normAutofit/>
          </a:bodyPr>
          <a:lstStyle/>
          <a:p>
            <a:r>
              <a:rPr lang="en-US" dirty="0"/>
              <a:t>Jason Yust,                  .</a:t>
            </a:r>
          </a:p>
          <a:p>
            <a:endParaRPr lang="en-US" dirty="0"/>
          </a:p>
          <a:p>
            <a:r>
              <a:rPr lang="en-US" dirty="0"/>
              <a:t>Ohio State University </a:t>
            </a:r>
            <a:br>
              <a:rPr lang="en-US" dirty="0"/>
            </a:br>
            <a:r>
              <a:rPr lang="en-US" dirty="0"/>
              <a:t>Music Cognition Seminar </a:t>
            </a:r>
          </a:p>
          <a:p>
            <a:r>
              <a:rPr lang="en-US" dirty="0"/>
              <a:t>11/15/2020</a:t>
            </a:r>
          </a:p>
          <a:p>
            <a:endParaRPr lang="en-US" dirty="0"/>
          </a:p>
        </p:txBody>
      </p:sp>
      <p:pic>
        <p:nvPicPr>
          <p:cNvPr id="7" name="Picture 6" descr="BU Logo.jpg">
            <a:extLst>
              <a:ext uri="{FF2B5EF4-FFF2-40B4-BE49-F238E27FC236}">
                <a16:creationId xmlns:a16="http://schemas.microsoft.com/office/drawing/2014/main" id="{ABD14B10-A370-ED46-995A-0F0F38986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87" y="3008294"/>
            <a:ext cx="1284865" cy="523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51BDD1-A9F6-D44C-BFA3-F005897F7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531" y="3008294"/>
            <a:ext cx="2453738" cy="353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5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A3E360-1BA1-374E-A48B-2C5F49E2B675}"/>
              </a:ext>
            </a:extLst>
          </p:cNvPr>
          <p:cNvSpPr/>
          <p:nvPr/>
        </p:nvSpPr>
        <p:spPr>
          <a:xfrm>
            <a:off x="4908055" y="838200"/>
            <a:ext cx="4137974" cy="4550228"/>
          </a:xfrm>
          <a:prstGeom prst="rect">
            <a:avLst/>
          </a:prstGeom>
          <a:solidFill>
            <a:schemeClr val="l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8F4F4A-3216-E245-B49C-04F108E9C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Transform as Vector Sums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762D6F-DFD8-7845-9F78-117BAD3EA02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7000" y="893772"/>
            <a:ext cx="3479800" cy="4351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4EFCC0-5440-8B4B-A914-B3293397FCBD}"/>
              </a:ext>
            </a:extLst>
          </p:cNvPr>
          <p:cNvSpPr txBox="1"/>
          <p:nvPr/>
        </p:nvSpPr>
        <p:spPr>
          <a:xfrm>
            <a:off x="6749143" y="3690257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51AA45-AAB6-CA4A-B495-A1CDE9A4062A}"/>
              </a:ext>
            </a:extLst>
          </p:cNvPr>
          <p:cNvSpPr txBox="1"/>
          <p:nvPr/>
        </p:nvSpPr>
        <p:spPr>
          <a:xfrm>
            <a:off x="391887" y="828457"/>
            <a:ext cx="42563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Fourier component </a:t>
            </a:r>
            <a:r>
              <a:rPr lang="en-US" sz="2400" i="1" dirty="0" err="1"/>
              <a:t>f</a:t>
            </a:r>
            <a:r>
              <a:rPr lang="en-US" sz="2400" i="1" baseline="-25000" dirty="0" err="1"/>
              <a:t>k</a:t>
            </a:r>
            <a:r>
              <a:rPr lang="en-US" sz="2400" dirty="0"/>
              <a:t> can be derived as a vector sum with each pitch class as a unit vector, where the unit circle is the 8ve/</a:t>
            </a:r>
            <a:r>
              <a:rPr lang="en-US" sz="2400" i="1" dirty="0"/>
              <a:t>k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The length of the resulting vector is the </a:t>
            </a:r>
            <a:r>
              <a:rPr lang="en-US" sz="2400" b="1" dirty="0"/>
              <a:t>magnitude</a:t>
            </a:r>
            <a:r>
              <a:rPr lang="en-US" sz="2400" b="1" i="1" dirty="0"/>
              <a:t> </a:t>
            </a:r>
            <a:r>
              <a:rPr lang="en-US" sz="2400" dirty="0"/>
              <a:t>of the component, and the angle is its </a:t>
            </a:r>
            <a:r>
              <a:rPr lang="en-US" sz="2400" b="1" dirty="0"/>
              <a:t>phase.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i="1" dirty="0"/>
              <a:t>Example: C </a:t>
            </a:r>
            <a:r>
              <a:rPr lang="en-US" sz="2400" i="1" dirty="0" err="1"/>
              <a:t>maj.</a:t>
            </a:r>
            <a:r>
              <a:rPr lang="en-US" sz="2400" i="1" dirty="0"/>
              <a:t> triad, k = </a:t>
            </a:r>
            <a:r>
              <a:rPr lang="en-US" sz="2400" dirty="0"/>
              <a:t>3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829471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9B4CCE-E21B-AC48-BA8D-9E418813AD5E}"/>
              </a:ext>
            </a:extLst>
          </p:cNvPr>
          <p:cNvSpPr/>
          <p:nvPr/>
        </p:nvSpPr>
        <p:spPr>
          <a:xfrm>
            <a:off x="4908055" y="838200"/>
            <a:ext cx="4137974" cy="4550228"/>
          </a:xfrm>
          <a:prstGeom prst="rect">
            <a:avLst/>
          </a:prstGeom>
          <a:solidFill>
            <a:schemeClr val="l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8F4F4A-3216-E245-B49C-04F108E9C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Transform as Vector Sums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4EFCC0-5440-8B4B-A914-B3293397FCBD}"/>
              </a:ext>
            </a:extLst>
          </p:cNvPr>
          <p:cNvSpPr txBox="1"/>
          <p:nvPr/>
        </p:nvSpPr>
        <p:spPr>
          <a:xfrm>
            <a:off x="6749143" y="3690257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51AA45-AAB6-CA4A-B495-A1CDE9A4062A}"/>
              </a:ext>
            </a:extLst>
          </p:cNvPr>
          <p:cNvSpPr txBox="1"/>
          <p:nvPr/>
        </p:nvSpPr>
        <p:spPr>
          <a:xfrm>
            <a:off x="391887" y="828457"/>
            <a:ext cx="42563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Fourier component </a:t>
            </a:r>
            <a:r>
              <a:rPr lang="en-US" sz="2400" i="1" dirty="0" err="1"/>
              <a:t>f</a:t>
            </a:r>
            <a:r>
              <a:rPr lang="en-US" sz="2400" i="1" baseline="-25000" dirty="0" err="1"/>
              <a:t>k</a:t>
            </a:r>
            <a:r>
              <a:rPr lang="en-US" sz="2400" dirty="0"/>
              <a:t> can be derived as a vector sum with each pitch class as a unit vector, where the unit circle is the 8ve/</a:t>
            </a:r>
            <a:r>
              <a:rPr lang="en-US" sz="2400" i="1" dirty="0"/>
              <a:t>k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The length of the resulting vector is the </a:t>
            </a:r>
            <a:r>
              <a:rPr lang="en-US" sz="2400" b="1" dirty="0"/>
              <a:t>magnitude</a:t>
            </a:r>
            <a:r>
              <a:rPr lang="en-US" sz="2400" b="1" i="1" dirty="0"/>
              <a:t> </a:t>
            </a:r>
            <a:r>
              <a:rPr lang="en-US" sz="2400" dirty="0"/>
              <a:t>of the component, and the angle is its </a:t>
            </a:r>
            <a:r>
              <a:rPr lang="en-US" sz="2400" b="1" dirty="0"/>
              <a:t>phase.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i="1" dirty="0"/>
              <a:t>Example: C </a:t>
            </a:r>
            <a:r>
              <a:rPr lang="en-US" sz="2400" i="1" dirty="0" err="1"/>
              <a:t>maj.</a:t>
            </a:r>
            <a:r>
              <a:rPr lang="en-US" sz="2400" i="1" dirty="0"/>
              <a:t> triad, k = </a:t>
            </a:r>
            <a:r>
              <a:rPr lang="en-US" sz="2400" dirty="0"/>
              <a:t>5</a:t>
            </a:r>
            <a:endParaRPr lang="en-US" sz="24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085533-F907-3D48-A1F6-65B5D4709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885" y="882884"/>
            <a:ext cx="3847688" cy="43519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5888F5-601D-2F4F-81E9-3E5C1FB60B88}"/>
              </a:ext>
            </a:extLst>
          </p:cNvPr>
          <p:cNvSpPr txBox="1"/>
          <p:nvPr/>
        </p:nvSpPr>
        <p:spPr>
          <a:xfrm>
            <a:off x="6674345" y="3657599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</a:rPr>
              <a:t>5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310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700B9-6E84-824A-9949-F83832C59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component spaces (complex plane)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72BDA4-BAF2-3B41-B8BC-E1DDB96E7EFC}"/>
              </a:ext>
            </a:extLst>
          </p:cNvPr>
          <p:cNvSpPr/>
          <p:nvPr/>
        </p:nvSpPr>
        <p:spPr>
          <a:xfrm>
            <a:off x="3027405" y="889686"/>
            <a:ext cx="5980671" cy="5560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94E3B-6D4E-274A-A75C-6A67F8504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260" y="995705"/>
            <a:ext cx="5752795" cy="5590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D6EBFA-A2FD-4648-9A5A-C62331DB55F1}"/>
              </a:ext>
            </a:extLst>
          </p:cNvPr>
          <p:cNvSpPr txBox="1"/>
          <p:nvPr/>
        </p:nvSpPr>
        <p:spPr>
          <a:xfrm>
            <a:off x="135924" y="1087394"/>
            <a:ext cx="2710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Example: </a:t>
            </a:r>
            <a:r>
              <a:rPr lang="en-US" sz="2400" dirty="0"/>
              <a:t>F</a:t>
            </a:r>
            <a:r>
              <a:rPr lang="en-US" sz="2400" baseline="-25000" dirty="0"/>
              <a:t>5</a:t>
            </a:r>
            <a:r>
              <a:rPr lang="en-US" sz="2400" dirty="0"/>
              <a:t> space</a:t>
            </a:r>
            <a:endParaRPr lang="en-US" sz="24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74D3C6-BE41-8442-8C7B-85EEC6C82512}"/>
              </a:ext>
            </a:extLst>
          </p:cNvPr>
          <p:cNvSpPr txBox="1"/>
          <p:nvPr/>
        </p:nvSpPr>
        <p:spPr>
          <a:xfrm>
            <a:off x="135924" y="1964724"/>
            <a:ext cx="271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Distance from the center is the </a:t>
            </a:r>
            <a:r>
              <a:rPr lang="en-US" sz="2400" b="1" i="1" dirty="0"/>
              <a:t>magnitude</a:t>
            </a:r>
            <a:r>
              <a:rPr lang="en-US" sz="2400" dirty="0"/>
              <a:t> of </a:t>
            </a:r>
            <a:r>
              <a:rPr lang="en-US" sz="2400" i="1" dirty="0"/>
              <a:t>f</a:t>
            </a:r>
            <a:r>
              <a:rPr lang="en-US" sz="2400" baseline="-25000" dirty="0"/>
              <a:t>5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4A6152-7078-1D4B-9EC8-574969FF2DAD}"/>
              </a:ext>
            </a:extLst>
          </p:cNvPr>
          <p:cNvSpPr txBox="1"/>
          <p:nvPr/>
        </p:nvSpPr>
        <p:spPr>
          <a:xfrm>
            <a:off x="135924" y="3580718"/>
            <a:ext cx="271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Angle is the </a:t>
            </a:r>
            <a:r>
              <a:rPr lang="en-US" sz="2400" b="1" i="1" dirty="0"/>
              <a:t>phase</a:t>
            </a:r>
            <a:r>
              <a:rPr lang="en-US" sz="2400" dirty="0"/>
              <a:t> of </a:t>
            </a:r>
            <a:r>
              <a:rPr lang="en-US" sz="2400" i="1" dirty="0"/>
              <a:t>f</a:t>
            </a:r>
            <a:r>
              <a:rPr lang="en-US" sz="2400" baseline="-25000" dirty="0"/>
              <a:t>5</a:t>
            </a:r>
            <a:endParaRPr lang="en-US" sz="24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CAF4ECD-0226-6845-BFC8-1C1DEED3470A}"/>
              </a:ext>
            </a:extLst>
          </p:cNvPr>
          <p:cNvCxnSpPr/>
          <p:nvPr/>
        </p:nvCxnSpPr>
        <p:spPr>
          <a:xfrm flipV="1">
            <a:off x="6067168" y="3076832"/>
            <a:ext cx="0" cy="593125"/>
          </a:xfrm>
          <a:prstGeom prst="straightConnector1">
            <a:avLst/>
          </a:prstGeom>
          <a:ln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4C58657-5459-E448-8B42-5B2DD366AFE9}"/>
              </a:ext>
            </a:extLst>
          </p:cNvPr>
          <p:cNvSpPr txBox="1"/>
          <p:nvPr/>
        </p:nvSpPr>
        <p:spPr>
          <a:xfrm>
            <a:off x="5077097" y="2707500"/>
            <a:ext cx="21627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Single pitch-class C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18FDF-0892-194D-BD86-367828532040}"/>
              </a:ext>
            </a:extLst>
          </p:cNvPr>
          <p:cNvCxnSpPr>
            <a:cxnSpLocks/>
          </p:cNvCxnSpPr>
          <p:nvPr/>
        </p:nvCxnSpPr>
        <p:spPr>
          <a:xfrm flipH="1" flipV="1">
            <a:off x="5734280" y="2495320"/>
            <a:ext cx="332889" cy="1174638"/>
          </a:xfrm>
          <a:prstGeom prst="straightConnector1">
            <a:avLst/>
          </a:prstGeom>
          <a:ln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ADAAECB-6060-AF47-B2A2-38141AEA513A}"/>
              </a:ext>
            </a:extLst>
          </p:cNvPr>
          <p:cNvSpPr txBox="1"/>
          <p:nvPr/>
        </p:nvSpPr>
        <p:spPr>
          <a:xfrm>
            <a:off x="4652894" y="2089064"/>
            <a:ext cx="15632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 minor triad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20C5FE0-0404-E746-8406-1C047D0618FC}"/>
              </a:ext>
            </a:extLst>
          </p:cNvPr>
          <p:cNvCxnSpPr>
            <a:cxnSpLocks/>
          </p:cNvCxnSpPr>
          <p:nvPr/>
        </p:nvCxnSpPr>
        <p:spPr>
          <a:xfrm flipV="1">
            <a:off x="6045136" y="2820294"/>
            <a:ext cx="873457" cy="871697"/>
          </a:xfrm>
          <a:prstGeom prst="straightConnector1">
            <a:avLst/>
          </a:prstGeom>
          <a:ln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0A9F254-571C-984E-A7A4-35919F9F8ED1}"/>
              </a:ext>
            </a:extLst>
          </p:cNvPr>
          <p:cNvSpPr txBox="1"/>
          <p:nvPr/>
        </p:nvSpPr>
        <p:spPr>
          <a:xfrm>
            <a:off x="6369137" y="2323276"/>
            <a:ext cx="15632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 major triad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FD9EE42-E5BC-B444-9CA8-9505D6295F20}"/>
              </a:ext>
            </a:extLst>
          </p:cNvPr>
          <p:cNvCxnSpPr>
            <a:cxnSpLocks/>
          </p:cNvCxnSpPr>
          <p:nvPr/>
        </p:nvCxnSpPr>
        <p:spPr>
          <a:xfrm flipV="1">
            <a:off x="6045136" y="2541215"/>
            <a:ext cx="1986104" cy="1127575"/>
          </a:xfrm>
          <a:prstGeom prst="straightConnector1">
            <a:avLst/>
          </a:prstGeom>
          <a:ln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1539CBF-B9DB-C443-BA02-7AAEA2E11F2F}"/>
              </a:ext>
            </a:extLst>
          </p:cNvPr>
          <p:cNvSpPr txBox="1"/>
          <p:nvPr/>
        </p:nvSpPr>
        <p:spPr>
          <a:xfrm>
            <a:off x="7746203" y="2089064"/>
            <a:ext cx="15632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 major scale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A745BD3-AE81-E54B-9EA8-71B9A710578A}"/>
              </a:ext>
            </a:extLst>
          </p:cNvPr>
          <p:cNvCxnSpPr>
            <a:cxnSpLocks/>
          </p:cNvCxnSpPr>
          <p:nvPr/>
        </p:nvCxnSpPr>
        <p:spPr>
          <a:xfrm flipH="1" flipV="1">
            <a:off x="4921669" y="1709943"/>
            <a:ext cx="1142949" cy="1958847"/>
          </a:xfrm>
          <a:prstGeom prst="straightConnector1">
            <a:avLst/>
          </a:prstGeom>
          <a:ln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7553CB1-5ABB-2C43-83CA-E351255A7AB7}"/>
              </a:ext>
            </a:extLst>
          </p:cNvPr>
          <p:cNvSpPr txBox="1"/>
          <p:nvPr/>
        </p:nvSpPr>
        <p:spPr>
          <a:xfrm>
            <a:off x="3961764" y="1257468"/>
            <a:ext cx="17284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Helsinki Text Std" panose="02000400000000000000" pitchFamily="2" charset="77"/>
              </a:rPr>
              <a:t>b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major scale</a:t>
            </a:r>
          </a:p>
        </p:txBody>
      </p:sp>
    </p:spTree>
    <p:extLst>
      <p:ext uri="{BB962C8B-B14F-4D97-AF65-F5344CB8AC3E}">
        <p14:creationId xmlns:p14="http://schemas.microsoft.com/office/powerpoint/2010/main" val="255331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7" grpId="0" animBg="1"/>
      <p:bldP spid="17" grpId="1" animBg="1"/>
      <p:bldP spid="22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4F1A6-090C-AA42-AF19-8B0E85AA5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Spectra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A18C85-B7D1-A74A-8E82-DE1CFE59256D}"/>
              </a:ext>
            </a:extLst>
          </p:cNvPr>
          <p:cNvSpPr txBox="1"/>
          <p:nvPr/>
        </p:nvSpPr>
        <p:spPr>
          <a:xfrm>
            <a:off x="286720" y="762000"/>
            <a:ext cx="854731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/>
              <a:t>The </a:t>
            </a:r>
            <a:r>
              <a:rPr lang="en-US" sz="2400" b="1" i="1" dirty="0"/>
              <a:t>spectrum</a:t>
            </a:r>
            <a:r>
              <a:rPr lang="en-US" sz="2400" dirty="0"/>
              <a:t> of a pitch-class vector shows the magnitudes of all its Fourier coefficients (ignoring phases)</a:t>
            </a:r>
          </a:p>
          <a:p>
            <a:pPr algn="ctr"/>
            <a:r>
              <a:rPr lang="en-US" sz="2400" dirty="0"/>
              <a:t>The spectrum is </a:t>
            </a:r>
            <a:r>
              <a:rPr lang="en-US" sz="2400" b="1" dirty="0"/>
              <a:t>invariant with respect to transposition and inversion</a:t>
            </a:r>
            <a:r>
              <a:rPr lang="en-US" sz="2400" dirty="0"/>
              <a:t> (i.e. it is a </a:t>
            </a:r>
            <a:r>
              <a:rPr lang="en-US" sz="2400" i="1" dirty="0"/>
              <a:t>set class</a:t>
            </a:r>
            <a:r>
              <a:rPr lang="en-US" sz="2400" dirty="0"/>
              <a:t> property)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3726D-7DDB-B340-A888-EB2FCD713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41" y="3419303"/>
            <a:ext cx="4393768" cy="26362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B500C9-E5E3-D541-A32C-21B28122C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986" y="3419302"/>
            <a:ext cx="4393770" cy="26362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DC9EB3-6C0D-A94C-B048-9ACFEDEFCFE4}"/>
              </a:ext>
            </a:extLst>
          </p:cNvPr>
          <p:cNvSpPr txBox="1"/>
          <p:nvPr/>
        </p:nvSpPr>
        <p:spPr>
          <a:xfrm>
            <a:off x="3803211" y="245201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Examples: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6E6713-B40D-A64A-855D-870D84052A1A}"/>
              </a:ext>
            </a:extLst>
          </p:cNvPr>
          <p:cNvSpPr txBox="1"/>
          <p:nvPr/>
        </p:nvSpPr>
        <p:spPr>
          <a:xfrm>
            <a:off x="1032246" y="2879695"/>
            <a:ext cx="2715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Major/minor triad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376E0-4984-A843-BA43-D8711D530775}"/>
              </a:ext>
            </a:extLst>
          </p:cNvPr>
          <p:cNvSpPr txBox="1"/>
          <p:nvPr/>
        </p:nvSpPr>
        <p:spPr>
          <a:xfrm>
            <a:off x="5929192" y="2879694"/>
            <a:ext cx="2058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Dominant 7</a:t>
            </a:r>
            <a:r>
              <a:rPr lang="en-US" sz="2400" baseline="30000" dirty="0"/>
              <a:t>th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8935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4F1A6-090C-AA42-AF19-8B0E85AA5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Spectra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A18C85-B7D1-A74A-8E82-DE1CFE59256D}"/>
              </a:ext>
            </a:extLst>
          </p:cNvPr>
          <p:cNvSpPr txBox="1"/>
          <p:nvPr/>
        </p:nvSpPr>
        <p:spPr>
          <a:xfrm>
            <a:off x="286720" y="762000"/>
            <a:ext cx="854731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/>
              <a:t>The </a:t>
            </a:r>
            <a:r>
              <a:rPr lang="en-US" sz="2400" b="1" i="1" dirty="0"/>
              <a:t>spectrum</a:t>
            </a:r>
            <a:r>
              <a:rPr lang="en-US" sz="2400" dirty="0"/>
              <a:t> of a pitch-class vector shows the magnitudes of all its Fourier coefficients (ignoring phases)</a:t>
            </a:r>
          </a:p>
          <a:p>
            <a:pPr algn="ctr"/>
            <a:r>
              <a:rPr lang="en-US" sz="2400" dirty="0"/>
              <a:t>The spectrum is </a:t>
            </a:r>
            <a:r>
              <a:rPr lang="en-US" sz="2400" b="1" dirty="0"/>
              <a:t>invariant with respect to transposition and inversion</a:t>
            </a:r>
            <a:r>
              <a:rPr lang="en-US" sz="2400" dirty="0"/>
              <a:t> (i.e. it is a </a:t>
            </a:r>
            <a:r>
              <a:rPr lang="en-US" sz="2400" i="1" dirty="0"/>
              <a:t>set class</a:t>
            </a:r>
            <a:r>
              <a:rPr lang="en-US" sz="2400" dirty="0"/>
              <a:t> property)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C9EB3-6C0D-A94C-B048-9ACFEDEFCFE4}"/>
              </a:ext>
            </a:extLst>
          </p:cNvPr>
          <p:cNvSpPr txBox="1"/>
          <p:nvPr/>
        </p:nvSpPr>
        <p:spPr>
          <a:xfrm>
            <a:off x="3803211" y="245201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Examples: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6E6713-B40D-A64A-855D-870D84052A1A}"/>
              </a:ext>
            </a:extLst>
          </p:cNvPr>
          <p:cNvSpPr txBox="1"/>
          <p:nvPr/>
        </p:nvSpPr>
        <p:spPr>
          <a:xfrm>
            <a:off x="287235" y="2896892"/>
            <a:ext cx="4314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Krumhansl-Kessler major key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16B764-99A5-194A-B49C-7B640D000248}"/>
              </a:ext>
            </a:extLst>
          </p:cNvPr>
          <p:cNvSpPr txBox="1"/>
          <p:nvPr/>
        </p:nvSpPr>
        <p:spPr>
          <a:xfrm>
            <a:off x="5809147" y="2913680"/>
            <a:ext cx="2082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Diatonic scale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20CC36-F5E4-014A-9A95-130024916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731" y="3455840"/>
            <a:ext cx="4423545" cy="26541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C3C559-ADB8-3048-913A-467B89B94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36" y="3471307"/>
            <a:ext cx="4423544" cy="265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35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E65D2-5F6E-4A4C-87FE-B14C4F83C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Spectra to Phase Spaces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63057C-A647-BB47-8509-DD351BFB5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98" y="1126264"/>
            <a:ext cx="4423544" cy="26541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5D5A75-DE7D-EB47-B87F-26EECC96A14C}"/>
              </a:ext>
            </a:extLst>
          </p:cNvPr>
          <p:cNvSpPr txBox="1"/>
          <p:nvPr/>
        </p:nvSpPr>
        <p:spPr>
          <a:xfrm>
            <a:off x="234090" y="674792"/>
            <a:ext cx="4314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Krumhansl-Kessler major key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63B68-D0F4-E64D-9C6A-095A9517C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425" y="762000"/>
            <a:ext cx="4435502" cy="23913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45E68F-85CD-9044-81A2-25FD2E63512A}"/>
              </a:ext>
            </a:extLst>
          </p:cNvPr>
          <p:cNvSpPr txBox="1"/>
          <p:nvPr/>
        </p:nvSpPr>
        <p:spPr>
          <a:xfrm>
            <a:off x="1272312" y="1377890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Spectrum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632B92-E834-C349-B0EF-DECBB0D5FABF}"/>
              </a:ext>
            </a:extLst>
          </p:cNvPr>
          <p:cNvSpPr txBox="1"/>
          <p:nvPr/>
        </p:nvSpPr>
        <p:spPr>
          <a:xfrm>
            <a:off x="5347424" y="987986"/>
            <a:ext cx="3339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Pitch-class distribution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999868-B940-E94D-B779-35738116C285}"/>
              </a:ext>
            </a:extLst>
          </p:cNvPr>
          <p:cNvSpPr txBox="1"/>
          <p:nvPr/>
        </p:nvSpPr>
        <p:spPr>
          <a:xfrm>
            <a:off x="1201154" y="3790991"/>
            <a:ext cx="2983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Largest coefficients: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07362E2-631E-FB49-BA26-3E1653795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377" y="3112942"/>
            <a:ext cx="4506994" cy="10350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D8E0C7-8A3F-5747-BF92-EFEC5D95E8CE}"/>
              </a:ext>
            </a:extLst>
          </p:cNvPr>
          <p:cNvSpPr txBox="1"/>
          <p:nvPr/>
        </p:nvSpPr>
        <p:spPr>
          <a:xfrm>
            <a:off x="5376780" y="3106820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B3895D-E781-1D43-8E82-83879B51F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091" y="4147951"/>
            <a:ext cx="4506994" cy="10161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6090746-9E14-CA41-8E72-7D195441E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3761" y="5157930"/>
            <a:ext cx="4496371" cy="14924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9757D7-BA77-9044-81BF-61BD242EF7E4}"/>
              </a:ext>
            </a:extLst>
          </p:cNvPr>
          <p:cNvSpPr txBox="1"/>
          <p:nvPr/>
        </p:nvSpPr>
        <p:spPr>
          <a:xfrm>
            <a:off x="5772118" y="4147951"/>
            <a:ext cx="393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592701-4EBD-5649-9665-420C5C7ABAA9}"/>
              </a:ext>
            </a:extLst>
          </p:cNvPr>
          <p:cNvSpPr txBox="1"/>
          <p:nvPr/>
        </p:nvSpPr>
        <p:spPr>
          <a:xfrm>
            <a:off x="5150896" y="5182960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3</a:t>
            </a:r>
            <a:r>
              <a:rPr lang="en-US" sz="2400" dirty="0"/>
              <a:t>+</a:t>
            </a:r>
            <a:r>
              <a:rPr lang="en-US" sz="2400" i="1" dirty="0"/>
              <a:t>f</a:t>
            </a:r>
            <a:r>
              <a:rPr lang="en-US" sz="2400" baseline="-25000" dirty="0"/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B048AB-E048-8F44-BE2E-480C7648382D}"/>
              </a:ext>
            </a:extLst>
          </p:cNvPr>
          <p:cNvSpPr txBox="1"/>
          <p:nvPr/>
        </p:nvSpPr>
        <p:spPr>
          <a:xfrm>
            <a:off x="982789" y="4791513"/>
            <a:ext cx="3473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The sum of these gives a good approximation:</a:t>
            </a:r>
          </a:p>
        </p:txBody>
      </p:sp>
    </p:spTree>
    <p:extLst>
      <p:ext uri="{BB962C8B-B14F-4D97-AF65-F5344CB8AC3E}">
        <p14:creationId xmlns:p14="http://schemas.microsoft.com/office/powerpoint/2010/main" val="86867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02040-C3FB-5548-BA67-5765F4D1C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Spectra to Phase Spaces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FC24-0054-6A47-9BB7-AD3A1B829DF6}"/>
              </a:ext>
            </a:extLst>
          </p:cNvPr>
          <p:cNvSpPr/>
          <p:nvPr/>
        </p:nvSpPr>
        <p:spPr>
          <a:xfrm>
            <a:off x="954314" y="893020"/>
            <a:ext cx="72353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Transpositions of the key correspond to phase shifts of the components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F04366-6BD7-EA4E-90F5-9E317E0D6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502" y="1855037"/>
            <a:ext cx="4506994" cy="1035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859715-8C8C-624B-93E4-0BC65EE5E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502" y="3296837"/>
            <a:ext cx="4506994" cy="10161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1B2146-BD20-BF4C-B589-CA216C242EC1}"/>
              </a:ext>
            </a:extLst>
          </p:cNvPr>
          <p:cNvSpPr txBox="1"/>
          <p:nvPr/>
        </p:nvSpPr>
        <p:spPr>
          <a:xfrm>
            <a:off x="3062514" y="2835172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←</a:t>
            </a:r>
            <a:r>
              <a:rPr lang="en-US" dirty="0"/>
              <a:t>Phase of </a:t>
            </a:r>
            <a:r>
              <a:rPr lang="en-US" i="1" dirty="0"/>
              <a:t>f</a:t>
            </a:r>
            <a:r>
              <a:rPr lang="en-US" baseline="-25000" dirty="0"/>
              <a:t>3</a:t>
            </a:r>
            <a:r>
              <a:rPr lang="en-US" sz="2400" dirty="0"/>
              <a:t>→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EE8EFD-C2A0-BA4E-9A3C-5FBF22F32463}"/>
              </a:ext>
            </a:extLst>
          </p:cNvPr>
          <p:cNvSpPr txBox="1"/>
          <p:nvPr/>
        </p:nvSpPr>
        <p:spPr>
          <a:xfrm>
            <a:off x="3243942" y="4197225"/>
            <a:ext cx="1874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←</a:t>
            </a:r>
            <a:r>
              <a:rPr lang="en-US" dirty="0"/>
              <a:t>Phase of </a:t>
            </a:r>
            <a:r>
              <a:rPr lang="en-US" i="1" dirty="0"/>
              <a:t>f</a:t>
            </a:r>
            <a:r>
              <a:rPr lang="en-US" baseline="-25000" dirty="0"/>
              <a:t>5</a:t>
            </a:r>
            <a:r>
              <a:rPr lang="en-US" sz="2400" dirty="0"/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1293891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FD32C-1928-1846-9E14-B268F924F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Spectra to Phase Spaces</a:t>
            </a:r>
          </a:p>
        </p:txBody>
      </p:sp>
      <p:pic>
        <p:nvPicPr>
          <p:cNvPr id="3" name="Picture 2" descr="kk82profile.tif">
            <a:extLst>
              <a:ext uri="{FF2B5EF4-FFF2-40B4-BE49-F238E27FC236}">
                <a16:creationId xmlns:a16="http://schemas.microsoft.com/office/drawing/2014/main" id="{044BBF1F-4FC0-4742-AB2C-7CA6E7250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2" y="875136"/>
            <a:ext cx="6896745" cy="46904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BD3F2C-01F5-7748-9B27-1FBC5F28E414}"/>
              </a:ext>
            </a:extLst>
          </p:cNvPr>
          <p:cNvSpPr txBox="1"/>
          <p:nvPr/>
        </p:nvSpPr>
        <p:spPr>
          <a:xfrm>
            <a:off x="2322285" y="4243059"/>
            <a:ext cx="23807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</a:rPr>
              <a:t>←</a:t>
            </a:r>
            <a:r>
              <a:rPr lang="en-US" sz="2400" dirty="0">
                <a:solidFill>
                  <a:srgbClr val="C00000"/>
                </a:solidFill>
              </a:rPr>
              <a:t>Phase of </a:t>
            </a:r>
            <a:r>
              <a:rPr lang="en-US" sz="2400" i="1" dirty="0">
                <a:solidFill>
                  <a:srgbClr val="C00000"/>
                </a:solidFill>
              </a:rPr>
              <a:t>f</a:t>
            </a:r>
            <a:r>
              <a:rPr lang="en-US" sz="2400" baseline="-25000" dirty="0">
                <a:solidFill>
                  <a:srgbClr val="C00000"/>
                </a:solidFill>
              </a:rPr>
              <a:t>5</a:t>
            </a:r>
            <a:r>
              <a:rPr lang="en-US" sz="3000" dirty="0">
                <a:solidFill>
                  <a:srgbClr val="C00000"/>
                </a:solidFill>
              </a:rPr>
              <a:t>→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2E0D5F-CAF6-CC47-8948-5CC085E99FDE}"/>
              </a:ext>
            </a:extLst>
          </p:cNvPr>
          <p:cNvSpPr txBox="1"/>
          <p:nvPr/>
        </p:nvSpPr>
        <p:spPr>
          <a:xfrm rot="16200000">
            <a:off x="1872343" y="2660129"/>
            <a:ext cx="23855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</a:rPr>
              <a:t>←</a:t>
            </a:r>
            <a:r>
              <a:rPr lang="en-US" sz="2400" dirty="0">
                <a:solidFill>
                  <a:srgbClr val="C00000"/>
                </a:solidFill>
              </a:rPr>
              <a:t>Phase of </a:t>
            </a:r>
            <a:r>
              <a:rPr lang="en-US" sz="2400" i="1" dirty="0">
                <a:solidFill>
                  <a:srgbClr val="C00000"/>
                </a:solidFill>
              </a:rPr>
              <a:t>f</a:t>
            </a:r>
            <a:r>
              <a:rPr lang="en-US" sz="2400" baseline="-25000" dirty="0">
                <a:solidFill>
                  <a:srgbClr val="C00000"/>
                </a:solidFill>
              </a:rPr>
              <a:t>3</a:t>
            </a:r>
            <a:r>
              <a:rPr lang="en-US" sz="3000" dirty="0">
                <a:solidFill>
                  <a:srgbClr val="C00000"/>
                </a:solidFill>
              </a:rPr>
              <a:t>→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96BAF4-6255-7F4B-9632-2DEEF45C7F5D}"/>
              </a:ext>
            </a:extLst>
          </p:cNvPr>
          <p:cNvSpPr txBox="1"/>
          <p:nvPr/>
        </p:nvSpPr>
        <p:spPr>
          <a:xfrm>
            <a:off x="2023860" y="5635646"/>
            <a:ext cx="4956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Krumhansl and Kessler Tonal Space</a:t>
            </a:r>
          </a:p>
        </p:txBody>
      </p:sp>
    </p:spTree>
    <p:extLst>
      <p:ext uri="{BB962C8B-B14F-4D97-AF65-F5344CB8AC3E}">
        <p14:creationId xmlns:p14="http://schemas.microsoft.com/office/powerpoint/2010/main" val="242901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F74C1-EE98-794E-9D31-C3558D7DEC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Application to 12-tone rows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3FF0BB-7B28-FE41-920F-E0D10EE1D5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Dimensions of atonality </a:t>
            </a:r>
          </a:p>
        </p:txBody>
      </p:sp>
    </p:spTree>
    <p:extLst>
      <p:ext uri="{BB962C8B-B14F-4D97-AF65-F5344CB8AC3E}">
        <p14:creationId xmlns:p14="http://schemas.microsoft.com/office/powerpoint/2010/main" val="1156507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CC994-36B8-E140-87D2-96BEB3344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and Convolution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ACC1B-FF5F-464D-A4FE-5D364D8DEAAB}"/>
              </a:ext>
            </a:extLst>
          </p:cNvPr>
          <p:cNvSpPr txBox="1">
            <a:spLocks/>
          </p:cNvSpPr>
          <p:nvPr/>
        </p:nvSpPr>
        <p:spPr>
          <a:xfrm>
            <a:off x="457198" y="784453"/>
            <a:ext cx="8229600" cy="59431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Convolution theorem: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7153B7A-6C70-D94C-AED3-5CB2D92B3BB1}"/>
              </a:ext>
            </a:extLst>
          </p:cNvPr>
          <p:cNvSpPr txBox="1">
            <a:spLocks/>
          </p:cNvSpPr>
          <p:nvPr/>
        </p:nvSpPr>
        <p:spPr>
          <a:xfrm>
            <a:off x="457198" y="4114540"/>
            <a:ext cx="8229600" cy="170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i.e., the magnitudes are a </a:t>
            </a:r>
            <a:r>
              <a:rPr lang="en-US" i="1" dirty="0"/>
              <a:t>componentwise product</a:t>
            </a:r>
          </a:p>
          <a:p>
            <a:pPr algn="ctr"/>
            <a:r>
              <a:rPr lang="en-US" dirty="0"/>
              <a:t>and the phases are a </a:t>
            </a:r>
            <a:r>
              <a:rPr lang="en-US" i="1" dirty="0" err="1"/>
              <a:t>componentwise</a:t>
            </a:r>
            <a:r>
              <a:rPr lang="en-US" i="1" dirty="0"/>
              <a:t> difference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DA63AF-D19F-CE44-AE76-6D1C1ACBED7F}"/>
              </a:ext>
            </a:extLst>
          </p:cNvPr>
          <p:cNvSpPr/>
          <p:nvPr/>
        </p:nvSpPr>
        <p:spPr>
          <a:xfrm>
            <a:off x="994410" y="1497836"/>
            <a:ext cx="7155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DFT(cross-correlation(</a:t>
            </a:r>
            <a:r>
              <a:rPr lang="en-US" sz="2400" i="1" dirty="0"/>
              <a:t>A</a:t>
            </a:r>
            <a:r>
              <a:rPr lang="en-US" sz="2400" dirty="0"/>
              <a:t>, </a:t>
            </a:r>
            <a:r>
              <a:rPr lang="en-US" sz="2400" i="1" dirty="0"/>
              <a:t>B</a:t>
            </a:r>
            <a:r>
              <a:rPr lang="en-US" sz="2400" dirty="0"/>
              <a:t>)) = DFT(</a:t>
            </a:r>
            <a:r>
              <a:rPr lang="en-US" sz="2400" i="1" dirty="0"/>
              <a:t>A</a:t>
            </a:r>
            <a:r>
              <a:rPr lang="en-US" sz="2400" dirty="0"/>
              <a:t>) </a:t>
            </a:r>
            <a:r>
              <a:rPr lang="en-US" sz="2400" dirty="0">
                <a:sym typeface="Symbol" pitchFamily="2" charset="2"/>
              </a:rPr>
              <a:t></a:t>
            </a:r>
            <a:r>
              <a:rPr lang="en-US" sz="2400" dirty="0"/>
              <a:t>  DFT(</a:t>
            </a:r>
            <a:r>
              <a:rPr lang="en-US" sz="2400" i="1" dirty="0"/>
              <a:t>B</a:t>
            </a:r>
            <a:r>
              <a:rPr lang="en-US" sz="2400" dirty="0"/>
              <a:t>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D66205-7B50-BF41-81A9-128F920B650C}"/>
              </a:ext>
            </a:extLst>
          </p:cNvPr>
          <p:cNvCxnSpPr/>
          <p:nvPr/>
        </p:nvCxnSpPr>
        <p:spPr>
          <a:xfrm>
            <a:off x="5446441" y="1495144"/>
            <a:ext cx="114393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4C4F10B-4014-1943-A678-89A647FF88A9}"/>
              </a:ext>
            </a:extLst>
          </p:cNvPr>
          <p:cNvSpPr txBox="1"/>
          <p:nvPr/>
        </p:nvSpPr>
        <p:spPr>
          <a:xfrm>
            <a:off x="691205" y="2089454"/>
            <a:ext cx="7761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 mathematical notation (</a:t>
            </a:r>
            <a:r>
              <a:rPr lang="en-US" sz="2400" i="1" dirty="0"/>
              <a:t>c</a:t>
            </a:r>
            <a:r>
              <a:rPr lang="en-US" sz="2400" i="1" baseline="-25000" dirty="0"/>
              <a:t>k</a:t>
            </a:r>
            <a:r>
              <a:rPr lang="en-US" sz="2400" dirty="0"/>
              <a:t> is the cross-correlation and ^ indicates the DFT):  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4FB83834-3599-CC43-AD45-06D2807A1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3035300"/>
            <a:ext cx="63754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62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A6611-30EF-B54B-8E15-55CD27EB0A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Fourier Transform on Pitch-Class Sets and Distributions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B6E206-4B75-5A4B-A4CA-421C579A22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624" y="1882490"/>
            <a:ext cx="8788400" cy="4093393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Using discrete Fourier transform, we can</a:t>
            </a:r>
          </a:p>
          <a:p>
            <a:pPr>
              <a:spcAft>
                <a:spcPts val="1800"/>
              </a:spcAft>
            </a:pPr>
            <a:r>
              <a:rPr lang="en-US" dirty="0"/>
              <a:t>• Identify harmonic qualities, through </a:t>
            </a:r>
            <a:r>
              <a:rPr lang="en-US" b="1" dirty="0"/>
              <a:t>spectra</a:t>
            </a:r>
            <a:endParaRPr lang="en-US" dirty="0"/>
          </a:p>
          <a:p>
            <a:pPr>
              <a:spcAft>
                <a:spcPts val="1800"/>
              </a:spcAft>
            </a:pPr>
            <a:r>
              <a:rPr lang="en-US" dirty="0"/>
              <a:t>• Relate harmonies of similar quality through </a:t>
            </a:r>
            <a:r>
              <a:rPr lang="en-US" b="1" dirty="0"/>
              <a:t>phase spaces</a:t>
            </a:r>
          </a:p>
          <a:p>
            <a:pPr>
              <a:spcAft>
                <a:spcPts val="1800"/>
              </a:spcAft>
            </a:pPr>
            <a:endParaRPr lang="en-US" b="1" dirty="0"/>
          </a:p>
          <a:p>
            <a:pPr>
              <a:spcAft>
                <a:spcPts val="1800"/>
              </a:spcAft>
            </a:pPr>
            <a:r>
              <a:rPr lang="en-US" dirty="0" err="1"/>
              <a:t>Krumhansl’s</a:t>
            </a:r>
            <a:r>
              <a:rPr lang="en-US" dirty="0"/>
              <a:t> tonal space is a phase space. </a:t>
            </a:r>
          </a:p>
        </p:txBody>
      </p:sp>
    </p:spTree>
    <p:extLst>
      <p:ext uri="{BB962C8B-B14F-4D97-AF65-F5344CB8AC3E}">
        <p14:creationId xmlns:p14="http://schemas.microsoft.com/office/powerpoint/2010/main" val="2049118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30EA3-3171-BF4E-BAEC-3C78C414B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7B71D-44BD-4E49-9438-7269CCE3D5C9}"/>
              </a:ext>
            </a:extLst>
          </p:cNvPr>
          <p:cNvSpPr txBox="1"/>
          <p:nvPr/>
        </p:nvSpPr>
        <p:spPr>
          <a:xfrm>
            <a:off x="753035" y="994250"/>
            <a:ext cx="239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Schoenberg, Op. 28/1</a:t>
            </a:r>
          </a:p>
        </p:txBody>
      </p:sp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2D5FA1AF-DF23-644F-9641-DDE848EF7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572" y="1003300"/>
            <a:ext cx="3390258" cy="17937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ACA2661-4F40-064A-98E8-888EDCE86BAF}"/>
              </a:ext>
            </a:extLst>
          </p:cNvPr>
          <p:cNvSpPr txBox="1"/>
          <p:nvPr/>
        </p:nvSpPr>
        <p:spPr>
          <a:xfrm>
            <a:off x="5590860" y="633968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of hexachord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10C1BB-92F1-534F-B390-0502133627A3}"/>
              </a:ext>
            </a:extLst>
          </p:cNvPr>
          <p:cNvSpPr txBox="1"/>
          <p:nvPr/>
        </p:nvSpPr>
        <p:spPr>
          <a:xfrm>
            <a:off x="5486400" y="1043612"/>
            <a:ext cx="212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{G, A, B, C, C#, E}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1CE9EC-8FD7-D04F-A0BD-88D58AD9B9C3}"/>
              </a:ext>
            </a:extLst>
          </p:cNvPr>
          <p:cNvSpPr txBox="1"/>
          <p:nvPr/>
        </p:nvSpPr>
        <p:spPr>
          <a:xfrm>
            <a:off x="5590860" y="222075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(110010010101)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E30A07-4DB8-7B41-8365-2964956822AD}"/>
              </a:ext>
            </a:extLst>
          </p:cNvPr>
          <p:cNvSpPr txBox="1"/>
          <p:nvPr/>
        </p:nvSpPr>
        <p:spPr>
          <a:xfrm>
            <a:off x="935657" y="4717268"/>
            <a:ext cx="7608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C       D</a:t>
            </a:r>
            <a:r>
              <a:rPr lang="en-US" dirty="0">
                <a:latin typeface="Helsinki Text Std" panose="02000400000000000000" pitchFamily="2" charset="77"/>
              </a:rPr>
              <a:t>b</a:t>
            </a:r>
            <a:r>
              <a:rPr lang="en-US" dirty="0"/>
              <a:t>        D       E</a:t>
            </a:r>
            <a:r>
              <a:rPr lang="en-US" dirty="0">
                <a:latin typeface="Helsinki Text Std" panose="02000400000000000000" pitchFamily="2" charset="77"/>
              </a:rPr>
              <a:t>b</a:t>
            </a:r>
            <a:r>
              <a:rPr lang="en-US" dirty="0"/>
              <a:t>      E        F         F</a:t>
            </a:r>
            <a:r>
              <a:rPr lang="en-US" dirty="0">
                <a:latin typeface="Helsinki Text Std" panose="02000400000000000000" pitchFamily="2" charset="77"/>
              </a:rPr>
              <a:t>#</a:t>
            </a:r>
            <a:r>
              <a:rPr lang="en-US" dirty="0"/>
              <a:t>       G        A</a:t>
            </a:r>
            <a:r>
              <a:rPr lang="en-US" dirty="0">
                <a:latin typeface="Helsinki Text Std" panose="02000400000000000000" pitchFamily="2" charset="77"/>
              </a:rPr>
              <a:t>b</a:t>
            </a:r>
            <a:r>
              <a:rPr lang="en-US" dirty="0"/>
              <a:t>        A         B</a:t>
            </a:r>
            <a:r>
              <a:rPr lang="en-US" dirty="0">
                <a:latin typeface="Helsinki Text Std" panose="02000400000000000000" pitchFamily="2" charset="77"/>
              </a:rPr>
              <a:t>b</a:t>
            </a:r>
            <a:r>
              <a:rPr lang="en-US" dirty="0"/>
              <a:t>       B</a:t>
            </a:r>
          </a:p>
          <a:p>
            <a:r>
              <a:rPr lang="en-US" dirty="0"/>
              <a:t>(24.7,  18.8,  21.6,  17.5, 24.0,  20.8,  18.7,  24.5,  18.3,   24.0,   17.1,   20.8)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4E8F57-54A1-E644-BD9D-EE230FA348D6}"/>
              </a:ext>
            </a:extLst>
          </p:cNvPr>
          <p:cNvSpPr txBox="1"/>
          <p:nvPr/>
        </p:nvSpPr>
        <p:spPr>
          <a:xfrm>
            <a:off x="2403734" y="3008603"/>
            <a:ext cx="572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</a:t>
            </a:r>
            <a:r>
              <a:rPr lang="en-US" spc="200" dirty="0"/>
              <a:t>,</a:t>
            </a:r>
            <a:r>
              <a:rPr lang="en-US" dirty="0"/>
              <a:t>    1</a:t>
            </a:r>
            <a:r>
              <a:rPr lang="en-US" spc="200" dirty="0"/>
              <a:t>,</a:t>
            </a:r>
            <a:r>
              <a:rPr lang="en-US" dirty="0"/>
              <a:t>     0</a:t>
            </a:r>
            <a:r>
              <a:rPr lang="en-US" spc="300" dirty="0"/>
              <a:t>,</a:t>
            </a:r>
            <a:r>
              <a:rPr lang="en-US" dirty="0"/>
              <a:t>   0</a:t>
            </a:r>
            <a:r>
              <a:rPr lang="en-US" spc="200" dirty="0"/>
              <a:t>,</a:t>
            </a:r>
            <a:r>
              <a:rPr lang="en-US" dirty="0"/>
              <a:t>     0</a:t>
            </a:r>
            <a:r>
              <a:rPr lang="en-US" spc="200" dirty="0"/>
              <a:t>,</a:t>
            </a:r>
            <a:r>
              <a:rPr lang="en-US" dirty="0"/>
              <a:t>   1</a:t>
            </a:r>
            <a:r>
              <a:rPr lang="en-US" spc="300" dirty="0"/>
              <a:t>,</a:t>
            </a:r>
            <a:r>
              <a:rPr lang="en-US" dirty="0"/>
              <a:t>     0</a:t>
            </a:r>
            <a:r>
              <a:rPr lang="en-US" spc="200" dirty="0"/>
              <a:t>,</a:t>
            </a:r>
            <a:r>
              <a:rPr lang="en-US" dirty="0"/>
              <a:t>    1</a:t>
            </a:r>
            <a:r>
              <a:rPr lang="en-US" spc="300" dirty="0"/>
              <a:t>,</a:t>
            </a:r>
            <a:r>
              <a:rPr lang="en-US" dirty="0"/>
              <a:t>    0</a:t>
            </a:r>
            <a:r>
              <a:rPr lang="en-US" spc="200" dirty="0"/>
              <a:t>,</a:t>
            </a:r>
            <a:r>
              <a:rPr lang="en-US" dirty="0"/>
              <a:t>     1</a:t>
            </a:r>
            <a:r>
              <a:rPr lang="en-US" spc="200" dirty="0"/>
              <a:t>,</a:t>
            </a:r>
            <a:r>
              <a:rPr lang="en-US" dirty="0"/>
              <a:t>    0</a:t>
            </a:r>
            <a:r>
              <a:rPr lang="en-US" spc="200" dirty="0"/>
              <a:t>,</a:t>
            </a:r>
            <a:r>
              <a:rPr lang="en-US" dirty="0"/>
              <a:t>     1  )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E189D0-22D6-D946-8019-79FDF572026E}"/>
              </a:ext>
            </a:extLst>
          </p:cNvPr>
          <p:cNvSpPr txBox="1"/>
          <p:nvPr/>
        </p:nvSpPr>
        <p:spPr>
          <a:xfrm>
            <a:off x="2317670" y="3331005"/>
            <a:ext cx="5793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(6.4</a:t>
            </a:r>
            <a:r>
              <a:rPr lang="en-US" spc="300" dirty="0"/>
              <a:t>,</a:t>
            </a:r>
            <a:r>
              <a:rPr lang="en-US" dirty="0"/>
              <a:t>2.2</a:t>
            </a:r>
            <a:r>
              <a:rPr lang="en-US" spc="200" dirty="0"/>
              <a:t>,</a:t>
            </a:r>
            <a:r>
              <a:rPr lang="en-US" dirty="0"/>
              <a:t> 3.5, 2.3</a:t>
            </a:r>
            <a:r>
              <a:rPr lang="en-US" spc="200" dirty="0"/>
              <a:t>,</a:t>
            </a:r>
            <a:r>
              <a:rPr lang="en-US" dirty="0"/>
              <a:t> 4.4</a:t>
            </a:r>
            <a:r>
              <a:rPr lang="en-US" spc="200" dirty="0"/>
              <a:t>,</a:t>
            </a:r>
            <a:r>
              <a:rPr lang="en-US" dirty="0"/>
              <a:t> 4.1</a:t>
            </a:r>
            <a:r>
              <a:rPr lang="en-US" spc="300" dirty="0"/>
              <a:t>,</a:t>
            </a:r>
            <a:r>
              <a:rPr lang="en-US" dirty="0"/>
              <a:t> 2.5</a:t>
            </a:r>
            <a:r>
              <a:rPr lang="en-US" spc="200" dirty="0"/>
              <a:t>,</a:t>
            </a:r>
            <a:r>
              <a:rPr lang="en-US" dirty="0"/>
              <a:t> 5.2</a:t>
            </a:r>
            <a:r>
              <a:rPr lang="en-US" spc="200" dirty="0"/>
              <a:t>,</a:t>
            </a:r>
            <a:r>
              <a:rPr lang="en-US" dirty="0"/>
              <a:t> 2.4</a:t>
            </a:r>
            <a:r>
              <a:rPr lang="en-US" spc="300" dirty="0"/>
              <a:t>,</a:t>
            </a:r>
            <a:r>
              <a:rPr lang="en-US" dirty="0"/>
              <a:t> 3.7</a:t>
            </a:r>
            <a:r>
              <a:rPr lang="en-US" spc="200" dirty="0"/>
              <a:t>,</a:t>
            </a:r>
            <a:r>
              <a:rPr lang="en-US" dirty="0"/>
              <a:t> 2.3</a:t>
            </a:r>
            <a:r>
              <a:rPr lang="en-US" spc="200" dirty="0"/>
              <a:t>,</a:t>
            </a:r>
            <a:r>
              <a:rPr lang="en-US" dirty="0"/>
              <a:t> 2.9</a:t>
            </a:r>
            <a:r>
              <a:rPr lang="en-US" spc="200" dirty="0"/>
              <a:t>)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C6AEF9-C1F7-6D4A-B4CF-82D6A9AD782F}"/>
              </a:ext>
            </a:extLst>
          </p:cNvPr>
          <p:cNvSpPr txBox="1"/>
          <p:nvPr/>
        </p:nvSpPr>
        <p:spPr>
          <a:xfrm>
            <a:off x="1677841" y="3312717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Symbol" pitchFamily="2" charset="2"/>
              </a:rPr>
              <a:t></a:t>
            </a:r>
            <a:r>
              <a:rPr lang="en-US" sz="2400" dirty="0"/>
              <a:t> </a:t>
            </a:r>
            <a:endParaRPr lang="en-US" sz="2400" dirty="0">
              <a:latin typeface="Symbol" pitchFamily="2" charset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6C4D67-48D7-AB49-B314-A754CC29FFF9}"/>
              </a:ext>
            </a:extLst>
          </p:cNvPr>
          <p:cNvSpPr txBox="1"/>
          <p:nvPr/>
        </p:nvSpPr>
        <p:spPr>
          <a:xfrm>
            <a:off x="1691800" y="3751791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9365F7-F2C4-C442-9919-E1996CAB63A6}"/>
              </a:ext>
            </a:extLst>
          </p:cNvPr>
          <p:cNvSpPr txBox="1"/>
          <p:nvPr/>
        </p:nvSpPr>
        <p:spPr>
          <a:xfrm>
            <a:off x="2355466" y="3718407"/>
            <a:ext cx="6304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6.4+2.2 + 0 + 0 + 0 + 4.1 + 0 + 5.2 +0 + 3.7 + 0 +2.9  = 24.7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4F7D0C3-EEFC-4A49-BA05-06018AB589B7}"/>
              </a:ext>
            </a:extLst>
          </p:cNvPr>
          <p:cNvCxnSpPr>
            <a:cxnSpLocks/>
          </p:cNvCxnSpPr>
          <p:nvPr/>
        </p:nvCxnSpPr>
        <p:spPr>
          <a:xfrm flipH="1">
            <a:off x="1602889" y="4040809"/>
            <a:ext cx="6347012" cy="1023200"/>
          </a:xfrm>
          <a:prstGeom prst="straightConnector1">
            <a:avLst/>
          </a:prstGeom>
          <a:ln>
            <a:headEnd type="none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4DBB969-82B2-5E40-B115-7C13AF0EA156}"/>
              </a:ext>
            </a:extLst>
          </p:cNvPr>
          <p:cNvSpPr txBox="1"/>
          <p:nvPr/>
        </p:nvSpPr>
        <p:spPr>
          <a:xfrm>
            <a:off x="183860" y="3008603"/>
            <a:ext cx="31611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</a:t>
            </a:r>
          </a:p>
          <a:p>
            <a:r>
              <a:rPr lang="en-US" i="1" dirty="0"/>
              <a:t>b</a:t>
            </a:r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r>
              <a:rPr lang="en-US" i="1" dirty="0"/>
              <a:t>c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D1D088D0-FC8F-6343-B6E1-597D7A893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06" y="1425488"/>
            <a:ext cx="4269141" cy="85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0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022E-16 L -0.05243 -0.0009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5" grpId="1"/>
      <p:bldP spid="26" grpId="0"/>
      <p:bldP spid="2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30EA3-3171-BF4E-BAEC-3C78C414B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7B71D-44BD-4E49-9438-7269CCE3D5C9}"/>
              </a:ext>
            </a:extLst>
          </p:cNvPr>
          <p:cNvSpPr txBox="1"/>
          <p:nvPr/>
        </p:nvSpPr>
        <p:spPr>
          <a:xfrm>
            <a:off x="753035" y="994250"/>
            <a:ext cx="239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Schoenberg, Op. 28/1</a:t>
            </a:r>
          </a:p>
        </p:txBody>
      </p:sp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2D5FA1AF-DF23-644F-9641-DDE848EF7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572" y="1003300"/>
            <a:ext cx="3390258" cy="17937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ACA2661-4F40-064A-98E8-888EDCE86BAF}"/>
              </a:ext>
            </a:extLst>
          </p:cNvPr>
          <p:cNvSpPr txBox="1"/>
          <p:nvPr/>
        </p:nvSpPr>
        <p:spPr>
          <a:xfrm>
            <a:off x="5590860" y="633968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of hexachord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10C1BB-92F1-534F-B390-0502133627A3}"/>
              </a:ext>
            </a:extLst>
          </p:cNvPr>
          <p:cNvSpPr txBox="1"/>
          <p:nvPr/>
        </p:nvSpPr>
        <p:spPr>
          <a:xfrm>
            <a:off x="5486400" y="1043612"/>
            <a:ext cx="212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{G, A, B, C, C#, E}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1CE9EC-8FD7-D04F-A0BD-88D58AD9B9C3}"/>
              </a:ext>
            </a:extLst>
          </p:cNvPr>
          <p:cNvSpPr txBox="1"/>
          <p:nvPr/>
        </p:nvSpPr>
        <p:spPr>
          <a:xfrm>
            <a:off x="5590860" y="222075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(110010010101)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E30A07-4DB8-7B41-8365-2964956822AD}"/>
              </a:ext>
            </a:extLst>
          </p:cNvPr>
          <p:cNvSpPr txBox="1"/>
          <p:nvPr/>
        </p:nvSpPr>
        <p:spPr>
          <a:xfrm>
            <a:off x="935657" y="4717268"/>
            <a:ext cx="7608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C       D</a:t>
            </a:r>
            <a:r>
              <a:rPr lang="en-US" dirty="0">
                <a:latin typeface="Helsinki Text Std" panose="02000400000000000000" pitchFamily="2" charset="77"/>
              </a:rPr>
              <a:t>b</a:t>
            </a:r>
            <a:r>
              <a:rPr lang="en-US" dirty="0"/>
              <a:t>        D       E</a:t>
            </a:r>
            <a:r>
              <a:rPr lang="en-US" dirty="0">
                <a:latin typeface="Helsinki Text Std" panose="02000400000000000000" pitchFamily="2" charset="77"/>
              </a:rPr>
              <a:t>b</a:t>
            </a:r>
            <a:r>
              <a:rPr lang="en-US" dirty="0"/>
              <a:t>      E        F         F</a:t>
            </a:r>
            <a:r>
              <a:rPr lang="en-US" dirty="0">
                <a:latin typeface="Helsinki Text Std" panose="02000400000000000000" pitchFamily="2" charset="77"/>
              </a:rPr>
              <a:t>#</a:t>
            </a:r>
            <a:r>
              <a:rPr lang="en-US" dirty="0"/>
              <a:t>       G        A</a:t>
            </a:r>
            <a:r>
              <a:rPr lang="en-US" dirty="0">
                <a:latin typeface="Helsinki Text Std" panose="02000400000000000000" pitchFamily="2" charset="77"/>
              </a:rPr>
              <a:t>b</a:t>
            </a:r>
            <a:r>
              <a:rPr lang="en-US" dirty="0"/>
              <a:t>        A         B</a:t>
            </a:r>
            <a:r>
              <a:rPr lang="en-US" dirty="0">
                <a:latin typeface="Helsinki Text Std" panose="02000400000000000000" pitchFamily="2" charset="77"/>
              </a:rPr>
              <a:t>b</a:t>
            </a:r>
            <a:r>
              <a:rPr lang="en-US" dirty="0"/>
              <a:t>       B</a:t>
            </a:r>
          </a:p>
          <a:p>
            <a:r>
              <a:rPr lang="en-US" dirty="0"/>
              <a:t>(24.7,  18.8,  21.6,  17.5, 24.0,  20.8,  18.7,  24.5,  18.3,   24.0,   17.1,   20.8)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4E8F57-54A1-E644-BD9D-EE230FA348D6}"/>
              </a:ext>
            </a:extLst>
          </p:cNvPr>
          <p:cNvSpPr txBox="1"/>
          <p:nvPr/>
        </p:nvSpPr>
        <p:spPr>
          <a:xfrm>
            <a:off x="2403734" y="3008603"/>
            <a:ext cx="572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</a:t>
            </a:r>
            <a:r>
              <a:rPr lang="en-US" spc="200" dirty="0"/>
              <a:t>,</a:t>
            </a:r>
            <a:r>
              <a:rPr lang="en-US" dirty="0"/>
              <a:t>    1</a:t>
            </a:r>
            <a:r>
              <a:rPr lang="en-US" spc="200" dirty="0"/>
              <a:t>,</a:t>
            </a:r>
            <a:r>
              <a:rPr lang="en-US" dirty="0"/>
              <a:t>     0</a:t>
            </a:r>
            <a:r>
              <a:rPr lang="en-US" spc="300" dirty="0"/>
              <a:t>,</a:t>
            </a:r>
            <a:r>
              <a:rPr lang="en-US" dirty="0"/>
              <a:t>   0</a:t>
            </a:r>
            <a:r>
              <a:rPr lang="en-US" spc="200" dirty="0"/>
              <a:t>,</a:t>
            </a:r>
            <a:r>
              <a:rPr lang="en-US" dirty="0"/>
              <a:t>     0</a:t>
            </a:r>
            <a:r>
              <a:rPr lang="en-US" spc="200" dirty="0"/>
              <a:t>,</a:t>
            </a:r>
            <a:r>
              <a:rPr lang="en-US" dirty="0"/>
              <a:t>   1</a:t>
            </a:r>
            <a:r>
              <a:rPr lang="en-US" spc="300" dirty="0"/>
              <a:t>,</a:t>
            </a:r>
            <a:r>
              <a:rPr lang="en-US" dirty="0"/>
              <a:t>     0</a:t>
            </a:r>
            <a:r>
              <a:rPr lang="en-US" spc="200" dirty="0"/>
              <a:t>,</a:t>
            </a:r>
            <a:r>
              <a:rPr lang="en-US" dirty="0"/>
              <a:t>    1</a:t>
            </a:r>
            <a:r>
              <a:rPr lang="en-US" spc="300" dirty="0"/>
              <a:t>,</a:t>
            </a:r>
            <a:r>
              <a:rPr lang="en-US" dirty="0"/>
              <a:t>    0</a:t>
            </a:r>
            <a:r>
              <a:rPr lang="en-US" spc="200" dirty="0"/>
              <a:t>,</a:t>
            </a:r>
            <a:r>
              <a:rPr lang="en-US" dirty="0"/>
              <a:t>     1</a:t>
            </a:r>
            <a:r>
              <a:rPr lang="en-US" spc="200" dirty="0"/>
              <a:t>,</a:t>
            </a:r>
            <a:r>
              <a:rPr lang="en-US" dirty="0"/>
              <a:t>    0</a:t>
            </a:r>
            <a:r>
              <a:rPr lang="en-US" spc="200" dirty="0"/>
              <a:t>,</a:t>
            </a:r>
            <a:r>
              <a:rPr lang="en-US" dirty="0"/>
              <a:t>     1  )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E189D0-22D6-D946-8019-79FDF572026E}"/>
              </a:ext>
            </a:extLst>
          </p:cNvPr>
          <p:cNvSpPr txBox="1"/>
          <p:nvPr/>
        </p:nvSpPr>
        <p:spPr>
          <a:xfrm>
            <a:off x="2317670" y="3331005"/>
            <a:ext cx="571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(2.2</a:t>
            </a:r>
            <a:r>
              <a:rPr lang="en-US" spc="200" dirty="0"/>
              <a:t>,</a:t>
            </a:r>
            <a:r>
              <a:rPr lang="en-US" dirty="0"/>
              <a:t> 3.5, 2.3</a:t>
            </a:r>
            <a:r>
              <a:rPr lang="en-US" spc="200" dirty="0"/>
              <a:t>,</a:t>
            </a:r>
            <a:r>
              <a:rPr lang="en-US" dirty="0"/>
              <a:t> 4.4</a:t>
            </a:r>
            <a:r>
              <a:rPr lang="en-US" spc="200" dirty="0"/>
              <a:t>,</a:t>
            </a:r>
            <a:r>
              <a:rPr lang="en-US" dirty="0"/>
              <a:t> 4.1</a:t>
            </a:r>
            <a:r>
              <a:rPr lang="en-US" spc="300" dirty="0"/>
              <a:t>,</a:t>
            </a:r>
            <a:r>
              <a:rPr lang="en-US" dirty="0"/>
              <a:t> 2.5</a:t>
            </a:r>
            <a:r>
              <a:rPr lang="en-US" spc="200" dirty="0"/>
              <a:t>,</a:t>
            </a:r>
            <a:r>
              <a:rPr lang="en-US" dirty="0"/>
              <a:t> 5.2</a:t>
            </a:r>
            <a:r>
              <a:rPr lang="en-US" spc="200" dirty="0"/>
              <a:t>,</a:t>
            </a:r>
            <a:r>
              <a:rPr lang="en-US" dirty="0"/>
              <a:t> 2.4</a:t>
            </a:r>
            <a:r>
              <a:rPr lang="en-US" spc="300" dirty="0"/>
              <a:t>,</a:t>
            </a:r>
            <a:r>
              <a:rPr lang="en-US" dirty="0"/>
              <a:t> 3.7</a:t>
            </a:r>
            <a:r>
              <a:rPr lang="en-US" spc="200" dirty="0"/>
              <a:t>,</a:t>
            </a:r>
            <a:r>
              <a:rPr lang="en-US" dirty="0"/>
              <a:t> 2.3</a:t>
            </a:r>
            <a:r>
              <a:rPr lang="en-US" spc="200" dirty="0"/>
              <a:t>,</a:t>
            </a:r>
            <a:r>
              <a:rPr lang="en-US" dirty="0"/>
              <a:t> 2.9, 6.4</a:t>
            </a:r>
            <a:r>
              <a:rPr lang="en-US" spc="200" dirty="0"/>
              <a:t>)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C6AEF9-C1F7-6D4A-B4CF-82D6A9AD782F}"/>
              </a:ext>
            </a:extLst>
          </p:cNvPr>
          <p:cNvSpPr txBox="1"/>
          <p:nvPr/>
        </p:nvSpPr>
        <p:spPr>
          <a:xfrm>
            <a:off x="1677841" y="3312717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Symbol" pitchFamily="2" charset="2"/>
              </a:rPr>
              <a:t></a:t>
            </a:r>
            <a:r>
              <a:rPr lang="en-US" sz="2400" dirty="0"/>
              <a:t> </a:t>
            </a:r>
            <a:endParaRPr lang="en-US" sz="2400" dirty="0">
              <a:latin typeface="Symbol" pitchFamily="2" charset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6C4D67-48D7-AB49-B314-A754CC29FFF9}"/>
              </a:ext>
            </a:extLst>
          </p:cNvPr>
          <p:cNvSpPr txBox="1"/>
          <p:nvPr/>
        </p:nvSpPr>
        <p:spPr>
          <a:xfrm>
            <a:off x="1691800" y="3751791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9365F7-F2C4-C442-9919-E1996CAB63A6}"/>
              </a:ext>
            </a:extLst>
          </p:cNvPr>
          <p:cNvSpPr txBox="1"/>
          <p:nvPr/>
        </p:nvSpPr>
        <p:spPr>
          <a:xfrm>
            <a:off x="2355466" y="3718407"/>
            <a:ext cx="6338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2.2+3.5 + 0 + 0 +  0 + 2.5 +0 +2.4 + 0 +2.3 +0 + 6.4  = 18.8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4F7D0C3-EEFC-4A49-BA05-06018AB589B7}"/>
              </a:ext>
            </a:extLst>
          </p:cNvPr>
          <p:cNvCxnSpPr>
            <a:cxnSpLocks/>
          </p:cNvCxnSpPr>
          <p:nvPr/>
        </p:nvCxnSpPr>
        <p:spPr>
          <a:xfrm flipH="1">
            <a:off x="2219093" y="4040809"/>
            <a:ext cx="5730808" cy="1077601"/>
          </a:xfrm>
          <a:prstGeom prst="straightConnector1">
            <a:avLst/>
          </a:prstGeom>
          <a:ln>
            <a:headEnd type="none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4DBB969-82B2-5E40-B115-7C13AF0EA156}"/>
              </a:ext>
            </a:extLst>
          </p:cNvPr>
          <p:cNvSpPr txBox="1"/>
          <p:nvPr/>
        </p:nvSpPr>
        <p:spPr>
          <a:xfrm>
            <a:off x="183860" y="3008603"/>
            <a:ext cx="31611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</a:t>
            </a:r>
          </a:p>
          <a:p>
            <a:r>
              <a:rPr lang="en-US" i="1" dirty="0"/>
              <a:t>b</a:t>
            </a:r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r>
              <a:rPr lang="en-US" i="1" dirty="0"/>
              <a:t>c</a:t>
            </a:r>
          </a:p>
        </p:txBody>
      </p:sp>
      <p:pic>
        <p:nvPicPr>
          <p:cNvPr id="28" name="Picture 27" descr="A picture containing shape&#10;&#10;Description automatically generated">
            <a:extLst>
              <a:ext uri="{FF2B5EF4-FFF2-40B4-BE49-F238E27FC236}">
                <a16:creationId xmlns:a16="http://schemas.microsoft.com/office/drawing/2014/main" id="{A34D86F1-5412-3A4B-9C94-A65957A44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06" y="1425488"/>
            <a:ext cx="4269141" cy="85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7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022E-16 L -0.05243 -0.0009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5" grpId="1"/>
      <p:bldP spid="26" grpId="0"/>
      <p:bldP spid="2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30EA3-3171-BF4E-BAEC-3C78C414B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7B71D-44BD-4E49-9438-7269CCE3D5C9}"/>
              </a:ext>
            </a:extLst>
          </p:cNvPr>
          <p:cNvSpPr txBox="1"/>
          <p:nvPr/>
        </p:nvSpPr>
        <p:spPr>
          <a:xfrm>
            <a:off x="753035" y="994250"/>
            <a:ext cx="239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Schoenberg, Op. 28/1</a:t>
            </a:r>
          </a:p>
        </p:txBody>
      </p:sp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2D5FA1AF-DF23-644F-9641-DDE848EF7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572" y="1003300"/>
            <a:ext cx="3390258" cy="17937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ACA2661-4F40-064A-98E8-888EDCE86BAF}"/>
              </a:ext>
            </a:extLst>
          </p:cNvPr>
          <p:cNvSpPr txBox="1"/>
          <p:nvPr/>
        </p:nvSpPr>
        <p:spPr>
          <a:xfrm>
            <a:off x="5590860" y="633968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of hexachord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10C1BB-92F1-534F-B390-0502133627A3}"/>
              </a:ext>
            </a:extLst>
          </p:cNvPr>
          <p:cNvSpPr txBox="1"/>
          <p:nvPr/>
        </p:nvSpPr>
        <p:spPr>
          <a:xfrm>
            <a:off x="5486400" y="1043612"/>
            <a:ext cx="212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{G, A, B, C, C#, E}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1CE9EC-8FD7-D04F-A0BD-88D58AD9B9C3}"/>
              </a:ext>
            </a:extLst>
          </p:cNvPr>
          <p:cNvSpPr txBox="1"/>
          <p:nvPr/>
        </p:nvSpPr>
        <p:spPr>
          <a:xfrm>
            <a:off x="5590860" y="222075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(110010010101)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E30A07-4DB8-7B41-8365-2964956822AD}"/>
              </a:ext>
            </a:extLst>
          </p:cNvPr>
          <p:cNvSpPr txBox="1"/>
          <p:nvPr/>
        </p:nvSpPr>
        <p:spPr>
          <a:xfrm>
            <a:off x="935657" y="4717268"/>
            <a:ext cx="7608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C       D</a:t>
            </a:r>
            <a:r>
              <a:rPr lang="en-US" dirty="0">
                <a:latin typeface="Helsinki Text Std" panose="02000400000000000000" pitchFamily="2" charset="77"/>
              </a:rPr>
              <a:t>b</a:t>
            </a:r>
            <a:r>
              <a:rPr lang="en-US" dirty="0"/>
              <a:t>        D       E</a:t>
            </a:r>
            <a:r>
              <a:rPr lang="en-US" dirty="0">
                <a:latin typeface="Helsinki Text Std" panose="02000400000000000000" pitchFamily="2" charset="77"/>
              </a:rPr>
              <a:t>b</a:t>
            </a:r>
            <a:r>
              <a:rPr lang="en-US" dirty="0"/>
              <a:t>      E        F         F</a:t>
            </a:r>
            <a:r>
              <a:rPr lang="en-US" dirty="0">
                <a:latin typeface="Helsinki Text Std" panose="02000400000000000000" pitchFamily="2" charset="77"/>
              </a:rPr>
              <a:t>#</a:t>
            </a:r>
            <a:r>
              <a:rPr lang="en-US" dirty="0"/>
              <a:t>       G        A</a:t>
            </a:r>
            <a:r>
              <a:rPr lang="en-US" dirty="0">
                <a:latin typeface="Helsinki Text Std" panose="02000400000000000000" pitchFamily="2" charset="77"/>
              </a:rPr>
              <a:t>b</a:t>
            </a:r>
            <a:r>
              <a:rPr lang="en-US" dirty="0"/>
              <a:t>        A         B</a:t>
            </a:r>
            <a:r>
              <a:rPr lang="en-US" dirty="0">
                <a:latin typeface="Helsinki Text Std" panose="02000400000000000000" pitchFamily="2" charset="77"/>
              </a:rPr>
              <a:t>b</a:t>
            </a:r>
            <a:r>
              <a:rPr lang="en-US" dirty="0"/>
              <a:t>       B</a:t>
            </a:r>
          </a:p>
          <a:p>
            <a:r>
              <a:rPr lang="en-US" dirty="0"/>
              <a:t>(24.7,  18.8,  21.6,  17.5, 24.0,  20.8,  18.7,  24.5,  18.3,   24.0,   17.1,   20.8)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4E8F57-54A1-E644-BD9D-EE230FA348D6}"/>
              </a:ext>
            </a:extLst>
          </p:cNvPr>
          <p:cNvSpPr txBox="1"/>
          <p:nvPr/>
        </p:nvSpPr>
        <p:spPr>
          <a:xfrm>
            <a:off x="2403734" y="3008603"/>
            <a:ext cx="572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</a:t>
            </a:r>
            <a:r>
              <a:rPr lang="en-US" spc="200" dirty="0"/>
              <a:t>,</a:t>
            </a:r>
            <a:r>
              <a:rPr lang="en-US" dirty="0"/>
              <a:t>    1</a:t>
            </a:r>
            <a:r>
              <a:rPr lang="en-US" spc="200" dirty="0"/>
              <a:t>,</a:t>
            </a:r>
            <a:r>
              <a:rPr lang="en-US" dirty="0"/>
              <a:t>     0</a:t>
            </a:r>
            <a:r>
              <a:rPr lang="en-US" spc="300" dirty="0"/>
              <a:t>,</a:t>
            </a:r>
            <a:r>
              <a:rPr lang="en-US" dirty="0"/>
              <a:t>   0</a:t>
            </a:r>
            <a:r>
              <a:rPr lang="en-US" spc="200" dirty="0"/>
              <a:t>,</a:t>
            </a:r>
            <a:r>
              <a:rPr lang="en-US" dirty="0"/>
              <a:t>     0</a:t>
            </a:r>
            <a:r>
              <a:rPr lang="en-US" spc="200" dirty="0"/>
              <a:t>,</a:t>
            </a:r>
            <a:r>
              <a:rPr lang="en-US" dirty="0"/>
              <a:t>   1</a:t>
            </a:r>
            <a:r>
              <a:rPr lang="en-US" spc="300" dirty="0"/>
              <a:t>,</a:t>
            </a:r>
            <a:r>
              <a:rPr lang="en-US" dirty="0"/>
              <a:t>     0</a:t>
            </a:r>
            <a:r>
              <a:rPr lang="en-US" spc="200" dirty="0"/>
              <a:t>,</a:t>
            </a:r>
            <a:r>
              <a:rPr lang="en-US" dirty="0"/>
              <a:t>    1</a:t>
            </a:r>
            <a:r>
              <a:rPr lang="en-US" spc="300" dirty="0"/>
              <a:t>,</a:t>
            </a:r>
            <a:r>
              <a:rPr lang="en-US" dirty="0"/>
              <a:t>    0</a:t>
            </a:r>
            <a:r>
              <a:rPr lang="en-US" spc="200" dirty="0"/>
              <a:t>,</a:t>
            </a:r>
            <a:r>
              <a:rPr lang="en-US" dirty="0"/>
              <a:t>     1</a:t>
            </a:r>
            <a:r>
              <a:rPr lang="en-US" spc="200" dirty="0"/>
              <a:t>,</a:t>
            </a:r>
            <a:r>
              <a:rPr lang="en-US" dirty="0"/>
              <a:t>    0</a:t>
            </a:r>
            <a:r>
              <a:rPr lang="en-US" spc="200" dirty="0"/>
              <a:t>,</a:t>
            </a:r>
            <a:r>
              <a:rPr lang="en-US" dirty="0"/>
              <a:t>     1  )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E189D0-22D6-D946-8019-79FDF572026E}"/>
              </a:ext>
            </a:extLst>
          </p:cNvPr>
          <p:cNvSpPr txBox="1"/>
          <p:nvPr/>
        </p:nvSpPr>
        <p:spPr>
          <a:xfrm>
            <a:off x="2317670" y="3331005"/>
            <a:ext cx="569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(3.5, 2.3</a:t>
            </a:r>
            <a:r>
              <a:rPr lang="en-US" spc="200" dirty="0"/>
              <a:t>,</a:t>
            </a:r>
            <a:r>
              <a:rPr lang="en-US" dirty="0"/>
              <a:t> 4.4</a:t>
            </a:r>
            <a:r>
              <a:rPr lang="en-US" spc="200" dirty="0"/>
              <a:t>,</a:t>
            </a:r>
            <a:r>
              <a:rPr lang="en-US" dirty="0"/>
              <a:t> 4.1</a:t>
            </a:r>
            <a:r>
              <a:rPr lang="en-US" spc="300" dirty="0"/>
              <a:t>,</a:t>
            </a:r>
            <a:r>
              <a:rPr lang="en-US" dirty="0"/>
              <a:t> 2.5</a:t>
            </a:r>
            <a:r>
              <a:rPr lang="en-US" spc="200" dirty="0"/>
              <a:t>,</a:t>
            </a:r>
            <a:r>
              <a:rPr lang="en-US" dirty="0"/>
              <a:t> 5.2</a:t>
            </a:r>
            <a:r>
              <a:rPr lang="en-US" spc="200" dirty="0"/>
              <a:t>,</a:t>
            </a:r>
            <a:r>
              <a:rPr lang="en-US" dirty="0"/>
              <a:t> 2.4</a:t>
            </a:r>
            <a:r>
              <a:rPr lang="en-US" spc="300" dirty="0"/>
              <a:t>,</a:t>
            </a:r>
            <a:r>
              <a:rPr lang="en-US" dirty="0"/>
              <a:t> 3.7</a:t>
            </a:r>
            <a:r>
              <a:rPr lang="en-US" spc="200" dirty="0"/>
              <a:t>,</a:t>
            </a:r>
            <a:r>
              <a:rPr lang="en-US" dirty="0"/>
              <a:t> 2.3</a:t>
            </a:r>
            <a:r>
              <a:rPr lang="en-US" spc="200" dirty="0"/>
              <a:t>,</a:t>
            </a:r>
            <a:r>
              <a:rPr lang="en-US" dirty="0"/>
              <a:t> 2.9, 6.4, 2.2</a:t>
            </a:r>
            <a:r>
              <a:rPr lang="en-US" spc="200" dirty="0"/>
              <a:t>)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C6AEF9-C1F7-6D4A-B4CF-82D6A9AD782F}"/>
              </a:ext>
            </a:extLst>
          </p:cNvPr>
          <p:cNvSpPr txBox="1"/>
          <p:nvPr/>
        </p:nvSpPr>
        <p:spPr>
          <a:xfrm>
            <a:off x="1677841" y="3312717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Symbol" pitchFamily="2" charset="2"/>
              </a:rPr>
              <a:t></a:t>
            </a:r>
            <a:r>
              <a:rPr lang="en-US" sz="2400" dirty="0"/>
              <a:t> </a:t>
            </a:r>
            <a:endParaRPr lang="en-US" sz="2400" dirty="0">
              <a:latin typeface="Symbol" pitchFamily="2" charset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6C4D67-48D7-AB49-B314-A754CC29FFF9}"/>
              </a:ext>
            </a:extLst>
          </p:cNvPr>
          <p:cNvSpPr txBox="1"/>
          <p:nvPr/>
        </p:nvSpPr>
        <p:spPr>
          <a:xfrm>
            <a:off x="1691800" y="3751791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9365F7-F2C4-C442-9919-E1996CAB63A6}"/>
              </a:ext>
            </a:extLst>
          </p:cNvPr>
          <p:cNvSpPr txBox="1"/>
          <p:nvPr/>
        </p:nvSpPr>
        <p:spPr>
          <a:xfrm>
            <a:off x="2355466" y="3718407"/>
            <a:ext cx="6303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3.5+2.3 + 0 +  0 + 0 +5.2 + 0 +3.7 + 0 + 2.9 +0 +2.2  = 21.6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4F7D0C3-EEFC-4A49-BA05-06018AB589B7}"/>
              </a:ext>
            </a:extLst>
          </p:cNvPr>
          <p:cNvCxnSpPr>
            <a:cxnSpLocks/>
          </p:cNvCxnSpPr>
          <p:nvPr/>
        </p:nvCxnSpPr>
        <p:spPr>
          <a:xfrm flipH="1">
            <a:off x="2832410" y="4040809"/>
            <a:ext cx="5117491" cy="1077601"/>
          </a:xfrm>
          <a:prstGeom prst="straightConnector1">
            <a:avLst/>
          </a:prstGeom>
          <a:ln>
            <a:headEnd type="none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4DBB969-82B2-5E40-B115-7C13AF0EA156}"/>
              </a:ext>
            </a:extLst>
          </p:cNvPr>
          <p:cNvSpPr txBox="1"/>
          <p:nvPr/>
        </p:nvSpPr>
        <p:spPr>
          <a:xfrm>
            <a:off x="183860" y="3008603"/>
            <a:ext cx="31611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</a:t>
            </a:r>
          </a:p>
          <a:p>
            <a:r>
              <a:rPr lang="en-US" i="1" dirty="0"/>
              <a:t>b</a:t>
            </a:r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r>
              <a:rPr lang="en-US" i="1" dirty="0"/>
              <a:t>c</a:t>
            </a:r>
          </a:p>
        </p:txBody>
      </p:sp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9F51D855-756E-D646-8B82-ABC8CBFDF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06" y="1425488"/>
            <a:ext cx="4269141" cy="85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7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022E-16 L -0.05243 -0.0009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5" grpId="1"/>
      <p:bldP spid="26" grpId="0"/>
      <p:bldP spid="2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D616C-6D33-8F4B-93DE-005E753E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Simplification 1: Multiply Spectra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C2159C1A-F2EE-E743-8FDB-961448DB9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967" y="1131332"/>
            <a:ext cx="3390258" cy="17937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F7E6B0-B65D-8242-8051-289319AF48AE}"/>
              </a:ext>
            </a:extLst>
          </p:cNvPr>
          <p:cNvSpPr txBox="1"/>
          <p:nvPr/>
        </p:nvSpPr>
        <p:spPr>
          <a:xfrm>
            <a:off x="5546255" y="762000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of hexachord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7A15E7-3EF0-3542-9D51-8CCC0E302729}"/>
              </a:ext>
            </a:extLst>
          </p:cNvPr>
          <p:cNvSpPr txBox="1"/>
          <p:nvPr/>
        </p:nvSpPr>
        <p:spPr>
          <a:xfrm>
            <a:off x="5441795" y="1171644"/>
            <a:ext cx="212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{G, A, B, C, C#, E}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54B961-FAC0-2249-BC59-94C2B973F69D}"/>
              </a:ext>
            </a:extLst>
          </p:cNvPr>
          <p:cNvSpPr txBox="1"/>
          <p:nvPr/>
        </p:nvSpPr>
        <p:spPr>
          <a:xfrm>
            <a:off x="5546255" y="234878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(110010010101)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684FDD-FE3E-1B49-A023-552ECE8C42C6}"/>
              </a:ext>
            </a:extLst>
          </p:cNvPr>
          <p:cNvSpPr txBox="1"/>
          <p:nvPr/>
        </p:nvSpPr>
        <p:spPr>
          <a:xfrm>
            <a:off x="920297" y="740464"/>
            <a:ext cx="3371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Krumhansl-Kessler major key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3F64A0-068C-A04A-B5CD-A5A86EE27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97" y="1131332"/>
            <a:ext cx="3114737" cy="18688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1BDAB1-C712-8646-A674-C0748F3F1F1A}"/>
              </a:ext>
            </a:extLst>
          </p:cNvPr>
          <p:cNvSpPr txBox="1"/>
          <p:nvPr/>
        </p:nvSpPr>
        <p:spPr>
          <a:xfrm>
            <a:off x="4358640" y="1797367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Symbol" pitchFamily="2" charset="2"/>
              </a:rPr>
              <a:t></a:t>
            </a:r>
            <a:r>
              <a:rPr lang="en-US" sz="2400" dirty="0"/>
              <a:t> </a:t>
            </a:r>
            <a:endParaRPr lang="en-US" sz="2400" dirty="0">
              <a:latin typeface="Symbol" pitchFamily="2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C4710F-E01A-9344-A423-475F5628171F}"/>
              </a:ext>
            </a:extLst>
          </p:cNvPr>
          <p:cNvSpPr txBox="1"/>
          <p:nvPr/>
        </p:nvSpPr>
        <p:spPr>
          <a:xfrm>
            <a:off x="834594" y="3620043"/>
            <a:ext cx="7852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 values in the cross-correlation will occur when spectra are similar</a:t>
            </a:r>
          </a:p>
        </p:txBody>
      </p:sp>
    </p:spTree>
    <p:extLst>
      <p:ext uri="{BB962C8B-B14F-4D97-AF65-F5344CB8AC3E}">
        <p14:creationId xmlns:p14="http://schemas.microsoft.com/office/powerpoint/2010/main" val="2435176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BED82-40AF-A14F-B46D-E75234904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Simplification 1: Multiply Spectra (Covariance)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2E244DD-0221-354C-8A72-90293D6F6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505543"/>
              </p:ext>
            </p:extLst>
          </p:nvPr>
        </p:nvGraphicFramePr>
        <p:xfrm>
          <a:off x="1339502" y="1542585"/>
          <a:ext cx="2385004" cy="33974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1142">
                  <a:extLst>
                    <a:ext uri="{9D8B030D-6E8A-4147-A177-3AD203B41FA5}">
                      <a16:colId xmlns:a16="http://schemas.microsoft.com/office/drawing/2014/main" val="4005513745"/>
                    </a:ext>
                  </a:extLst>
                </a:gridCol>
                <a:gridCol w="863775">
                  <a:extLst>
                    <a:ext uri="{9D8B030D-6E8A-4147-A177-3AD203B41FA5}">
                      <a16:colId xmlns:a16="http://schemas.microsoft.com/office/drawing/2014/main" val="1553400527"/>
                    </a:ext>
                  </a:extLst>
                </a:gridCol>
                <a:gridCol w="1260087">
                  <a:extLst>
                    <a:ext uri="{9D8B030D-6E8A-4147-A177-3AD203B41FA5}">
                      <a16:colId xmlns:a16="http://schemas.microsoft.com/office/drawing/2014/main" val="911557577"/>
                    </a:ext>
                  </a:extLst>
                </a:gridCol>
              </a:tblGrid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Principal 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95326181"/>
                  </a:ext>
                </a:extLst>
              </a:tr>
              <a:tr h="17902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Op.27 no.4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467752467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Principal 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3910679143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Principal 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023862987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Lyric Suite </a:t>
                      </a:r>
                      <a:r>
                        <a:rPr lang="en-US" sz="1000" u="none" strike="noStrike" dirty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753797214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Schoen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888935432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“Der Wein”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3723163010"/>
                  </a:ext>
                </a:extLst>
              </a:tr>
              <a:tr h="188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 err="1">
                          <a:effectLst/>
                        </a:rPr>
                        <a:t>Phantasia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863777006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Lulu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343986357"/>
                  </a:ext>
                </a:extLst>
              </a:tr>
              <a:tr h="1492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Op.50a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035778716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Alwa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449174022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Violin Concerto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754418893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Countess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191553217"/>
                  </a:ext>
                </a:extLst>
              </a:tr>
              <a:tr h="157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Op.28-1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1356601714"/>
                  </a:ext>
                </a:extLst>
              </a:tr>
              <a:tr h="187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Op.29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927463396"/>
                  </a:ext>
                </a:extLst>
              </a:tr>
              <a:tr h="1895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Chamber Conc. 1-3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893345292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Acrobat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996776684"/>
                  </a:ext>
                </a:extLst>
              </a:tr>
              <a:tr h="194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Op.35 no.2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1424533699"/>
                  </a:ext>
                </a:extLst>
              </a:tr>
              <a:tr h="183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Op.42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72912782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Principal 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70776141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EDFF109-F043-4649-9C1E-AFA922486A69}"/>
              </a:ext>
            </a:extLst>
          </p:cNvPr>
          <p:cNvSpPr txBox="1"/>
          <p:nvPr/>
        </p:nvSpPr>
        <p:spPr>
          <a:xfrm>
            <a:off x="956091" y="816413"/>
            <a:ext cx="3151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Hippel and Huron procedure</a:t>
            </a:r>
          </a:p>
          <a:p>
            <a:pPr algn="ctr"/>
            <a:r>
              <a:rPr lang="en-US" dirty="0"/>
              <a:t>Top 20 most tonal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A2016C-5E31-274B-8FD5-05FEF1B0F68F}"/>
              </a:ext>
            </a:extLst>
          </p:cNvPr>
          <p:cNvSpPr txBox="1"/>
          <p:nvPr/>
        </p:nvSpPr>
        <p:spPr>
          <a:xfrm>
            <a:off x="4843530" y="816413"/>
            <a:ext cx="2366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Covariance</a:t>
            </a:r>
          </a:p>
          <a:p>
            <a:pPr algn="ctr"/>
            <a:r>
              <a:rPr lang="en-US" dirty="0"/>
              <a:t>Top 20 most tonal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E3D2735-0E9A-164C-A02E-A6D42C08CB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246970"/>
              </p:ext>
            </p:extLst>
          </p:nvPr>
        </p:nvGraphicFramePr>
        <p:xfrm>
          <a:off x="4815903" y="1542584"/>
          <a:ext cx="2385004" cy="33974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1142">
                  <a:extLst>
                    <a:ext uri="{9D8B030D-6E8A-4147-A177-3AD203B41FA5}">
                      <a16:colId xmlns:a16="http://schemas.microsoft.com/office/drawing/2014/main" val="4005513745"/>
                    </a:ext>
                  </a:extLst>
                </a:gridCol>
                <a:gridCol w="863775">
                  <a:extLst>
                    <a:ext uri="{9D8B030D-6E8A-4147-A177-3AD203B41FA5}">
                      <a16:colId xmlns:a16="http://schemas.microsoft.com/office/drawing/2014/main" val="1553400527"/>
                    </a:ext>
                  </a:extLst>
                </a:gridCol>
                <a:gridCol w="1260087">
                  <a:extLst>
                    <a:ext uri="{9D8B030D-6E8A-4147-A177-3AD203B41FA5}">
                      <a16:colId xmlns:a16="http://schemas.microsoft.com/office/drawing/2014/main" val="911557577"/>
                    </a:ext>
                  </a:extLst>
                </a:gridCol>
              </a:tblGrid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Principal 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95326181"/>
                  </a:ext>
                </a:extLst>
              </a:tr>
              <a:tr h="17902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Op.27 no.4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467752467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Principal 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3910679143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Principal 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023862987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Lyric Suite </a:t>
                      </a:r>
                      <a:r>
                        <a:rPr lang="en-US" sz="1000" u="none" strike="noStrike" dirty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753797214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Lulu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888935432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Schoen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3723163010"/>
                  </a:ext>
                </a:extLst>
              </a:tr>
              <a:tr h="188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Countess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863777006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Op.50a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343986357"/>
                  </a:ext>
                </a:extLst>
              </a:tr>
              <a:tr h="1492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Acrobat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035778716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Alwa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449174022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“Der Wein”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754418893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</a:rPr>
                        <a:t>Violin Concerto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191553217"/>
                  </a:ext>
                </a:extLst>
              </a:tr>
              <a:tr h="157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 err="1">
                          <a:effectLst/>
                        </a:rPr>
                        <a:t>Phantasia</a:t>
                      </a:r>
                      <a:endParaRPr lang="en-US" sz="1000" i="1" u="none" strike="noStrike" dirty="0">
                        <a:effectLst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1356601714"/>
                  </a:ext>
                </a:extLst>
              </a:tr>
              <a:tr h="187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Op. 45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927463396"/>
                  </a:ext>
                </a:extLst>
              </a:tr>
              <a:tr h="1895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</a:rPr>
                        <a:t>Op.29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893345292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</a:rPr>
                        <a:t>Op.42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996776684"/>
                  </a:ext>
                </a:extLst>
              </a:tr>
              <a:tr h="194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Op.23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1424533699"/>
                  </a:ext>
                </a:extLst>
              </a:tr>
              <a:tr h="183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Principal 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72912782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Chorale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70776141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AC70B0D-384B-9645-95B7-0E6606CFB269}"/>
              </a:ext>
            </a:extLst>
          </p:cNvPr>
          <p:cNvSpPr txBox="1"/>
          <p:nvPr/>
        </p:nvSpPr>
        <p:spPr>
          <a:xfrm>
            <a:off x="4709519" y="5315416"/>
            <a:ext cx="249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Spearman rank </a:t>
            </a:r>
            <a:r>
              <a:rPr lang="en-US" i="1" dirty="0"/>
              <a:t>r</a:t>
            </a:r>
            <a:r>
              <a:rPr lang="en-US" dirty="0"/>
              <a:t> = .95</a:t>
            </a:r>
          </a:p>
        </p:txBody>
      </p:sp>
    </p:spTree>
    <p:extLst>
      <p:ext uri="{BB962C8B-B14F-4D97-AF65-F5344CB8AC3E}">
        <p14:creationId xmlns:p14="http://schemas.microsoft.com/office/powerpoint/2010/main" val="2729199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BED82-40AF-A14F-B46D-E75234904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Simplification 2: Maximum 2</a:t>
            </a:r>
            <a:r>
              <a:rPr lang="en-US" i="1" dirty="0"/>
              <a:t>f</a:t>
            </a:r>
            <a:r>
              <a:rPr lang="en-US" baseline="-25000" dirty="0"/>
              <a:t>3</a:t>
            </a:r>
            <a:r>
              <a:rPr lang="en-US" dirty="0"/>
              <a:t>+3</a:t>
            </a:r>
            <a:r>
              <a:rPr lang="en-US" i="1" dirty="0"/>
              <a:t>f</a:t>
            </a:r>
            <a:r>
              <a:rPr lang="en-US" baseline="-25000" dirty="0"/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5CE99D-4CF6-7C46-996C-1623B3648E8F}"/>
              </a:ext>
            </a:extLst>
          </p:cNvPr>
          <p:cNvSpPr txBox="1"/>
          <p:nvPr/>
        </p:nvSpPr>
        <p:spPr>
          <a:xfrm>
            <a:off x="942068" y="1919567"/>
            <a:ext cx="3371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Krumhansl-Kessler major key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3B56BC-A419-634E-A39B-D3BEB5DC0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68" y="2310435"/>
            <a:ext cx="3114737" cy="1868843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6D3B253-AA80-E040-887D-DB1AB4043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229" y="2313902"/>
            <a:ext cx="3108960" cy="18653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FAC0F9-D273-EA43-8957-3E30F8F650A0}"/>
              </a:ext>
            </a:extLst>
          </p:cNvPr>
          <p:cNvSpPr txBox="1"/>
          <p:nvPr/>
        </p:nvSpPr>
        <p:spPr>
          <a:xfrm>
            <a:off x="4931229" y="1919567"/>
            <a:ext cx="3371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Krumhansl-Kessler minor key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90CDE9-9E5A-6E49-BA93-A42E32721DC1}"/>
              </a:ext>
            </a:extLst>
          </p:cNvPr>
          <p:cNvSpPr txBox="1"/>
          <p:nvPr/>
        </p:nvSpPr>
        <p:spPr>
          <a:xfrm>
            <a:off x="457201" y="925285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Covariance with the KK profiles is determined primarily by |</a:t>
            </a:r>
            <a:r>
              <a:rPr lang="en-US" sz="2400" i="1" dirty="0"/>
              <a:t>f</a:t>
            </a:r>
            <a:r>
              <a:rPr lang="en-US" sz="2400" baseline="-25000" dirty="0"/>
              <a:t>5</a:t>
            </a:r>
            <a:r>
              <a:rPr lang="en-US" sz="2400" dirty="0"/>
              <a:t>| and |</a:t>
            </a:r>
            <a:r>
              <a:rPr lang="en-US" sz="2400" i="1" dirty="0"/>
              <a:t>f</a:t>
            </a:r>
            <a:r>
              <a:rPr lang="en-US" sz="2400" i="1" baseline="-25000" dirty="0"/>
              <a:t>3</a:t>
            </a:r>
            <a:r>
              <a:rPr lang="en-US" sz="2400" dirty="0"/>
              <a:t>|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F80EF03-9A5B-5D40-A07F-753908961E0F}"/>
              </a:ext>
            </a:extLst>
          </p:cNvPr>
          <p:cNvSpPr/>
          <p:nvPr/>
        </p:nvSpPr>
        <p:spPr>
          <a:xfrm>
            <a:off x="2057400" y="2862943"/>
            <a:ext cx="500743" cy="56605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233407-51D0-D240-A91C-F0B54D1269EF}"/>
              </a:ext>
            </a:extLst>
          </p:cNvPr>
          <p:cNvSpPr/>
          <p:nvPr/>
        </p:nvSpPr>
        <p:spPr>
          <a:xfrm>
            <a:off x="3004457" y="2288899"/>
            <a:ext cx="500743" cy="56605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8B94FDD-A174-0148-B430-22E1A2AA5973}"/>
              </a:ext>
            </a:extLst>
          </p:cNvPr>
          <p:cNvSpPr/>
          <p:nvPr/>
        </p:nvSpPr>
        <p:spPr>
          <a:xfrm>
            <a:off x="6018016" y="2637005"/>
            <a:ext cx="500743" cy="56605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0710CDA-7753-E44B-8FE9-EE790C787430}"/>
              </a:ext>
            </a:extLst>
          </p:cNvPr>
          <p:cNvSpPr/>
          <p:nvPr/>
        </p:nvSpPr>
        <p:spPr>
          <a:xfrm>
            <a:off x="6955971" y="2433076"/>
            <a:ext cx="500743" cy="56605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E4A8EF-FC86-0B42-B750-CCEA887E76FE}"/>
              </a:ext>
            </a:extLst>
          </p:cNvPr>
          <p:cNvSpPr txBox="1"/>
          <p:nvPr/>
        </p:nvSpPr>
        <p:spPr>
          <a:xfrm>
            <a:off x="348344" y="4569102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further simplified measure of </a:t>
            </a:r>
            <a:r>
              <a:rPr lang="en-US" sz="2400" dirty="0" err="1"/>
              <a:t>tonalness</a:t>
            </a:r>
            <a:r>
              <a:rPr lang="en-US" sz="2400" dirty="0"/>
              <a:t> is therefore given by 3|</a:t>
            </a:r>
            <a:r>
              <a:rPr lang="en-US" sz="2400" i="1" dirty="0"/>
              <a:t>f</a:t>
            </a:r>
            <a:r>
              <a:rPr lang="en-US" sz="2400" baseline="-25000" dirty="0"/>
              <a:t>5</a:t>
            </a:r>
            <a:r>
              <a:rPr lang="en-US" sz="2400" dirty="0"/>
              <a:t>| + 2|</a:t>
            </a:r>
            <a:r>
              <a:rPr lang="en-US" sz="2400" i="1" dirty="0"/>
              <a:t>f</a:t>
            </a:r>
            <a:r>
              <a:rPr lang="en-US" sz="2400" i="1" baseline="-25000" dirty="0"/>
              <a:t>3</a:t>
            </a:r>
            <a:r>
              <a:rPr lang="en-US" sz="2400" dirty="0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847531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BED82-40AF-A14F-B46D-E75234904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Simplification 2: Maximum 2</a:t>
            </a:r>
            <a:r>
              <a:rPr lang="en-US" i="1" dirty="0"/>
              <a:t>f</a:t>
            </a:r>
            <a:r>
              <a:rPr lang="en-US" baseline="-25000" dirty="0"/>
              <a:t>3</a:t>
            </a:r>
            <a:r>
              <a:rPr lang="en-US" dirty="0"/>
              <a:t>+3</a:t>
            </a:r>
            <a:r>
              <a:rPr lang="en-US" i="1" dirty="0"/>
              <a:t>f</a:t>
            </a:r>
            <a:r>
              <a:rPr lang="en-US" baseline="-25000" dirty="0"/>
              <a:t>5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2E244DD-0221-354C-8A72-90293D6F66E2}"/>
              </a:ext>
            </a:extLst>
          </p:cNvPr>
          <p:cNvGraphicFramePr>
            <a:graphicFrameLocks noGrp="1"/>
          </p:cNvGraphicFramePr>
          <p:nvPr/>
        </p:nvGraphicFramePr>
        <p:xfrm>
          <a:off x="424175" y="1488171"/>
          <a:ext cx="2385004" cy="33974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1142">
                  <a:extLst>
                    <a:ext uri="{9D8B030D-6E8A-4147-A177-3AD203B41FA5}">
                      <a16:colId xmlns:a16="http://schemas.microsoft.com/office/drawing/2014/main" val="4005513745"/>
                    </a:ext>
                  </a:extLst>
                </a:gridCol>
                <a:gridCol w="863775">
                  <a:extLst>
                    <a:ext uri="{9D8B030D-6E8A-4147-A177-3AD203B41FA5}">
                      <a16:colId xmlns:a16="http://schemas.microsoft.com/office/drawing/2014/main" val="1553400527"/>
                    </a:ext>
                  </a:extLst>
                </a:gridCol>
                <a:gridCol w="1260087">
                  <a:extLst>
                    <a:ext uri="{9D8B030D-6E8A-4147-A177-3AD203B41FA5}">
                      <a16:colId xmlns:a16="http://schemas.microsoft.com/office/drawing/2014/main" val="911557577"/>
                    </a:ext>
                  </a:extLst>
                </a:gridCol>
              </a:tblGrid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Principal 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95326181"/>
                  </a:ext>
                </a:extLst>
              </a:tr>
              <a:tr h="17902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Op.27 no.4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467752467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Principal 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3910679143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Principal 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023862987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Lyric Suite </a:t>
                      </a:r>
                      <a:r>
                        <a:rPr lang="en-US" sz="1000" u="none" strike="noStrike" dirty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753797214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Schoen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888935432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“Der Wein”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3723163010"/>
                  </a:ext>
                </a:extLst>
              </a:tr>
              <a:tr h="188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 err="1">
                          <a:effectLst/>
                        </a:rPr>
                        <a:t>Phantasia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863777006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Lulu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343986357"/>
                  </a:ext>
                </a:extLst>
              </a:tr>
              <a:tr h="1492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Op.50a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035778716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Alwa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449174022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Violin Concerto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754418893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Countess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191553217"/>
                  </a:ext>
                </a:extLst>
              </a:tr>
              <a:tr h="157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Op.28-1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1356601714"/>
                  </a:ext>
                </a:extLst>
              </a:tr>
              <a:tr h="187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Op.29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927463396"/>
                  </a:ext>
                </a:extLst>
              </a:tr>
              <a:tr h="1895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Chamber Conc. 1-3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893345292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Acrobat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996776684"/>
                  </a:ext>
                </a:extLst>
              </a:tr>
              <a:tr h="194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Op. 35 no.2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1424533699"/>
                  </a:ext>
                </a:extLst>
              </a:tr>
              <a:tr h="183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Op. 42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72912782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Principal 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70776141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EDFF109-F043-4649-9C1E-AFA922486A69}"/>
              </a:ext>
            </a:extLst>
          </p:cNvPr>
          <p:cNvSpPr txBox="1"/>
          <p:nvPr/>
        </p:nvSpPr>
        <p:spPr>
          <a:xfrm>
            <a:off x="551618" y="762000"/>
            <a:ext cx="2055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Hippel and Huron</a:t>
            </a:r>
          </a:p>
          <a:p>
            <a:pPr algn="ctr"/>
            <a:r>
              <a:rPr lang="en-US" dirty="0"/>
              <a:t>Top 20 most tonal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A2016C-5E31-274B-8FD5-05FEF1B0F68F}"/>
              </a:ext>
            </a:extLst>
          </p:cNvPr>
          <p:cNvSpPr txBox="1"/>
          <p:nvPr/>
        </p:nvSpPr>
        <p:spPr>
          <a:xfrm>
            <a:off x="3407125" y="762000"/>
            <a:ext cx="2366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Covariance</a:t>
            </a:r>
          </a:p>
          <a:p>
            <a:pPr algn="ctr"/>
            <a:r>
              <a:rPr lang="en-US" dirty="0"/>
              <a:t>Top 20 most tonal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E3D2735-0E9A-164C-A02E-A6D42C08CBBB}"/>
              </a:ext>
            </a:extLst>
          </p:cNvPr>
          <p:cNvGraphicFramePr>
            <a:graphicFrameLocks noGrp="1"/>
          </p:cNvGraphicFramePr>
          <p:nvPr/>
        </p:nvGraphicFramePr>
        <p:xfrm>
          <a:off x="3379498" y="1488171"/>
          <a:ext cx="2385004" cy="33974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1142">
                  <a:extLst>
                    <a:ext uri="{9D8B030D-6E8A-4147-A177-3AD203B41FA5}">
                      <a16:colId xmlns:a16="http://schemas.microsoft.com/office/drawing/2014/main" val="4005513745"/>
                    </a:ext>
                  </a:extLst>
                </a:gridCol>
                <a:gridCol w="863775">
                  <a:extLst>
                    <a:ext uri="{9D8B030D-6E8A-4147-A177-3AD203B41FA5}">
                      <a16:colId xmlns:a16="http://schemas.microsoft.com/office/drawing/2014/main" val="1553400527"/>
                    </a:ext>
                  </a:extLst>
                </a:gridCol>
                <a:gridCol w="1260087">
                  <a:extLst>
                    <a:ext uri="{9D8B030D-6E8A-4147-A177-3AD203B41FA5}">
                      <a16:colId xmlns:a16="http://schemas.microsoft.com/office/drawing/2014/main" val="911557577"/>
                    </a:ext>
                  </a:extLst>
                </a:gridCol>
              </a:tblGrid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Principal 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95326181"/>
                  </a:ext>
                </a:extLst>
              </a:tr>
              <a:tr h="17902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Op.27 no.4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467752467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Principal 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3910679143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Principal 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023862987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Lyric Suite </a:t>
                      </a:r>
                      <a:r>
                        <a:rPr lang="en-US" sz="1000" u="none" strike="noStrike" dirty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753797214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Lulu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888935432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Schoen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3723163010"/>
                  </a:ext>
                </a:extLst>
              </a:tr>
              <a:tr h="188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Countess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863777006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Op.50a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343986357"/>
                  </a:ext>
                </a:extLst>
              </a:tr>
              <a:tr h="1492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Acrobat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035778716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Alwa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449174022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“Der Wein”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754418893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</a:rPr>
                        <a:t>Violin Concerto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191553217"/>
                  </a:ext>
                </a:extLst>
              </a:tr>
              <a:tr h="157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 err="1">
                          <a:effectLst/>
                        </a:rPr>
                        <a:t>Phantasia</a:t>
                      </a:r>
                      <a:endParaRPr lang="en-US" sz="1000" i="1" u="none" strike="noStrike" dirty="0">
                        <a:effectLst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1356601714"/>
                  </a:ext>
                </a:extLst>
              </a:tr>
              <a:tr h="187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Op. 45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927463396"/>
                  </a:ext>
                </a:extLst>
              </a:tr>
              <a:tr h="1895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</a:rPr>
                        <a:t>Op. 29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893345292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</a:rPr>
                        <a:t>Op. 42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996776684"/>
                  </a:ext>
                </a:extLst>
              </a:tr>
              <a:tr h="194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Op. 23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1424533699"/>
                  </a:ext>
                </a:extLst>
              </a:tr>
              <a:tr h="183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Principal 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72912782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Chorale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70776141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346F1D8-7ABA-4A42-BEE5-DB2E6108CB1B}"/>
              </a:ext>
            </a:extLst>
          </p:cNvPr>
          <p:cNvGraphicFramePr>
            <a:graphicFrameLocks noGrp="1"/>
          </p:cNvGraphicFramePr>
          <p:nvPr/>
        </p:nvGraphicFramePr>
        <p:xfrm>
          <a:off x="6301796" y="1488170"/>
          <a:ext cx="2385004" cy="33974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1142">
                  <a:extLst>
                    <a:ext uri="{9D8B030D-6E8A-4147-A177-3AD203B41FA5}">
                      <a16:colId xmlns:a16="http://schemas.microsoft.com/office/drawing/2014/main" val="4005513745"/>
                    </a:ext>
                  </a:extLst>
                </a:gridCol>
                <a:gridCol w="863775">
                  <a:extLst>
                    <a:ext uri="{9D8B030D-6E8A-4147-A177-3AD203B41FA5}">
                      <a16:colId xmlns:a16="http://schemas.microsoft.com/office/drawing/2014/main" val="1553400527"/>
                    </a:ext>
                  </a:extLst>
                </a:gridCol>
                <a:gridCol w="1260087">
                  <a:extLst>
                    <a:ext uri="{9D8B030D-6E8A-4147-A177-3AD203B41FA5}">
                      <a16:colId xmlns:a16="http://schemas.microsoft.com/office/drawing/2014/main" val="911557577"/>
                    </a:ext>
                  </a:extLst>
                </a:gridCol>
              </a:tblGrid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Op.27 no.4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95326181"/>
                  </a:ext>
                </a:extLst>
              </a:tr>
              <a:tr h="17902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Principal 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467752467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Principal 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3910679143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Principal 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023862987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Lyric Suite </a:t>
                      </a:r>
                      <a:r>
                        <a:rPr lang="en-US" sz="1000" u="none" strike="noStrike" dirty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753797214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</a:rPr>
                        <a:t>Op. 29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888935432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Lulu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3723163010"/>
                  </a:ext>
                </a:extLst>
              </a:tr>
              <a:tr h="188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Scoen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863777006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</a:rPr>
                        <a:t>Violin Concerto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343986357"/>
                  </a:ext>
                </a:extLst>
              </a:tr>
              <a:tr h="1492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Webern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0" u="none" strike="noStrike" dirty="0">
                          <a:effectLst/>
                        </a:rPr>
                        <a:t>Op. 24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035778716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</a:rPr>
                        <a:t>“Der Wein”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449174022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Countess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754418893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 err="1">
                          <a:effectLst/>
                        </a:rPr>
                        <a:t>Phantasia</a:t>
                      </a:r>
                      <a:endParaRPr lang="en-US" sz="1000" i="1" u="none" strike="noStrike" dirty="0">
                        <a:effectLst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191553217"/>
                  </a:ext>
                </a:extLst>
              </a:tr>
              <a:tr h="157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Op. 50a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1356601714"/>
                  </a:ext>
                </a:extLst>
              </a:tr>
              <a:tr h="187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Op. 50c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927463396"/>
                  </a:ext>
                </a:extLst>
              </a:tr>
              <a:tr h="1895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Op. 37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893345292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</a:rPr>
                        <a:t>Op. 28 no. 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996776684"/>
                  </a:ext>
                </a:extLst>
              </a:tr>
              <a:tr h="194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Alwa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1424533699"/>
                  </a:ext>
                </a:extLst>
              </a:tr>
              <a:tr h="183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i="1" u="none" strike="noStrike" dirty="0">
                          <a:effectLst/>
                        </a:rPr>
                        <a:t>Lulu</a:t>
                      </a:r>
                      <a:r>
                        <a:rPr lang="en-US" sz="1000" u="none" strike="noStrike" dirty="0">
                          <a:effectLst/>
                        </a:rPr>
                        <a:t> Chorale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72912782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Schoenberg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</a:rPr>
                        <a:t>Op. 42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8" marR="7638" marT="7638" marB="0" anchor="b"/>
                </a:tc>
                <a:extLst>
                  <a:ext uri="{0D108BD9-81ED-4DB2-BD59-A6C34878D82A}">
                    <a16:rowId xmlns:a16="http://schemas.microsoft.com/office/drawing/2014/main" val="270776141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6C63F50-582D-EF42-BC4A-23BCF36D3B2C}"/>
              </a:ext>
            </a:extLst>
          </p:cNvPr>
          <p:cNvSpPr txBox="1"/>
          <p:nvPr/>
        </p:nvSpPr>
        <p:spPr>
          <a:xfrm>
            <a:off x="6944307" y="803739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i="1" dirty="0"/>
              <a:t>f</a:t>
            </a:r>
            <a:r>
              <a:rPr lang="en-US" baseline="-25000" dirty="0"/>
              <a:t>3</a:t>
            </a:r>
            <a:r>
              <a:rPr lang="en-US" dirty="0"/>
              <a:t> + 3</a:t>
            </a:r>
            <a:r>
              <a:rPr lang="en-US" i="1" dirty="0"/>
              <a:t>f</a:t>
            </a:r>
            <a:r>
              <a:rPr lang="en-US" baseline="-25000" dirty="0"/>
              <a:t>5</a:t>
            </a:r>
          </a:p>
          <a:p>
            <a:pPr algn="ctr"/>
            <a:r>
              <a:rPr lang="en-US" dirty="0"/>
              <a:t>Top 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B35D8C-1AFC-F840-AE69-A5692E4C95B0}"/>
              </a:ext>
            </a:extLst>
          </p:cNvPr>
          <p:cNvSpPr txBox="1"/>
          <p:nvPr/>
        </p:nvSpPr>
        <p:spPr>
          <a:xfrm>
            <a:off x="3326306" y="5242417"/>
            <a:ext cx="249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Spearman rank </a:t>
            </a:r>
            <a:r>
              <a:rPr lang="en-US" i="1" dirty="0"/>
              <a:t>r</a:t>
            </a:r>
            <a:r>
              <a:rPr lang="en-US" dirty="0"/>
              <a:t> = .95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7A2B54-A371-B64C-B043-9D00D836E38E}"/>
              </a:ext>
            </a:extLst>
          </p:cNvPr>
          <p:cNvSpPr txBox="1"/>
          <p:nvPr/>
        </p:nvSpPr>
        <p:spPr>
          <a:xfrm>
            <a:off x="6207726" y="5242417"/>
            <a:ext cx="2468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Spearman rank </a:t>
            </a:r>
            <a:r>
              <a:rPr lang="en-US" i="1" dirty="0"/>
              <a:t>r</a:t>
            </a:r>
            <a:r>
              <a:rPr lang="en-US" dirty="0"/>
              <a:t> = .91</a:t>
            </a:r>
          </a:p>
        </p:txBody>
      </p:sp>
    </p:spTree>
    <p:extLst>
      <p:ext uri="{BB962C8B-B14F-4D97-AF65-F5344CB8AC3E}">
        <p14:creationId xmlns:p14="http://schemas.microsoft.com/office/powerpoint/2010/main" val="1207922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3BFE5-F6BE-EC41-870C-E0879B48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Hexatonic Rows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1803AD44-9CE3-DB4A-B098-DECFED4DF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532" y="4459639"/>
            <a:ext cx="2433904" cy="1463040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ADD386DE-8034-2146-ACC4-21C1C0F15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201" y="580233"/>
            <a:ext cx="2433904" cy="1463040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5C8D23E6-4211-C741-8D02-C5A940F2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201" y="2325961"/>
            <a:ext cx="2433904" cy="16525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5B070BE-DF9D-484A-A19A-5D26AE0305E8}"/>
              </a:ext>
            </a:extLst>
          </p:cNvPr>
          <p:cNvSpPr txBox="1"/>
          <p:nvPr/>
        </p:nvSpPr>
        <p:spPr>
          <a:xfrm>
            <a:off x="457200" y="1110057"/>
            <a:ext cx="3350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Webern Op. 24 </a:t>
            </a:r>
            <a:br>
              <a:rPr lang="en-US" dirty="0"/>
            </a:br>
            <a:r>
              <a:rPr lang="en-US" i="1" dirty="0"/>
              <a:t>Concerto for Nine Instruments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522FB5-2977-574A-85D1-F027CBFFA0FD}"/>
              </a:ext>
            </a:extLst>
          </p:cNvPr>
          <p:cNvSpPr txBox="1"/>
          <p:nvPr/>
        </p:nvSpPr>
        <p:spPr>
          <a:xfrm>
            <a:off x="369649" y="4090307"/>
            <a:ext cx="352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Schoenberg Op. 29 </a:t>
            </a:r>
            <a:r>
              <a:rPr lang="en-US" i="1" dirty="0"/>
              <a:t>Suite</a:t>
            </a:r>
            <a:endParaRPr lang="en-US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88CD0FB-FE91-5F44-BBB7-6E238038B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4" y="4459639"/>
            <a:ext cx="4202351" cy="927964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BAFD6D11-90A3-3942-B603-D72AAB994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63" y="1818675"/>
            <a:ext cx="3358147" cy="1277244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8030933E-FCB7-F740-BC3A-D1CE210FA3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7797" y="1315139"/>
            <a:ext cx="2432304" cy="2025331"/>
          </a:xfrm>
          <a:prstGeom prst="rect">
            <a:avLst/>
          </a:prstGeom>
        </p:spPr>
      </p:pic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E81B2DAA-20F0-214B-BF10-E7EB80D451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2432" y="4119318"/>
            <a:ext cx="2432304" cy="20253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33187B-1594-6140-80B6-42866C991BCE}"/>
              </a:ext>
            </a:extLst>
          </p:cNvPr>
          <p:cNvSpPr txBox="1"/>
          <p:nvPr/>
        </p:nvSpPr>
        <p:spPr>
          <a:xfrm>
            <a:off x="4284915" y="946666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Hexachord: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0CC17A-AA89-8240-85AD-19F776C25FA0}"/>
              </a:ext>
            </a:extLst>
          </p:cNvPr>
          <p:cNvSpPr txBox="1"/>
          <p:nvPr/>
        </p:nvSpPr>
        <p:spPr>
          <a:xfrm>
            <a:off x="4707529" y="3720975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Hexachord: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1450F6-4D03-4B4A-A1BE-875822EFEC8A}"/>
              </a:ext>
            </a:extLst>
          </p:cNvPr>
          <p:cNvSpPr txBox="1"/>
          <p:nvPr/>
        </p:nvSpPr>
        <p:spPr>
          <a:xfrm>
            <a:off x="6614736" y="243559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tetrachord: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D05419-DE11-F041-88BD-C85932BE617B}"/>
              </a:ext>
            </a:extLst>
          </p:cNvPr>
          <p:cNvSpPr txBox="1"/>
          <p:nvPr/>
        </p:nvSpPr>
        <p:spPr>
          <a:xfrm>
            <a:off x="6607188" y="2028819"/>
            <a:ext cx="191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 tetrachord: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998429-89CB-8D4F-929C-098E4A9C319B}"/>
              </a:ext>
            </a:extLst>
          </p:cNvPr>
          <p:cNvSpPr txBox="1"/>
          <p:nvPr/>
        </p:nvSpPr>
        <p:spPr>
          <a:xfrm>
            <a:off x="6762262" y="4119318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Both tetrachords:</a:t>
            </a:r>
          </a:p>
        </p:txBody>
      </p:sp>
    </p:spTree>
    <p:extLst>
      <p:ext uri="{BB962C8B-B14F-4D97-AF65-F5344CB8AC3E}">
        <p14:creationId xmlns:p14="http://schemas.microsoft.com/office/powerpoint/2010/main" val="2546639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1CC71-ED40-3E4D-A380-452101DBA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Highly atonal rows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7A4FEEA3-0D03-6744-8123-6A2133F3D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57" y="1694543"/>
            <a:ext cx="5308600" cy="77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ACAA7A-22C2-2B43-A46A-3FF55D721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57" y="3757384"/>
            <a:ext cx="6878793" cy="7746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F5186C-7969-CA4E-81F5-6ACBD7AC467E}"/>
              </a:ext>
            </a:extLst>
          </p:cNvPr>
          <p:cNvSpPr txBox="1"/>
          <p:nvPr/>
        </p:nvSpPr>
        <p:spPr>
          <a:xfrm>
            <a:off x="1507778" y="1184213"/>
            <a:ext cx="268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Schoenberg Op. 48 no.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59E1B1-CC47-824E-8D33-771219EA8687}"/>
              </a:ext>
            </a:extLst>
          </p:cNvPr>
          <p:cNvSpPr txBox="1"/>
          <p:nvPr/>
        </p:nvSpPr>
        <p:spPr>
          <a:xfrm>
            <a:off x="545824" y="3388052"/>
            <a:ext cx="284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Webern Op. 21 Symphony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FE1EBC02-5884-6D4E-BB5D-8EC18D5C1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390" y="1184213"/>
            <a:ext cx="2560320" cy="2411382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8C46B148-E0D5-E24A-8AC3-B74AAFE7D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222" y="4573625"/>
            <a:ext cx="2455835" cy="16190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0FC366-0E9A-0A43-A595-58AFE9F21584}"/>
              </a:ext>
            </a:extLst>
          </p:cNvPr>
          <p:cNvSpPr txBox="1"/>
          <p:nvPr/>
        </p:nvSpPr>
        <p:spPr>
          <a:xfrm>
            <a:off x="5215537" y="744382"/>
            <a:ext cx="379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Hexachord spectrum (Whole tone):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95B9A1-539C-6F42-9657-45A2DA9F60BA}"/>
              </a:ext>
            </a:extLst>
          </p:cNvPr>
          <p:cNvSpPr txBox="1"/>
          <p:nvPr/>
        </p:nvSpPr>
        <p:spPr>
          <a:xfrm>
            <a:off x="2346309" y="5279961"/>
            <a:ext cx="370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Hexachord spectrum (Chromatic):</a:t>
            </a:r>
          </a:p>
        </p:txBody>
      </p:sp>
    </p:spTree>
    <p:extLst>
      <p:ext uri="{BB962C8B-B14F-4D97-AF65-F5344CB8AC3E}">
        <p14:creationId xmlns:p14="http://schemas.microsoft.com/office/powerpoint/2010/main" val="1200128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05061-2FDA-C34C-9781-B2B460387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spectrum by composer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9CFF9E9-48CE-2644-A8E2-ADF5B80BF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862692"/>
            <a:ext cx="6054271" cy="31251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1360C4-DD84-3145-8BA3-1D047E21A5E3}"/>
              </a:ext>
            </a:extLst>
          </p:cNvPr>
          <p:cNvSpPr txBox="1"/>
          <p:nvPr/>
        </p:nvSpPr>
        <p:spPr>
          <a:xfrm>
            <a:off x="751115" y="4088564"/>
            <a:ext cx="810670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• </a:t>
            </a:r>
            <a:r>
              <a:rPr lang="en-US" b="1" dirty="0"/>
              <a:t>Berg’s</a:t>
            </a:r>
            <a:r>
              <a:rPr lang="en-US" dirty="0"/>
              <a:t> rows are more tonal because they are </a:t>
            </a:r>
            <a:r>
              <a:rPr lang="en-US" b="1" dirty="0"/>
              <a:t>more diatonic</a:t>
            </a:r>
          </a:p>
          <a:p>
            <a:pPr>
              <a:spcAft>
                <a:spcPts val="1200"/>
              </a:spcAft>
            </a:pPr>
            <a:r>
              <a:rPr lang="en-US" dirty="0"/>
              <a:t>• There are two strategies to construct more atonal rows:</a:t>
            </a:r>
          </a:p>
          <a:p>
            <a:pPr>
              <a:spcAft>
                <a:spcPts val="1200"/>
              </a:spcAft>
            </a:pPr>
            <a:r>
              <a:rPr lang="en-US" dirty="0"/>
              <a:t> 	—High </a:t>
            </a: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 (chromatic concentration), typical of </a:t>
            </a:r>
            <a:r>
              <a:rPr lang="en-US" b="1" dirty="0"/>
              <a:t>Webern</a:t>
            </a:r>
            <a:r>
              <a:rPr lang="en-US" dirty="0"/>
              <a:t> and </a:t>
            </a:r>
            <a:r>
              <a:rPr lang="en-US" b="1" dirty="0"/>
              <a:t>Stravinsky</a:t>
            </a:r>
          </a:p>
          <a:p>
            <a:pPr>
              <a:spcAft>
                <a:spcPts val="1200"/>
              </a:spcAft>
            </a:pPr>
            <a:r>
              <a:rPr lang="en-US" dirty="0"/>
              <a:t> 	—High </a:t>
            </a:r>
            <a:r>
              <a:rPr lang="en-US" i="1" dirty="0"/>
              <a:t>f</a:t>
            </a:r>
            <a:r>
              <a:rPr lang="en-US" i="1" baseline="-25000" dirty="0"/>
              <a:t>6</a:t>
            </a:r>
            <a:r>
              <a:rPr lang="en-US" dirty="0"/>
              <a:t> (whole tone quality), typical of </a:t>
            </a:r>
            <a:r>
              <a:rPr lang="en-US" b="1" dirty="0"/>
              <a:t>Schoenberg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499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0CF91-AC00-DB41-9180-B0EE9C4B6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Garamond"/>
                <a:cs typeface="Garamond"/>
              </a:rPr>
              <a:t>Fourier Transform on Pitch-Class Vectors: A brief history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7DE9CC-0F67-D445-A1E8-18FC23A6C1AF}"/>
              </a:ext>
            </a:extLst>
          </p:cNvPr>
          <p:cNvSpPr/>
          <p:nvPr/>
        </p:nvSpPr>
        <p:spPr>
          <a:xfrm>
            <a:off x="2268995" y="925289"/>
            <a:ext cx="6580857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</a:pPr>
            <a:r>
              <a:rPr lang="en-US" sz="1700" dirty="0"/>
              <a:t>Lewin, David (1959). “Re: Intervallic Relations between Two Collections of Notes,” </a:t>
            </a:r>
            <a:r>
              <a:rPr lang="en-US" sz="1700" i="1" dirty="0"/>
              <a:t>JMT</a:t>
            </a:r>
            <a:r>
              <a:rPr lang="en-US" sz="1700" dirty="0"/>
              <a:t> 3/2.</a:t>
            </a:r>
          </a:p>
          <a:p>
            <a:pPr marL="457200" indent="-457200">
              <a:spcAft>
                <a:spcPts val="1200"/>
              </a:spcAft>
            </a:pPr>
            <a:r>
              <a:rPr lang="en-US" sz="1700" dirty="0"/>
              <a:t>——— (2001). “Special Cases of the Interval Function between Pitch Class Sets X and Y.” </a:t>
            </a:r>
            <a:r>
              <a:rPr lang="en-US" sz="1700" i="1" dirty="0"/>
              <a:t>JMT</a:t>
            </a:r>
            <a:r>
              <a:rPr lang="en-US" sz="1700" dirty="0"/>
              <a:t> 45/1.</a:t>
            </a:r>
          </a:p>
          <a:p>
            <a:pPr marL="457200" indent="-457200">
              <a:spcAft>
                <a:spcPts val="1200"/>
              </a:spcAft>
            </a:pPr>
            <a:r>
              <a:rPr lang="en-US" sz="1700" dirty="0"/>
              <a:t>Quinn, Ian (2006–2007). “General Equal-Tempered Harmony,” </a:t>
            </a:r>
            <a:r>
              <a:rPr lang="en-US" sz="1700" i="1" dirty="0"/>
              <a:t>Perspectives of New Music </a:t>
            </a:r>
            <a:r>
              <a:rPr lang="en-US" sz="1700" dirty="0"/>
              <a:t>44/2–45/1.</a:t>
            </a:r>
          </a:p>
          <a:p>
            <a:pPr marL="457200" indent="-457200">
              <a:spcAft>
                <a:spcPts val="1200"/>
              </a:spcAft>
            </a:pPr>
            <a:r>
              <a:rPr lang="en-US" sz="1700" dirty="0" err="1"/>
              <a:t>Callender</a:t>
            </a:r>
            <a:r>
              <a:rPr lang="en-US" sz="1700" dirty="0"/>
              <a:t>, Cliff (2007). “Continuous Harmonic Spaces,” </a:t>
            </a:r>
            <a:r>
              <a:rPr lang="en-US" sz="1700" i="1" dirty="0"/>
              <a:t>JMT</a:t>
            </a:r>
            <a:r>
              <a:rPr lang="en-US" sz="1700" dirty="0"/>
              <a:t> 51/2</a:t>
            </a:r>
          </a:p>
          <a:p>
            <a:pPr marL="457200" indent="-457200">
              <a:spcAft>
                <a:spcPts val="1200"/>
              </a:spcAft>
            </a:pPr>
            <a:r>
              <a:rPr lang="en-US" sz="1700" dirty="0" err="1"/>
              <a:t>Amiot</a:t>
            </a:r>
            <a:r>
              <a:rPr lang="en-US" sz="1700" dirty="0"/>
              <a:t>, Emmanuel (2007). “David Lewin and Maximally Even Sets.” </a:t>
            </a:r>
            <a:r>
              <a:rPr lang="en-US" sz="1700" i="1" dirty="0"/>
              <a:t>Journal of Mathematics and Music </a:t>
            </a:r>
            <a:r>
              <a:rPr lang="en-US" sz="1700" dirty="0"/>
              <a:t>1/3.</a:t>
            </a:r>
          </a:p>
          <a:p>
            <a:pPr marL="457200" indent="-457200">
              <a:spcAft>
                <a:spcPts val="1200"/>
              </a:spcAft>
            </a:pPr>
            <a:r>
              <a:rPr lang="en-US" sz="1700" dirty="0"/>
              <a:t>——— (2016). </a:t>
            </a:r>
            <a:r>
              <a:rPr lang="en-US" sz="1700" i="1" dirty="0"/>
              <a:t>Music Through Fourier Space: Discrete Fourier Transform in Music Theory. </a:t>
            </a:r>
            <a:r>
              <a:rPr lang="en-US" sz="1700" dirty="0"/>
              <a:t>(Springer)</a:t>
            </a:r>
          </a:p>
          <a:p>
            <a:pPr marL="457200" indent="-457200">
              <a:spcAft>
                <a:spcPts val="1200"/>
              </a:spcAft>
            </a:pPr>
            <a:r>
              <a:rPr lang="en-US" sz="1700" dirty="0"/>
              <a:t>Yust, Jason (2015). “Schubert’s Harmonic Language and Fourier Phase Spaces.” </a:t>
            </a:r>
            <a:r>
              <a:rPr lang="en-US" sz="1700" i="1" dirty="0"/>
              <a:t>JMT</a:t>
            </a:r>
            <a:r>
              <a:rPr lang="en-US" sz="1700" dirty="0"/>
              <a:t> 59/1. </a:t>
            </a:r>
          </a:p>
          <a:p>
            <a:pPr marL="457200" indent="-457200">
              <a:spcAft>
                <a:spcPts val="1200"/>
              </a:spcAft>
            </a:pPr>
            <a:r>
              <a:rPr lang="en-US" sz="1700" dirty="0"/>
              <a:t>——— (2016). “Special Collections: Renewing Forte’s Set Theory.” </a:t>
            </a:r>
            <a:r>
              <a:rPr lang="en-US" sz="1700" i="1" dirty="0"/>
              <a:t>JMT </a:t>
            </a:r>
            <a:r>
              <a:rPr lang="en-US" sz="1700" dirty="0"/>
              <a:t>60/2.</a:t>
            </a:r>
          </a:p>
        </p:txBody>
      </p:sp>
      <p:pic>
        <p:nvPicPr>
          <p:cNvPr id="6" name="Picture 5" descr="quinn_pic.jpeg">
            <a:extLst>
              <a:ext uri="{FF2B5EF4-FFF2-40B4-BE49-F238E27FC236}">
                <a16:creationId xmlns:a16="http://schemas.microsoft.com/office/drawing/2014/main" id="{68C9714C-B2EF-EF49-B0A4-A147C97B8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8" y="925289"/>
            <a:ext cx="1430795" cy="1917265"/>
          </a:xfrm>
          <a:prstGeom prst="rect">
            <a:avLst/>
          </a:prstGeom>
        </p:spPr>
      </p:pic>
      <p:pic>
        <p:nvPicPr>
          <p:cNvPr id="7" name="Picture 6" descr="enCrete.jpg">
            <a:extLst>
              <a:ext uri="{FF2B5EF4-FFF2-40B4-BE49-F238E27FC236}">
                <a16:creationId xmlns:a16="http://schemas.microsoft.com/office/drawing/2014/main" id="{8E423CD0-D4FE-E64D-81C6-A9F6F7694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68" y="3111054"/>
            <a:ext cx="1566353" cy="221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843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1-cycle.tif">
            <a:extLst>
              <a:ext uri="{FF2B5EF4-FFF2-40B4-BE49-F238E27FC236}">
                <a16:creationId xmlns:a16="http://schemas.microsoft.com/office/drawing/2014/main" id="{EEABD901-622E-E54F-A35D-D00E5DA84F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6" y="1760065"/>
            <a:ext cx="2325587" cy="2334743"/>
          </a:xfrm>
          <a:prstGeom prst="rect">
            <a:avLst/>
          </a:prstGeom>
        </p:spPr>
      </p:pic>
      <p:pic>
        <p:nvPicPr>
          <p:cNvPr id="16" name="Picture 15" descr="2-cycle.tif">
            <a:extLst>
              <a:ext uri="{FF2B5EF4-FFF2-40B4-BE49-F238E27FC236}">
                <a16:creationId xmlns:a16="http://schemas.microsoft.com/office/drawing/2014/main" id="{B449F407-0FD3-E948-AC2E-60DDBFBFC37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957" y="1556158"/>
            <a:ext cx="2528742" cy="2705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DFE8A5-4CF8-3A4D-891E-753782624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/>
                <a:cs typeface="Garamond"/>
              </a:rPr>
              <a:t>Phase Spaces</a:t>
            </a:r>
            <a:endParaRPr lang="en-US" dirty="0"/>
          </a:p>
        </p:txBody>
      </p:sp>
      <p:pic>
        <p:nvPicPr>
          <p:cNvPr id="3" name="Picture 2" descr="4-cycle.tif">
            <a:extLst>
              <a:ext uri="{FF2B5EF4-FFF2-40B4-BE49-F238E27FC236}">
                <a16:creationId xmlns:a16="http://schemas.microsoft.com/office/drawing/2014/main" id="{22C391E4-56BB-9843-9219-2606B919B5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41" y="3591437"/>
            <a:ext cx="2551160" cy="2463189"/>
          </a:xfrm>
          <a:prstGeom prst="rect">
            <a:avLst/>
          </a:prstGeom>
        </p:spPr>
      </p:pic>
      <p:pic>
        <p:nvPicPr>
          <p:cNvPr id="4" name="Picture 3" descr="3-cycle.tif">
            <a:extLst>
              <a:ext uri="{FF2B5EF4-FFF2-40B4-BE49-F238E27FC236}">
                <a16:creationId xmlns:a16="http://schemas.microsoft.com/office/drawing/2014/main" id="{B344E249-AAD8-AC4A-8C23-DA619A86FB4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40" y="1563706"/>
            <a:ext cx="2682010" cy="2663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4B91E2-922B-E34A-B226-CF45DF2D254E}"/>
              </a:ext>
            </a:extLst>
          </p:cNvPr>
          <p:cNvSpPr txBox="1"/>
          <p:nvPr/>
        </p:nvSpPr>
        <p:spPr>
          <a:xfrm>
            <a:off x="242326" y="747059"/>
            <a:ext cx="8812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One-dimensional phase spaces are Quinn’s </a:t>
            </a:r>
            <a:r>
              <a:rPr lang="en-US" sz="2400" i="1" dirty="0"/>
              <a:t>Fourier balances</a:t>
            </a:r>
            <a:r>
              <a:rPr lang="en-US" sz="2400" dirty="0"/>
              <a:t>,</a:t>
            </a:r>
          </a:p>
          <a:p>
            <a:pPr algn="ctr"/>
            <a:r>
              <a:rPr lang="en-US" sz="2400" dirty="0"/>
              <a:t>superimposed </a:t>
            </a:r>
            <a:r>
              <a:rPr lang="en-US" sz="2400" i="1" dirty="0"/>
              <a:t>n</a:t>
            </a:r>
            <a:r>
              <a:rPr lang="en-US" sz="2400" dirty="0"/>
              <a:t>-cycles created by multiplying the pc-circle by </a:t>
            </a:r>
            <a:r>
              <a:rPr lang="en-US" sz="2400" i="1" dirty="0"/>
              <a:t>n</a:t>
            </a:r>
            <a:r>
              <a:rPr lang="en-US" sz="2400" dirty="0"/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C258F-19B6-D147-AA55-264416A270FA}"/>
              </a:ext>
            </a:extLst>
          </p:cNvPr>
          <p:cNvSpPr txBox="1"/>
          <p:nvPr/>
        </p:nvSpPr>
        <p:spPr>
          <a:xfrm>
            <a:off x="950538" y="2607654"/>
            <a:ext cx="918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</a:t>
            </a:r>
            <a:r>
              <a:rPr lang="en-US" sz="2800" baseline="-25000" dirty="0"/>
              <a:t>1</a:t>
            </a:r>
            <a:endParaRPr lang="en-US" sz="2800" dirty="0"/>
          </a:p>
        </p:txBody>
      </p:sp>
      <p:pic>
        <p:nvPicPr>
          <p:cNvPr id="8" name="Picture 7" descr="5-cycle.tif">
            <a:extLst>
              <a:ext uri="{FF2B5EF4-FFF2-40B4-BE49-F238E27FC236}">
                <a16:creationId xmlns:a16="http://schemas.microsoft.com/office/drawing/2014/main" id="{0C129EE8-2140-7947-BFB1-3DF643DAE29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470" y="3833293"/>
            <a:ext cx="2321683" cy="2330823"/>
          </a:xfrm>
          <a:prstGeom prst="rect">
            <a:avLst/>
          </a:prstGeom>
        </p:spPr>
      </p:pic>
      <p:pic>
        <p:nvPicPr>
          <p:cNvPr id="9" name="Picture 8" descr="6-cycle.tif">
            <a:extLst>
              <a:ext uri="{FF2B5EF4-FFF2-40B4-BE49-F238E27FC236}">
                <a16:creationId xmlns:a16="http://schemas.microsoft.com/office/drawing/2014/main" id="{4D225FB1-626A-E44B-A4FF-D8DCE47F24A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991" y="3499668"/>
            <a:ext cx="1979405" cy="28922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AE9F82-2E06-EE43-9966-0080DB27D401}"/>
              </a:ext>
            </a:extLst>
          </p:cNvPr>
          <p:cNvSpPr txBox="1"/>
          <p:nvPr/>
        </p:nvSpPr>
        <p:spPr>
          <a:xfrm>
            <a:off x="3664773" y="2581595"/>
            <a:ext cx="918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</a:t>
            </a:r>
            <a:r>
              <a:rPr lang="en-US" sz="2800" baseline="-25000" dirty="0"/>
              <a:t>2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02B370-A947-2641-8C7E-45623291447B}"/>
              </a:ext>
            </a:extLst>
          </p:cNvPr>
          <p:cNvSpPr txBox="1"/>
          <p:nvPr/>
        </p:nvSpPr>
        <p:spPr>
          <a:xfrm>
            <a:off x="6551149" y="2572753"/>
            <a:ext cx="918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</a:t>
            </a:r>
            <a:r>
              <a:rPr lang="en-US" sz="2800" baseline="-25000" dirty="0"/>
              <a:t>3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4024EB-FE43-0044-922A-C7A032F4706D}"/>
              </a:ext>
            </a:extLst>
          </p:cNvPr>
          <p:cNvSpPr txBox="1"/>
          <p:nvPr/>
        </p:nvSpPr>
        <p:spPr>
          <a:xfrm>
            <a:off x="5013130" y="4709316"/>
            <a:ext cx="918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</a:t>
            </a:r>
            <a:r>
              <a:rPr lang="en-US" sz="2800" baseline="-25000" dirty="0"/>
              <a:t>5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1AEE54-22CB-9040-9EA9-B3D4125ABC21}"/>
              </a:ext>
            </a:extLst>
          </p:cNvPr>
          <p:cNvSpPr txBox="1"/>
          <p:nvPr/>
        </p:nvSpPr>
        <p:spPr>
          <a:xfrm>
            <a:off x="2171318" y="4727644"/>
            <a:ext cx="918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</a:t>
            </a:r>
            <a:r>
              <a:rPr lang="en-US" sz="2800" baseline="-25000" dirty="0"/>
              <a:t>4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55F7D2-76D4-A04E-AA22-C252C294BAB9}"/>
              </a:ext>
            </a:extLst>
          </p:cNvPr>
          <p:cNvSpPr txBox="1"/>
          <p:nvPr/>
        </p:nvSpPr>
        <p:spPr>
          <a:xfrm>
            <a:off x="7716451" y="4694797"/>
            <a:ext cx="918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</a:t>
            </a:r>
            <a:r>
              <a:rPr lang="en-US" sz="2800" baseline="-25000" dirty="0"/>
              <a:t>6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608FD2-E958-0E45-89FD-1C0F173C685B}"/>
              </a:ext>
            </a:extLst>
          </p:cNvPr>
          <p:cNvSpPr txBox="1"/>
          <p:nvPr/>
        </p:nvSpPr>
        <p:spPr>
          <a:xfrm>
            <a:off x="242326" y="5972320"/>
            <a:ext cx="3730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N.B. counter-clockwise orientation</a:t>
            </a:r>
          </a:p>
        </p:txBody>
      </p:sp>
    </p:spTree>
    <p:extLst>
      <p:ext uri="{BB962C8B-B14F-4D97-AF65-F5344CB8AC3E}">
        <p14:creationId xmlns:p14="http://schemas.microsoft.com/office/powerpoint/2010/main" val="999082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FAF81-D0C3-A042-993B-2266C9B73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Krumhansl’s</a:t>
            </a:r>
            <a:r>
              <a:rPr lang="en-US" dirty="0"/>
              <a:t> Tonal Space</a:t>
            </a:r>
          </a:p>
        </p:txBody>
      </p:sp>
      <p:pic>
        <p:nvPicPr>
          <p:cNvPr id="3" name="Picture 2" descr="kk82profile.tif">
            <a:extLst>
              <a:ext uri="{FF2B5EF4-FFF2-40B4-BE49-F238E27FC236}">
                <a16:creationId xmlns:a16="http://schemas.microsoft.com/office/drawing/2014/main" id="{E5DA9672-7AA6-B746-81D5-01E0D6282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082" y="878115"/>
            <a:ext cx="3971994" cy="27013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A04C5C-BE56-7045-91CB-BF4E56037FAE}"/>
              </a:ext>
            </a:extLst>
          </p:cNvPr>
          <p:cNvSpPr txBox="1"/>
          <p:nvPr/>
        </p:nvSpPr>
        <p:spPr>
          <a:xfrm>
            <a:off x="180923" y="812912"/>
            <a:ext cx="4603474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 err="1"/>
              <a:t>Krumhansl’s</a:t>
            </a:r>
            <a:r>
              <a:rPr lang="en-US" sz="2000" dirty="0"/>
              <a:t> space is based on </a:t>
            </a:r>
            <a:r>
              <a:rPr lang="en-US" sz="2000" b="1" dirty="0"/>
              <a:t>correlations</a:t>
            </a:r>
            <a:r>
              <a:rPr lang="en-US" sz="2000" dirty="0"/>
              <a:t> between </a:t>
            </a:r>
            <a:r>
              <a:rPr lang="en-US" sz="2000" b="1" i="1" dirty="0"/>
              <a:t>key profiles.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Key profiles may be derived from</a:t>
            </a:r>
          </a:p>
          <a:p>
            <a:pPr marL="182880" indent="-457200">
              <a:spcBef>
                <a:spcPts val="600"/>
              </a:spcBef>
            </a:pPr>
            <a:r>
              <a:rPr lang="en-US" sz="2000" dirty="0"/>
              <a:t>• Listener rankings of stability of tones in a given context,</a:t>
            </a:r>
          </a:p>
          <a:p>
            <a:pPr marL="182880" indent="-457200">
              <a:spcBef>
                <a:spcPts val="600"/>
              </a:spcBef>
            </a:pPr>
            <a:r>
              <a:rPr lang="en-US" sz="2000" dirty="0"/>
              <a:t>• Frequency of occurrence of tones in the given key,</a:t>
            </a:r>
          </a:p>
          <a:p>
            <a:pPr marL="182880" indent="-457200">
              <a:spcBef>
                <a:spcPts val="600"/>
              </a:spcBef>
            </a:pPr>
            <a:r>
              <a:rPr lang="en-US" sz="2000" dirty="0"/>
              <a:t>• etc.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1CA6CA-34DF-794D-A4AD-E46870C3E31B}"/>
              </a:ext>
            </a:extLst>
          </p:cNvPr>
          <p:cNvSpPr txBox="1"/>
          <p:nvPr/>
        </p:nvSpPr>
        <p:spPr>
          <a:xfrm>
            <a:off x="2223297" y="5977657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 major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B9C2CB-AA2C-7547-92BC-7AC66AD2CC6B}"/>
              </a:ext>
            </a:extLst>
          </p:cNvPr>
          <p:cNvSpPr txBox="1"/>
          <p:nvPr/>
        </p:nvSpPr>
        <p:spPr>
          <a:xfrm>
            <a:off x="5899946" y="5983693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 minor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3A7574-7CBD-FB4C-A4A9-5BC7D2B11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130" y="4186150"/>
            <a:ext cx="3246120" cy="17500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64F06A-D09C-5B43-9999-23F33C992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397" y="4192511"/>
            <a:ext cx="3246120" cy="17500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8F4605-6B17-FC4E-B4F1-ECBF04C82FFF}"/>
              </a:ext>
            </a:extLst>
          </p:cNvPr>
          <p:cNvSpPr txBox="1"/>
          <p:nvPr/>
        </p:nvSpPr>
        <p:spPr>
          <a:xfrm>
            <a:off x="1087589" y="3802467"/>
            <a:ext cx="6513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Krumhansl and Kessler’s key profiles based on listener ratings </a:t>
            </a:r>
          </a:p>
        </p:txBody>
      </p:sp>
    </p:spTree>
    <p:extLst>
      <p:ext uri="{BB962C8B-B14F-4D97-AF65-F5344CB8AC3E}">
        <p14:creationId xmlns:p14="http://schemas.microsoft.com/office/powerpoint/2010/main" val="2022750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FAF81-D0C3-A042-993B-2266C9B73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Krumhansl’s</a:t>
            </a:r>
            <a:r>
              <a:rPr lang="en-US" dirty="0"/>
              <a:t> Tonal Space</a:t>
            </a:r>
          </a:p>
        </p:txBody>
      </p:sp>
      <p:pic>
        <p:nvPicPr>
          <p:cNvPr id="3" name="Picture 2" descr="kk82profile.tif">
            <a:extLst>
              <a:ext uri="{FF2B5EF4-FFF2-40B4-BE49-F238E27FC236}">
                <a16:creationId xmlns:a16="http://schemas.microsoft.com/office/drawing/2014/main" id="{E5DA9672-7AA6-B746-81D5-01E0D6282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2" y="875136"/>
            <a:ext cx="6896745" cy="46904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A04C5C-BE56-7045-91CB-BF4E56037FAE}"/>
              </a:ext>
            </a:extLst>
          </p:cNvPr>
          <p:cNvSpPr txBox="1"/>
          <p:nvPr/>
        </p:nvSpPr>
        <p:spPr>
          <a:xfrm>
            <a:off x="2187364" y="5635646"/>
            <a:ext cx="4629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Toroidal map of key profiles from</a:t>
            </a:r>
          </a:p>
          <a:p>
            <a:pPr algn="ctr"/>
            <a:r>
              <a:rPr lang="en-US" sz="2000" b="1" dirty="0" err="1"/>
              <a:t>Krumhansl</a:t>
            </a:r>
            <a:r>
              <a:rPr lang="en-US" sz="2000" b="1" dirty="0"/>
              <a:t> and Kessler 1982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7660B8-15D3-CE4F-A565-2CB0DFEB6E8A}"/>
              </a:ext>
            </a:extLst>
          </p:cNvPr>
          <p:cNvSpPr txBox="1"/>
          <p:nvPr/>
        </p:nvSpPr>
        <p:spPr>
          <a:xfrm>
            <a:off x="4503157" y="3603529"/>
            <a:ext cx="24446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sym typeface="Symbol" pitchFamily="2" charset="2"/>
              </a:rPr>
              <a:t>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C00000"/>
                </a:solidFill>
              </a:rPr>
              <a:t>T</a:t>
            </a:r>
            <a:r>
              <a:rPr lang="en-US" sz="2400" baseline="-25000" dirty="0">
                <a:solidFill>
                  <a:srgbClr val="C00000"/>
                </a:solidFill>
              </a:rPr>
              <a:t>4</a:t>
            </a:r>
            <a:r>
              <a:rPr lang="en-US" sz="2400" spc="-250" dirty="0">
                <a:solidFill>
                  <a:srgbClr val="C00000"/>
                </a:solidFill>
              </a:rPr>
              <a:t> ———— 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83FE3-B9FE-0C47-97D7-E266DE99F73A}"/>
              </a:ext>
            </a:extLst>
          </p:cNvPr>
          <p:cNvSpPr txBox="1"/>
          <p:nvPr/>
        </p:nvSpPr>
        <p:spPr>
          <a:xfrm rot="17876222">
            <a:off x="1998904" y="2619174"/>
            <a:ext cx="1836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 T</a:t>
            </a:r>
            <a:r>
              <a:rPr lang="en-US" sz="2400" baseline="-25000" dirty="0">
                <a:solidFill>
                  <a:srgbClr val="C00000"/>
                </a:solidFill>
              </a:rPr>
              <a:t>5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  <a:sym typeface="Symbol" pitchFamily="2" charset="2"/>
              </a:rPr>
              <a:t>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932884-103E-0346-B875-E6D37445F7B7}"/>
              </a:ext>
            </a:extLst>
          </p:cNvPr>
          <p:cNvSpPr txBox="1"/>
          <p:nvPr/>
        </p:nvSpPr>
        <p:spPr>
          <a:xfrm rot="17876222">
            <a:off x="2519438" y="1521682"/>
            <a:ext cx="1836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 T</a:t>
            </a:r>
            <a:r>
              <a:rPr lang="en-US" sz="2400" baseline="-25000" dirty="0">
                <a:solidFill>
                  <a:srgbClr val="C00000"/>
                </a:solidFill>
              </a:rPr>
              <a:t>5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  <a:sym typeface="Symbol" pitchFamily="2" charset="2"/>
              </a:rPr>
              <a:t>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AB4998-56AC-DB43-BF8C-F4EDFA6D9C3A}"/>
              </a:ext>
            </a:extLst>
          </p:cNvPr>
          <p:cNvSpPr txBox="1"/>
          <p:nvPr/>
        </p:nvSpPr>
        <p:spPr>
          <a:xfrm>
            <a:off x="2397972" y="3613300"/>
            <a:ext cx="24446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sym typeface="Symbol" pitchFamily="2" charset="2"/>
              </a:rPr>
              <a:t>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C00000"/>
                </a:solidFill>
              </a:rPr>
              <a:t>T</a:t>
            </a:r>
            <a:r>
              <a:rPr lang="en-US" sz="2400" baseline="-25000" dirty="0">
                <a:solidFill>
                  <a:srgbClr val="C00000"/>
                </a:solidFill>
              </a:rPr>
              <a:t>4</a:t>
            </a:r>
            <a:r>
              <a:rPr lang="en-US" sz="2400" spc="-250" dirty="0">
                <a:solidFill>
                  <a:srgbClr val="C00000"/>
                </a:solidFill>
              </a:rPr>
              <a:t> ———— 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61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FAF81-D0C3-A042-993B-2266C9B73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Krumhansl’s</a:t>
            </a:r>
            <a:r>
              <a:rPr lang="en-US" dirty="0"/>
              <a:t> Tonal Space</a:t>
            </a:r>
          </a:p>
        </p:txBody>
      </p:sp>
      <p:pic>
        <p:nvPicPr>
          <p:cNvPr id="3" name="Picture 2" descr="kk82profile.tif">
            <a:extLst>
              <a:ext uri="{FF2B5EF4-FFF2-40B4-BE49-F238E27FC236}">
                <a16:creationId xmlns:a16="http://schemas.microsoft.com/office/drawing/2014/main" id="{E5DA9672-7AA6-B746-81D5-01E0D6282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2" y="875136"/>
            <a:ext cx="6896745" cy="46904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A04C5C-BE56-7045-91CB-BF4E56037FAE}"/>
              </a:ext>
            </a:extLst>
          </p:cNvPr>
          <p:cNvSpPr txBox="1"/>
          <p:nvPr/>
        </p:nvSpPr>
        <p:spPr>
          <a:xfrm>
            <a:off x="2187364" y="5635646"/>
            <a:ext cx="4629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Toroidal map of key profiles from</a:t>
            </a:r>
          </a:p>
          <a:p>
            <a:pPr algn="ctr"/>
            <a:r>
              <a:rPr lang="en-US" sz="2000" b="1" dirty="0" err="1"/>
              <a:t>Krumhansl</a:t>
            </a:r>
            <a:r>
              <a:rPr lang="en-US" sz="2000" b="1" dirty="0"/>
              <a:t> and Kessler 1982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83FE3-B9FE-0C47-97D7-E266DE99F73A}"/>
              </a:ext>
            </a:extLst>
          </p:cNvPr>
          <p:cNvSpPr txBox="1"/>
          <p:nvPr/>
        </p:nvSpPr>
        <p:spPr>
          <a:xfrm rot="17876222">
            <a:off x="1998904" y="2619174"/>
            <a:ext cx="1836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 T</a:t>
            </a:r>
            <a:r>
              <a:rPr lang="en-US" sz="2400" baseline="-25000" dirty="0">
                <a:solidFill>
                  <a:srgbClr val="C00000"/>
                </a:solidFill>
              </a:rPr>
              <a:t>5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  <a:sym typeface="Symbol" pitchFamily="2" charset="2"/>
              </a:rPr>
              <a:t>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633C0E-8693-C447-A676-C8EBDFC73ED8}"/>
              </a:ext>
            </a:extLst>
          </p:cNvPr>
          <p:cNvSpPr/>
          <p:nvPr/>
        </p:nvSpPr>
        <p:spPr>
          <a:xfrm>
            <a:off x="4246536" y="762000"/>
            <a:ext cx="852407" cy="4873646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0B5C95-90B7-0440-929E-D4745FAD89F3}"/>
              </a:ext>
            </a:extLst>
          </p:cNvPr>
          <p:cNvSpPr txBox="1"/>
          <p:nvPr/>
        </p:nvSpPr>
        <p:spPr>
          <a:xfrm>
            <a:off x="5159569" y="4224430"/>
            <a:ext cx="3132024" cy="646331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Vertically aligned elements have similar basic scales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75C5F9-A052-264B-89F0-A5D73D3F39F1}"/>
              </a:ext>
            </a:extLst>
          </p:cNvPr>
          <p:cNvSpPr txBox="1"/>
          <p:nvPr/>
        </p:nvSpPr>
        <p:spPr>
          <a:xfrm>
            <a:off x="5186854" y="3429000"/>
            <a:ext cx="3498579" cy="646331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Horizontally aligned elements have similar tonic triads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0A9502-60A4-6342-B8FD-6E9C8F5FA423}"/>
              </a:ext>
            </a:extLst>
          </p:cNvPr>
          <p:cNvSpPr/>
          <p:nvPr/>
        </p:nvSpPr>
        <p:spPr>
          <a:xfrm>
            <a:off x="1115880" y="2602574"/>
            <a:ext cx="6633274" cy="79543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5609F0-22C7-0C40-83E3-6327C7D6588A}"/>
              </a:ext>
            </a:extLst>
          </p:cNvPr>
          <p:cNvSpPr txBox="1"/>
          <p:nvPr/>
        </p:nvSpPr>
        <p:spPr>
          <a:xfrm rot="17876222">
            <a:off x="2513461" y="1521682"/>
            <a:ext cx="1836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 T</a:t>
            </a:r>
            <a:r>
              <a:rPr lang="en-US" sz="2400" baseline="-25000" dirty="0">
                <a:solidFill>
                  <a:srgbClr val="C00000"/>
                </a:solidFill>
              </a:rPr>
              <a:t>5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  <a:sym typeface="Symbol" pitchFamily="2" charset="2"/>
              </a:rPr>
              <a:t>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24EC34-A6BD-BF43-8D31-AD7CB049B327}"/>
              </a:ext>
            </a:extLst>
          </p:cNvPr>
          <p:cNvSpPr txBox="1"/>
          <p:nvPr/>
        </p:nvSpPr>
        <p:spPr>
          <a:xfrm>
            <a:off x="4503157" y="3603529"/>
            <a:ext cx="24446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sym typeface="Symbol" pitchFamily="2" charset="2"/>
              </a:rPr>
              <a:t>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C00000"/>
                </a:solidFill>
              </a:rPr>
              <a:t>T</a:t>
            </a:r>
            <a:r>
              <a:rPr lang="en-US" sz="2400" baseline="-25000" dirty="0">
                <a:solidFill>
                  <a:srgbClr val="C00000"/>
                </a:solidFill>
              </a:rPr>
              <a:t>4</a:t>
            </a:r>
            <a:r>
              <a:rPr lang="en-US" sz="2400" spc="-250" dirty="0">
                <a:solidFill>
                  <a:srgbClr val="C00000"/>
                </a:solidFill>
              </a:rPr>
              <a:t> ———— 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6A677F-9CA0-EA40-B421-DC471C267CFB}"/>
              </a:ext>
            </a:extLst>
          </p:cNvPr>
          <p:cNvSpPr txBox="1"/>
          <p:nvPr/>
        </p:nvSpPr>
        <p:spPr>
          <a:xfrm>
            <a:off x="2397972" y="3613300"/>
            <a:ext cx="24446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sym typeface="Symbol" pitchFamily="2" charset="2"/>
              </a:rPr>
              <a:t>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C00000"/>
                </a:solidFill>
              </a:rPr>
              <a:t>T</a:t>
            </a:r>
            <a:r>
              <a:rPr lang="en-US" sz="2400" baseline="-25000" dirty="0">
                <a:solidFill>
                  <a:srgbClr val="C00000"/>
                </a:solidFill>
              </a:rPr>
              <a:t>4</a:t>
            </a:r>
            <a:r>
              <a:rPr lang="en-US" sz="2400" spc="-250" dirty="0">
                <a:solidFill>
                  <a:srgbClr val="C00000"/>
                </a:solidFill>
              </a:rPr>
              <a:t> ———— 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65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0" animBg="1"/>
      <p:bldP spid="8" grpId="0" animBg="1"/>
      <p:bldP spid="9" grpId="0" animBg="1"/>
      <p:bldP spid="10" grpId="0" animBg="1"/>
      <p:bldP spid="13" grpId="0"/>
      <p:bldP spid="14" grpId="1"/>
      <p:bldP spid="1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30EA3-3171-BF4E-BAEC-3C78C414B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037509-5603-B747-884D-DCAE2AC61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363582"/>
            <a:ext cx="4565878" cy="9342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17B71D-44BD-4E49-9438-7269CCE3D5C9}"/>
              </a:ext>
            </a:extLst>
          </p:cNvPr>
          <p:cNvSpPr txBox="1"/>
          <p:nvPr/>
        </p:nvSpPr>
        <p:spPr>
          <a:xfrm>
            <a:off x="753035" y="994250"/>
            <a:ext cx="239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Schoenberg, Op. 28/1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7804D5-3143-604F-8D38-47853B147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3880516"/>
            <a:ext cx="4565878" cy="8846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1257D8-CE50-644E-950B-ECD2BC98B8BC}"/>
              </a:ext>
            </a:extLst>
          </p:cNvPr>
          <p:cNvSpPr txBox="1"/>
          <p:nvPr/>
        </p:nvSpPr>
        <p:spPr>
          <a:xfrm>
            <a:off x="753034" y="3429000"/>
            <a:ext cx="223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Berg, “</a:t>
            </a:r>
            <a:r>
              <a:rPr lang="en-US" dirty="0" err="1"/>
              <a:t>Akrobat</a:t>
            </a:r>
            <a:r>
              <a:rPr lang="en-US" dirty="0"/>
              <a:t>” row</a:t>
            </a:r>
          </a:p>
        </p:txBody>
      </p:sp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25135964-0B06-B941-8B84-3642306C8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572" y="3494479"/>
            <a:ext cx="3390258" cy="1793738"/>
          </a:xfrm>
          <a:prstGeom prst="rect">
            <a:avLst/>
          </a:prstGeom>
        </p:spPr>
      </p:pic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2D5FA1AF-DF23-644F-9641-DDE848EF7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572" y="1003300"/>
            <a:ext cx="3390258" cy="17937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ACA2661-4F40-064A-98E8-888EDCE86BAF}"/>
              </a:ext>
            </a:extLst>
          </p:cNvPr>
          <p:cNvSpPr txBox="1"/>
          <p:nvPr/>
        </p:nvSpPr>
        <p:spPr>
          <a:xfrm>
            <a:off x="5590860" y="633968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of hexachord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D9806D-8E7D-E444-B096-E9C36BBBFE46}"/>
              </a:ext>
            </a:extLst>
          </p:cNvPr>
          <p:cNvSpPr txBox="1"/>
          <p:nvPr/>
        </p:nvSpPr>
        <p:spPr>
          <a:xfrm>
            <a:off x="5474319" y="3110909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of hexachord</a:t>
            </a:r>
          </a:p>
        </p:txBody>
      </p:sp>
    </p:spTree>
    <p:extLst>
      <p:ext uri="{BB962C8B-B14F-4D97-AF65-F5344CB8AC3E}">
        <p14:creationId xmlns:p14="http://schemas.microsoft.com/office/powerpoint/2010/main" val="1314744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D6D71-236F-EA40-A5A9-7547AA9C8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Pitch-Class Vectors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6BDB75-0E04-FA44-BF9C-626A40050057}"/>
              </a:ext>
            </a:extLst>
          </p:cNvPr>
          <p:cNvSpPr txBox="1"/>
          <p:nvPr/>
        </p:nvSpPr>
        <p:spPr>
          <a:xfrm>
            <a:off x="2130466" y="971550"/>
            <a:ext cx="4883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Key profiles are </a:t>
            </a:r>
            <a:r>
              <a:rPr lang="en-US" sz="2400" i="1" dirty="0"/>
              <a:t>pitch-class vectors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D298BE-056C-0043-8015-B199AF3CD048}"/>
              </a:ext>
            </a:extLst>
          </p:cNvPr>
          <p:cNvSpPr txBox="1"/>
          <p:nvPr/>
        </p:nvSpPr>
        <p:spPr>
          <a:xfrm>
            <a:off x="175260" y="1824276"/>
            <a:ext cx="32303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/>
              <a:t>Example: </a:t>
            </a:r>
          </a:p>
          <a:p>
            <a:pPr>
              <a:spcAft>
                <a:spcPts val="600"/>
              </a:spcAft>
            </a:pPr>
            <a:r>
              <a:rPr lang="en-US" dirty="0"/>
              <a:t>Krumhansl-Kessler C major: </a:t>
            </a:r>
          </a:p>
          <a:p>
            <a:pPr>
              <a:spcAft>
                <a:spcPts val="600"/>
              </a:spcAft>
            </a:pPr>
            <a:r>
              <a:rPr lang="en-US" dirty="0"/>
              <a:t>Krumhansl-Kessler C minor: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CF8A96-CE92-0F4D-84E3-4D9F68193C33}"/>
              </a:ext>
            </a:extLst>
          </p:cNvPr>
          <p:cNvSpPr txBox="1"/>
          <p:nvPr/>
        </p:nvSpPr>
        <p:spPr>
          <a:xfrm>
            <a:off x="3512312" y="1833636"/>
            <a:ext cx="5064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    C</a:t>
            </a:r>
            <a:r>
              <a:rPr lang="en-US" dirty="0">
                <a:latin typeface="Helsinki Text Std" panose="02000400000000000000" pitchFamily="2" charset="77"/>
              </a:rPr>
              <a:t>#</a:t>
            </a:r>
            <a:r>
              <a:rPr lang="en-US" dirty="0"/>
              <a:t>    D    E</a:t>
            </a:r>
            <a:r>
              <a:rPr lang="en-US" dirty="0">
                <a:latin typeface="Helsinki Text Std" panose="02000400000000000000" pitchFamily="2" charset="77"/>
              </a:rPr>
              <a:t>b</a:t>
            </a:r>
            <a:r>
              <a:rPr lang="en-US" dirty="0"/>
              <a:t>    E      F    F</a:t>
            </a:r>
            <a:r>
              <a:rPr lang="en-US" dirty="0">
                <a:latin typeface="Helsinki Text Std" panose="02000400000000000000" pitchFamily="2" charset="77"/>
              </a:rPr>
              <a:t>#</a:t>
            </a:r>
            <a:r>
              <a:rPr lang="en-US" dirty="0"/>
              <a:t>    G     A</a:t>
            </a:r>
            <a:r>
              <a:rPr lang="en-US" dirty="0">
                <a:latin typeface="Helsinki Text Std" panose="02000400000000000000" pitchFamily="2" charset="77"/>
              </a:rPr>
              <a:t>b</a:t>
            </a:r>
            <a:r>
              <a:rPr lang="en-US" dirty="0"/>
              <a:t>    A    B</a:t>
            </a:r>
            <a:r>
              <a:rPr lang="en-US" dirty="0">
                <a:latin typeface="Helsinki Text Std" panose="02000400000000000000" pitchFamily="2" charset="77"/>
              </a:rPr>
              <a:t>b</a:t>
            </a:r>
            <a:r>
              <a:rPr lang="en-US" dirty="0"/>
              <a:t>    B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4D543F-83D6-9043-A7F2-04ABE197E7FA}"/>
              </a:ext>
            </a:extLst>
          </p:cNvPr>
          <p:cNvSpPr txBox="1"/>
          <p:nvPr/>
        </p:nvSpPr>
        <p:spPr>
          <a:xfrm>
            <a:off x="457200" y="5154930"/>
            <a:ext cx="6877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Other names: “Characteristic function,” “pitch-class distribution”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711AA9-A381-C845-86CA-6179530C2627}"/>
              </a:ext>
            </a:extLst>
          </p:cNvPr>
          <p:cNvSpPr txBox="1"/>
          <p:nvPr/>
        </p:nvSpPr>
        <p:spPr>
          <a:xfrm>
            <a:off x="3304643" y="2163426"/>
            <a:ext cx="5490606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(6.4, 2.2, 3.5, 2.3, 4.4, 4.1, 2.5, 5.2, 2.4, 3.7, 2.3, 2.9) </a:t>
            </a:r>
          </a:p>
          <a:p>
            <a:pPr>
              <a:spcAft>
                <a:spcPts val="600"/>
              </a:spcAft>
            </a:pPr>
            <a:r>
              <a:rPr lang="en-US" dirty="0"/>
              <a:t>(6.3, 2.7, 3.5, 5.4, 2.6, 3.5, 2.5, 4.8, 4.0, 2.7, 3.3, 3.2)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7FFDA3-901E-8F41-9DEE-A803A0A0F4D8}"/>
              </a:ext>
            </a:extLst>
          </p:cNvPr>
          <p:cNvSpPr txBox="1"/>
          <p:nvPr/>
        </p:nvSpPr>
        <p:spPr>
          <a:xfrm>
            <a:off x="175259" y="3855928"/>
            <a:ext cx="30011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/>
              <a:t>Example: </a:t>
            </a:r>
          </a:p>
          <a:p>
            <a:pPr algn="r">
              <a:spcAft>
                <a:spcPts val="600"/>
              </a:spcAft>
            </a:pPr>
            <a:r>
              <a:rPr lang="en-US" dirty="0"/>
              <a:t>C major triad:</a:t>
            </a:r>
          </a:p>
          <a:p>
            <a:pPr algn="r">
              <a:spcAft>
                <a:spcPts val="600"/>
              </a:spcAft>
            </a:pPr>
            <a:r>
              <a:rPr lang="en-US" dirty="0"/>
              <a:t>C major scale + tonic triad: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56EE34-F8E8-FA46-9474-075F2D87B247}"/>
              </a:ext>
            </a:extLst>
          </p:cNvPr>
          <p:cNvSpPr txBox="1"/>
          <p:nvPr/>
        </p:nvSpPr>
        <p:spPr>
          <a:xfrm>
            <a:off x="457200" y="3123278"/>
            <a:ext cx="789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Pitch-class sets and multi-sets are also pitch-class vectors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310B97-B791-AC4F-9F94-3EF6C472E8AA}"/>
              </a:ext>
            </a:extLst>
          </p:cNvPr>
          <p:cNvSpPr txBox="1"/>
          <p:nvPr/>
        </p:nvSpPr>
        <p:spPr>
          <a:xfrm>
            <a:off x="3407178" y="4172693"/>
            <a:ext cx="5338321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( 1,   0,    0,     0,    1,     0,   0,     1,     0,    0,   0,    0) </a:t>
            </a:r>
          </a:p>
          <a:p>
            <a:pPr>
              <a:spcAft>
                <a:spcPts val="600"/>
              </a:spcAft>
            </a:pPr>
            <a:r>
              <a:rPr lang="en-US" dirty="0"/>
              <a:t>( 2,   0,    1,     0,    2,     1,    0,    2,     0,    1,    0,    1)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98C0AB-93CB-FA49-B87C-E96BD91B2435}"/>
              </a:ext>
            </a:extLst>
          </p:cNvPr>
          <p:cNvSpPr txBox="1"/>
          <p:nvPr/>
        </p:nvSpPr>
        <p:spPr>
          <a:xfrm>
            <a:off x="3512312" y="3859863"/>
            <a:ext cx="5064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    C</a:t>
            </a:r>
            <a:r>
              <a:rPr lang="en-US" dirty="0">
                <a:latin typeface="Helsinki Text Std" panose="02000400000000000000" pitchFamily="2" charset="77"/>
              </a:rPr>
              <a:t>#</a:t>
            </a:r>
            <a:r>
              <a:rPr lang="en-US" dirty="0"/>
              <a:t>    D    E</a:t>
            </a:r>
            <a:r>
              <a:rPr lang="en-US" dirty="0">
                <a:latin typeface="Helsinki Text Std" panose="02000400000000000000" pitchFamily="2" charset="77"/>
              </a:rPr>
              <a:t>b</a:t>
            </a:r>
            <a:r>
              <a:rPr lang="en-US" dirty="0"/>
              <a:t>    E      F    F</a:t>
            </a:r>
            <a:r>
              <a:rPr lang="en-US" dirty="0">
                <a:latin typeface="Helsinki Text Std" panose="02000400000000000000" pitchFamily="2" charset="77"/>
              </a:rPr>
              <a:t>#</a:t>
            </a:r>
            <a:r>
              <a:rPr lang="en-US" dirty="0"/>
              <a:t>    G     A</a:t>
            </a:r>
            <a:r>
              <a:rPr lang="en-US" dirty="0">
                <a:latin typeface="Helsinki Text Std" panose="02000400000000000000" pitchFamily="2" charset="77"/>
              </a:rPr>
              <a:t>b</a:t>
            </a:r>
            <a:r>
              <a:rPr lang="en-US" dirty="0"/>
              <a:t>    A    B</a:t>
            </a:r>
            <a:r>
              <a:rPr lang="en-US" dirty="0">
                <a:latin typeface="Helsinki Text Std" panose="02000400000000000000" pitchFamily="2" charset="77"/>
              </a:rPr>
              <a:t>b</a:t>
            </a:r>
            <a:r>
              <a:rPr lang="en-US" dirty="0"/>
              <a:t>    B </a:t>
            </a:r>
          </a:p>
        </p:txBody>
      </p:sp>
    </p:spTree>
    <p:extLst>
      <p:ext uri="{BB962C8B-B14F-4D97-AF65-F5344CB8AC3E}">
        <p14:creationId xmlns:p14="http://schemas.microsoft.com/office/powerpoint/2010/main" val="1721482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B6F9-BDC9-8B4E-B36E-7637435B4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/>
                <a:cs typeface="Garamond"/>
              </a:rPr>
              <a:t>Fourier Transform of a Pitch-Class Vector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CAFF7A-C346-F34C-B501-273950E0DC68}"/>
              </a:ext>
            </a:extLst>
          </p:cNvPr>
          <p:cNvSpPr txBox="1"/>
          <p:nvPr/>
        </p:nvSpPr>
        <p:spPr>
          <a:xfrm>
            <a:off x="2544011" y="5031112"/>
            <a:ext cx="6568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DFT is a </a:t>
            </a:r>
            <a:r>
              <a:rPr lang="en-US" sz="2400" b="1" dirty="0"/>
              <a:t>lossless transformation </a:t>
            </a:r>
            <a:r>
              <a:rPr lang="en-US" sz="2400" dirty="0"/>
              <a:t>from a pitch-class vector to a sum of </a:t>
            </a:r>
            <a:r>
              <a:rPr lang="en-US" sz="2400" b="1" dirty="0"/>
              <a:t>periodic functions</a:t>
            </a:r>
            <a:r>
              <a:rPr lang="en-US" sz="2400" dirty="0"/>
              <a:t> dividing the octave into 1–6 parts.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D721C1-BF2C-A548-99FF-DA662AE5EC38}"/>
              </a:ext>
            </a:extLst>
          </p:cNvPr>
          <p:cNvSpPr txBox="1">
            <a:spLocks/>
          </p:cNvSpPr>
          <p:nvPr/>
        </p:nvSpPr>
        <p:spPr>
          <a:xfrm>
            <a:off x="403411" y="29882"/>
            <a:ext cx="8229600" cy="5953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en-US" sz="3200" b="1" dirty="0">
              <a:latin typeface="Garamond"/>
              <a:cs typeface="Garamond"/>
            </a:endParaRPr>
          </a:p>
        </p:txBody>
      </p:sp>
      <p:pic>
        <p:nvPicPr>
          <p:cNvPr id="7" name="Picture 2" descr="cmaj.png">
            <a:extLst>
              <a:ext uri="{FF2B5EF4-FFF2-40B4-BE49-F238E27FC236}">
                <a16:creationId xmlns:a16="http://schemas.microsoft.com/office/drawing/2014/main" id="{1E4968FF-7F23-7245-B66E-DD764C6DC98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6" y="1264286"/>
            <a:ext cx="2341675" cy="158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plot_cmaj1.png">
            <a:extLst>
              <a:ext uri="{FF2B5EF4-FFF2-40B4-BE49-F238E27FC236}">
                <a16:creationId xmlns:a16="http://schemas.microsoft.com/office/drawing/2014/main" id="{D080BE46-638B-1D49-B84A-6097F14DB1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823" y="1334083"/>
            <a:ext cx="2383814" cy="168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lot_cmaj2.png">
            <a:extLst>
              <a:ext uri="{FF2B5EF4-FFF2-40B4-BE49-F238E27FC236}">
                <a16:creationId xmlns:a16="http://schemas.microsoft.com/office/drawing/2014/main" id="{35A1F97E-7669-974F-BF82-0A1CD95AB0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025" y="1334083"/>
            <a:ext cx="2383814" cy="168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EE05C5-BFD0-2442-B622-E356021631CC}"/>
              </a:ext>
            </a:extLst>
          </p:cNvPr>
          <p:cNvSpPr txBox="1"/>
          <p:nvPr/>
        </p:nvSpPr>
        <p:spPr>
          <a:xfrm>
            <a:off x="269637" y="834483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>
                <a:latin typeface="Georgia" panose="02040502050405020303" pitchFamily="18" charset="0"/>
                <a:cs typeface="Gill Sans" panose="020B0502020104020203" pitchFamily="34" charset="-79"/>
              </a:rPr>
              <a:t>C major triad   =              </a:t>
            </a:r>
            <a:r>
              <a:rPr lang="en-US" i="1" dirty="0">
                <a:latin typeface="Georgia" panose="02040502050405020303" pitchFamily="18" charset="0"/>
                <a:cs typeface="Gill Sans" panose="020B0502020104020203" pitchFamily="34" charset="-79"/>
              </a:rPr>
              <a:t>f</a:t>
            </a:r>
            <a:r>
              <a:rPr lang="en-US" i="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0 </a:t>
            </a:r>
            <a:r>
              <a:rPr lang="en-US" i="0" dirty="0">
                <a:latin typeface="Georgia" panose="02040502050405020303" pitchFamily="18" charset="0"/>
                <a:cs typeface="Gill Sans" panose="020B0502020104020203" pitchFamily="34" charset="-79"/>
              </a:rPr>
              <a:t>   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34D2F4-DD32-D14B-BB8E-C1CA365C222E}"/>
              </a:ext>
            </a:extLst>
          </p:cNvPr>
          <p:cNvSpPr txBox="1"/>
          <p:nvPr/>
        </p:nvSpPr>
        <p:spPr>
          <a:xfrm>
            <a:off x="4492105" y="814039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Georgia" panose="02040502050405020303" pitchFamily="18" charset="0"/>
                <a:cs typeface="Gill Sans" panose="020B0502020104020203" pitchFamily="34" charset="-79"/>
              </a:rPr>
              <a:t>f</a:t>
            </a:r>
            <a:r>
              <a:rPr lang="en-US" i="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1</a:t>
            </a:r>
            <a:endParaRPr lang="en-US" i="0" dirty="0">
              <a:latin typeface="Georgia" panose="02040502050405020303" pitchFamily="18" charset="0"/>
              <a:cs typeface="Gill Sans" panose="020B05020201040202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9E8D7-1AC1-E943-B9D4-46BA360FA1BA}"/>
              </a:ext>
            </a:extLst>
          </p:cNvPr>
          <p:cNvSpPr txBox="1"/>
          <p:nvPr/>
        </p:nvSpPr>
        <p:spPr>
          <a:xfrm>
            <a:off x="7207614" y="762000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Georgia" panose="02040502050405020303" pitchFamily="18" charset="0"/>
                <a:cs typeface="Gill Sans" panose="020B0502020104020203" pitchFamily="34" charset="-79"/>
              </a:rPr>
              <a:t>f</a:t>
            </a:r>
            <a:r>
              <a:rPr lang="en-US" i="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2</a:t>
            </a:r>
            <a:endParaRPr lang="en-US" i="0" dirty="0">
              <a:latin typeface="Georgia" panose="02040502050405020303" pitchFamily="18" charset="0"/>
              <a:cs typeface="Gill Sans" panose="020B0502020104020203" pitchFamily="34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5DFEA4-610B-7841-BD29-6A0A6AF56566}"/>
              </a:ext>
            </a:extLst>
          </p:cNvPr>
          <p:cNvSpPr txBox="1"/>
          <p:nvPr/>
        </p:nvSpPr>
        <p:spPr>
          <a:xfrm>
            <a:off x="5832237" y="79173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>
                <a:latin typeface="Georgia" panose="02040502050405020303" pitchFamily="18" charset="0"/>
                <a:cs typeface="Gill Sans" panose="020B0502020104020203" pitchFamily="34" charset="-79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6CED7-15CC-1E4A-ADA3-CFF13A390DEF}"/>
              </a:ext>
            </a:extLst>
          </p:cNvPr>
          <p:cNvSpPr txBox="1"/>
          <p:nvPr/>
        </p:nvSpPr>
        <p:spPr>
          <a:xfrm>
            <a:off x="1184037" y="3025868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Georgia" panose="02040502050405020303" pitchFamily="18" charset="0"/>
                <a:cs typeface="Gill Sans" panose="020B0502020104020203" pitchFamily="34" charset="-79"/>
              </a:rPr>
              <a:t>f</a:t>
            </a:r>
            <a:r>
              <a:rPr lang="en-US" i="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3</a:t>
            </a:r>
            <a:endParaRPr lang="en-US" i="0" dirty="0">
              <a:latin typeface="Georgia" panose="02040502050405020303" pitchFamily="18" charset="0"/>
              <a:cs typeface="Gill Sans" panose="020B0502020104020203" pitchFamily="34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9558A7-3A02-AA41-8490-1C5888A2CF2D}"/>
              </a:ext>
            </a:extLst>
          </p:cNvPr>
          <p:cNvSpPr txBox="1"/>
          <p:nvPr/>
        </p:nvSpPr>
        <p:spPr>
          <a:xfrm>
            <a:off x="422037" y="3025868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>
                <a:latin typeface="Georgia" panose="02040502050405020303" pitchFamily="18" charset="0"/>
                <a:cs typeface="Gill Sans" panose="020B0502020104020203" pitchFamily="34" charset="-79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F4D634-DAF7-1742-B7FD-F08D505D58F6}"/>
              </a:ext>
            </a:extLst>
          </p:cNvPr>
          <p:cNvSpPr txBox="1"/>
          <p:nvPr/>
        </p:nvSpPr>
        <p:spPr>
          <a:xfrm>
            <a:off x="3294411" y="3066851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Georgia" panose="02040502050405020303" pitchFamily="18" charset="0"/>
                <a:cs typeface="Gill Sans" panose="020B0502020104020203" pitchFamily="34" charset="-79"/>
              </a:rPr>
              <a:t>f</a:t>
            </a:r>
            <a:r>
              <a:rPr lang="en-US" i="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4</a:t>
            </a:r>
            <a:endParaRPr lang="en-US" i="0" dirty="0">
              <a:latin typeface="Georgia" panose="02040502050405020303" pitchFamily="18" charset="0"/>
              <a:cs typeface="Gill Sans" panose="020B0502020104020203" pitchFamily="34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5069B3-097B-0C46-A7B9-24002C325477}"/>
              </a:ext>
            </a:extLst>
          </p:cNvPr>
          <p:cNvSpPr txBox="1"/>
          <p:nvPr/>
        </p:nvSpPr>
        <p:spPr>
          <a:xfrm>
            <a:off x="2303811" y="3066851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>
                <a:latin typeface="Georgia" panose="02040502050405020303" pitchFamily="18" charset="0"/>
                <a:cs typeface="Gill Sans" panose="020B0502020104020203" pitchFamily="34" charset="-79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15531A-678A-7248-8457-E9400FDE8DDD}"/>
              </a:ext>
            </a:extLst>
          </p:cNvPr>
          <p:cNvSpPr txBox="1"/>
          <p:nvPr/>
        </p:nvSpPr>
        <p:spPr>
          <a:xfrm>
            <a:off x="5400709" y="3025868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Georgia" panose="02040502050405020303" pitchFamily="18" charset="0"/>
                <a:cs typeface="Gill Sans" panose="020B0502020104020203" pitchFamily="34" charset="-79"/>
              </a:rPr>
              <a:t>f</a:t>
            </a:r>
            <a:r>
              <a:rPr lang="en-US" i="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5</a:t>
            </a:r>
            <a:endParaRPr lang="en-US" i="0" dirty="0">
              <a:latin typeface="Georgia" panose="02040502050405020303" pitchFamily="18" charset="0"/>
              <a:cs typeface="Gill Sans" panose="020B0502020104020203" pitchFamily="34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10BD45-94BC-AF43-BB30-0547EAE10071}"/>
              </a:ext>
            </a:extLst>
          </p:cNvPr>
          <p:cNvSpPr txBox="1"/>
          <p:nvPr/>
        </p:nvSpPr>
        <p:spPr>
          <a:xfrm>
            <a:off x="4158054" y="3025868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>
                <a:latin typeface="Georgia" panose="02040502050405020303" pitchFamily="18" charset="0"/>
                <a:cs typeface="Gill Sans" panose="020B0502020104020203" pitchFamily="34" charset="-79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D1531B-F412-1F4F-9486-D2956E323EED}"/>
              </a:ext>
            </a:extLst>
          </p:cNvPr>
          <p:cNvSpPr txBox="1"/>
          <p:nvPr/>
        </p:nvSpPr>
        <p:spPr>
          <a:xfrm>
            <a:off x="7523913" y="3012858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Georgia" panose="02040502050405020303" pitchFamily="18" charset="0"/>
                <a:cs typeface="Gill Sans" panose="020B0502020104020203" pitchFamily="34" charset="-79"/>
              </a:rPr>
              <a:t>f</a:t>
            </a:r>
            <a:r>
              <a:rPr lang="en-US" i="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6</a:t>
            </a:r>
            <a:endParaRPr lang="en-US" i="0" dirty="0">
              <a:latin typeface="Georgia" panose="02040502050405020303" pitchFamily="18" charset="0"/>
              <a:cs typeface="Gill Sans" panose="020B0502020104020203" pitchFamily="34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CD72F7-DCE6-364F-8948-E85C99C8BD6E}"/>
              </a:ext>
            </a:extLst>
          </p:cNvPr>
          <p:cNvSpPr txBox="1"/>
          <p:nvPr/>
        </p:nvSpPr>
        <p:spPr>
          <a:xfrm>
            <a:off x="6433192" y="302586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>
                <a:latin typeface="Georgia" panose="02040502050405020303" pitchFamily="18" charset="0"/>
                <a:cs typeface="Gill Sans" panose="020B0502020104020203" pitchFamily="34" charset="-79"/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4B0D9F-7E71-0249-8B9A-6195A25F69A8}"/>
              </a:ext>
            </a:extLst>
          </p:cNvPr>
          <p:cNvSpPr txBox="1"/>
          <p:nvPr/>
        </p:nvSpPr>
        <p:spPr>
          <a:xfrm>
            <a:off x="8295153" y="3012857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>
                <a:latin typeface="Georgia" panose="02040502050405020303" pitchFamily="18" charset="0"/>
                <a:cs typeface="Gill Sans" panose="020B0502020104020203" pitchFamily="34" charset="-79"/>
              </a:rPr>
              <a:t>+ . . . </a:t>
            </a:r>
          </a:p>
        </p:txBody>
      </p:sp>
      <p:pic>
        <p:nvPicPr>
          <p:cNvPr id="23" name="Picture 5" descr="plot_cmaj3.png">
            <a:extLst>
              <a:ext uri="{FF2B5EF4-FFF2-40B4-BE49-F238E27FC236}">
                <a16:creationId xmlns:a16="http://schemas.microsoft.com/office/drawing/2014/main" id="{9790871C-C5EC-FA4D-B0FD-18A7AAD629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6916"/>
            <a:ext cx="2327037" cy="164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plot_cmaj4.png">
            <a:extLst>
              <a:ext uri="{FF2B5EF4-FFF2-40B4-BE49-F238E27FC236}">
                <a16:creationId xmlns:a16="http://schemas.microsoft.com/office/drawing/2014/main" id="{4119D96E-1137-7940-8490-0DED3071268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637" y="3461668"/>
            <a:ext cx="2383814" cy="168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plot_cmaj5.png">
            <a:extLst>
              <a:ext uri="{FF2B5EF4-FFF2-40B4-BE49-F238E27FC236}">
                <a16:creationId xmlns:a16="http://schemas.microsoft.com/office/drawing/2014/main" id="{43E04A32-8B7C-E84B-8972-AB59B8F3887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37" y="3464498"/>
            <a:ext cx="2372902" cy="16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plot_cmaj6.png">
            <a:extLst>
              <a:ext uri="{FF2B5EF4-FFF2-40B4-BE49-F238E27FC236}">
                <a16:creationId xmlns:a16="http://schemas.microsoft.com/office/drawing/2014/main" id="{A2DCA3B5-7635-C240-A89E-2A44F53C5B9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080" y="3463198"/>
            <a:ext cx="2394345" cy="169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705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B6F9-BDC9-8B4E-B36E-7637435B4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/>
                <a:cs typeface="Garamond"/>
              </a:rPr>
              <a:t>Fourier Qualities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CAFF7A-C346-F34C-B501-273950E0DC68}"/>
              </a:ext>
            </a:extLst>
          </p:cNvPr>
          <p:cNvSpPr txBox="1"/>
          <p:nvPr/>
        </p:nvSpPr>
        <p:spPr>
          <a:xfrm>
            <a:off x="712302" y="3060480"/>
            <a:ext cx="2967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</a:t>
            </a:r>
            <a:r>
              <a:rPr lang="en-US" sz="2400" baseline="-25000" dirty="0"/>
              <a:t>1</a:t>
            </a:r>
            <a:r>
              <a:rPr lang="en-US" sz="2400" dirty="0"/>
              <a:t> represents a concentration of pitch-class weight on the full pc circle.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D721C1-BF2C-A548-99FF-DA662AE5EC38}"/>
              </a:ext>
            </a:extLst>
          </p:cNvPr>
          <p:cNvSpPr txBox="1">
            <a:spLocks/>
          </p:cNvSpPr>
          <p:nvPr/>
        </p:nvSpPr>
        <p:spPr>
          <a:xfrm>
            <a:off x="403411" y="29882"/>
            <a:ext cx="8229600" cy="5953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en-US" sz="3200" b="1" dirty="0">
              <a:latin typeface="Garamond"/>
              <a:cs typeface="Garamond"/>
            </a:endParaRPr>
          </a:p>
        </p:txBody>
      </p:sp>
      <p:pic>
        <p:nvPicPr>
          <p:cNvPr id="8" name="Picture 3" descr="plot_cmaj1.png">
            <a:extLst>
              <a:ext uri="{FF2B5EF4-FFF2-40B4-BE49-F238E27FC236}">
                <a16:creationId xmlns:a16="http://schemas.microsoft.com/office/drawing/2014/main" id="{D080BE46-638B-1D49-B84A-6097F14DB1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36787"/>
            <a:ext cx="3449729" cy="24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lot_cmaj2.png">
            <a:extLst>
              <a:ext uri="{FF2B5EF4-FFF2-40B4-BE49-F238E27FC236}">
                <a16:creationId xmlns:a16="http://schemas.microsoft.com/office/drawing/2014/main" id="{35A1F97E-7669-974F-BF82-0A1CD95AB0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234" y="747674"/>
            <a:ext cx="3495890" cy="246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34D2F4-DD32-D14B-BB8E-C1CA365C222E}"/>
              </a:ext>
            </a:extLst>
          </p:cNvPr>
          <p:cNvSpPr txBox="1"/>
          <p:nvPr/>
        </p:nvSpPr>
        <p:spPr>
          <a:xfrm>
            <a:off x="2082436" y="1456199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Georgia" panose="02040502050405020303" pitchFamily="18" charset="0"/>
                <a:cs typeface="Gill Sans" panose="020B0502020104020203" pitchFamily="34" charset="-79"/>
              </a:rPr>
              <a:t>f</a:t>
            </a:r>
            <a:r>
              <a:rPr lang="en-US" i="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1</a:t>
            </a:r>
            <a:endParaRPr lang="en-US" i="0" dirty="0">
              <a:latin typeface="Georgia" panose="02040502050405020303" pitchFamily="18" charset="0"/>
              <a:cs typeface="Gill Sans" panose="020B05020201040202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9E8D7-1AC1-E943-B9D4-46BA360FA1BA}"/>
              </a:ext>
            </a:extLst>
          </p:cNvPr>
          <p:cNvSpPr txBox="1"/>
          <p:nvPr/>
        </p:nvSpPr>
        <p:spPr>
          <a:xfrm>
            <a:off x="6424453" y="1456199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Georgia" panose="02040502050405020303" pitchFamily="18" charset="0"/>
                <a:cs typeface="Gill Sans" panose="020B0502020104020203" pitchFamily="34" charset="-79"/>
              </a:rPr>
              <a:t>f</a:t>
            </a:r>
            <a:r>
              <a:rPr lang="en-US" i="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2</a:t>
            </a:r>
            <a:endParaRPr lang="en-US" i="0" dirty="0">
              <a:latin typeface="Georgia" panose="02040502050405020303" pitchFamily="18" charset="0"/>
              <a:cs typeface="Gill Sans" panose="020B0502020104020203" pitchFamily="34" charset="-79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ED2F0D-807F-1144-A900-83D2A8987FE3}"/>
              </a:ext>
            </a:extLst>
          </p:cNvPr>
          <p:cNvSpPr txBox="1"/>
          <p:nvPr/>
        </p:nvSpPr>
        <p:spPr>
          <a:xfrm>
            <a:off x="5145461" y="3060480"/>
            <a:ext cx="2967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</a:t>
            </a:r>
            <a:r>
              <a:rPr lang="en-US" sz="2400" baseline="-25000" dirty="0"/>
              <a:t>2</a:t>
            </a:r>
            <a:r>
              <a:rPr lang="en-US" sz="2400" dirty="0"/>
              <a:t> represents a concentration of pitch-class weight on a half-octave (tritone) cycle.</a:t>
            </a:r>
          </a:p>
        </p:txBody>
      </p:sp>
    </p:spTree>
    <p:extLst>
      <p:ext uri="{BB962C8B-B14F-4D97-AF65-F5344CB8AC3E}">
        <p14:creationId xmlns:p14="http://schemas.microsoft.com/office/powerpoint/2010/main" val="2041449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B6F9-BDC9-8B4E-B36E-7637435B4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/>
                <a:cs typeface="Garamond"/>
              </a:rPr>
              <a:t>Fourier Qualities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CAFF7A-C346-F34C-B501-273950E0DC68}"/>
              </a:ext>
            </a:extLst>
          </p:cNvPr>
          <p:cNvSpPr txBox="1"/>
          <p:nvPr/>
        </p:nvSpPr>
        <p:spPr>
          <a:xfrm>
            <a:off x="767569" y="3093477"/>
            <a:ext cx="2967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f</a:t>
            </a:r>
            <a:r>
              <a:rPr lang="en-US" sz="2400" baseline="-25000" dirty="0"/>
              <a:t>3</a:t>
            </a:r>
            <a:r>
              <a:rPr lang="en-US" sz="2400" dirty="0"/>
              <a:t> gives the weighting on the nearest </a:t>
            </a:r>
            <a:r>
              <a:rPr lang="en-US" sz="2400" i="1" dirty="0"/>
              <a:t>augmented triad</a:t>
            </a:r>
            <a:r>
              <a:rPr lang="en-US" sz="2400" dirty="0"/>
              <a:t> or </a:t>
            </a:r>
            <a:r>
              <a:rPr lang="en-US" sz="2400" b="1" i="1" dirty="0"/>
              <a:t>hexatonic</a:t>
            </a:r>
            <a:r>
              <a:rPr lang="en-US" sz="2400" i="1" dirty="0"/>
              <a:t> scale</a:t>
            </a:r>
            <a:r>
              <a:rPr lang="en-US" sz="2400" dirty="0"/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D721C1-BF2C-A548-99FF-DA662AE5EC38}"/>
              </a:ext>
            </a:extLst>
          </p:cNvPr>
          <p:cNvSpPr txBox="1">
            <a:spLocks/>
          </p:cNvSpPr>
          <p:nvPr/>
        </p:nvSpPr>
        <p:spPr>
          <a:xfrm>
            <a:off x="403411" y="29882"/>
            <a:ext cx="8229600" cy="5953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en-US" sz="3200" b="1" dirty="0">
              <a:latin typeface="Garamond"/>
              <a:cs typeface="Garamond"/>
            </a:endParaRPr>
          </a:p>
        </p:txBody>
      </p:sp>
      <p:pic>
        <p:nvPicPr>
          <p:cNvPr id="23" name="Picture 5" descr="plot_cmaj3.png">
            <a:extLst>
              <a:ext uri="{FF2B5EF4-FFF2-40B4-BE49-F238E27FC236}">
                <a16:creationId xmlns:a16="http://schemas.microsoft.com/office/drawing/2014/main" id="{9790871C-C5EC-FA4D-B0FD-18A7AAD6296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09" y="740228"/>
            <a:ext cx="3475598" cy="245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plot_cmaj4.png">
            <a:extLst>
              <a:ext uri="{FF2B5EF4-FFF2-40B4-BE49-F238E27FC236}">
                <a16:creationId xmlns:a16="http://schemas.microsoft.com/office/drawing/2014/main" id="{4119D96E-1137-7940-8490-0DED307126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296" y="762000"/>
            <a:ext cx="3475598" cy="245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34D2F4-DD32-D14B-BB8E-C1CA365C222E}"/>
              </a:ext>
            </a:extLst>
          </p:cNvPr>
          <p:cNvSpPr txBox="1"/>
          <p:nvPr/>
        </p:nvSpPr>
        <p:spPr>
          <a:xfrm>
            <a:off x="2082436" y="1456199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Georgia" panose="02040502050405020303" pitchFamily="18" charset="0"/>
                <a:cs typeface="Gill Sans" panose="020B0502020104020203" pitchFamily="34" charset="-79"/>
              </a:rPr>
              <a:t>f</a:t>
            </a:r>
            <a:r>
              <a:rPr lang="en-US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3</a:t>
            </a:r>
            <a:endParaRPr lang="en-US" i="0" dirty="0">
              <a:latin typeface="Georgia" panose="02040502050405020303" pitchFamily="18" charset="0"/>
              <a:cs typeface="Gill Sans" panose="020B05020201040202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9E8D7-1AC1-E943-B9D4-46BA360FA1BA}"/>
              </a:ext>
            </a:extLst>
          </p:cNvPr>
          <p:cNvSpPr txBox="1"/>
          <p:nvPr/>
        </p:nvSpPr>
        <p:spPr>
          <a:xfrm>
            <a:off x="6424453" y="1456199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Georgia" panose="02040502050405020303" pitchFamily="18" charset="0"/>
                <a:cs typeface="Gill Sans" panose="020B0502020104020203" pitchFamily="34" charset="-79"/>
              </a:rPr>
              <a:t>f</a:t>
            </a:r>
            <a:r>
              <a:rPr lang="en-US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4</a:t>
            </a:r>
            <a:endParaRPr lang="en-US" i="0" dirty="0">
              <a:latin typeface="Georgia" panose="02040502050405020303" pitchFamily="18" charset="0"/>
              <a:cs typeface="Gill Sans" panose="020B0502020104020203" pitchFamily="34" charset="-79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ED2F0D-807F-1144-A900-83D2A8987FE3}"/>
              </a:ext>
            </a:extLst>
          </p:cNvPr>
          <p:cNvSpPr txBox="1"/>
          <p:nvPr/>
        </p:nvSpPr>
        <p:spPr>
          <a:xfrm>
            <a:off x="5055940" y="3193752"/>
            <a:ext cx="2967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f</a:t>
            </a:r>
            <a:r>
              <a:rPr lang="en-US" sz="2400" baseline="-25000" dirty="0"/>
              <a:t>4</a:t>
            </a:r>
            <a:r>
              <a:rPr lang="en-US" sz="2400" dirty="0"/>
              <a:t> gives the weighting on the nearest </a:t>
            </a:r>
            <a:r>
              <a:rPr lang="en-US" sz="2400" i="1" dirty="0"/>
              <a:t>diminished seventh</a:t>
            </a:r>
            <a:r>
              <a:rPr lang="en-US" sz="2400" dirty="0"/>
              <a:t> or </a:t>
            </a:r>
            <a:r>
              <a:rPr lang="en-US" sz="2400" b="1" i="1" dirty="0"/>
              <a:t>octatonic</a:t>
            </a:r>
            <a:r>
              <a:rPr lang="en-US" sz="2400" i="1" dirty="0"/>
              <a:t> scale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7071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plot_cmaj6.png">
            <a:extLst>
              <a:ext uri="{FF2B5EF4-FFF2-40B4-BE49-F238E27FC236}">
                <a16:creationId xmlns:a16="http://schemas.microsoft.com/office/drawing/2014/main" id="{A2DCA3B5-7635-C240-A89E-2A44F53C5B9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699" y="763088"/>
            <a:ext cx="3458637" cy="244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plot_cmaj5.png">
            <a:extLst>
              <a:ext uri="{FF2B5EF4-FFF2-40B4-BE49-F238E27FC236}">
                <a16:creationId xmlns:a16="http://schemas.microsoft.com/office/drawing/2014/main" id="{43E04A32-8B7C-E84B-8972-AB59B8F3887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8" y="751114"/>
            <a:ext cx="3460176" cy="244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B7B6F9-BDC9-8B4E-B36E-7637435B4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/>
                <a:cs typeface="Garamond"/>
              </a:rPr>
              <a:t>Fourier Qualities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CAFF7A-C346-F34C-B501-273950E0DC68}"/>
              </a:ext>
            </a:extLst>
          </p:cNvPr>
          <p:cNvSpPr txBox="1"/>
          <p:nvPr/>
        </p:nvSpPr>
        <p:spPr>
          <a:xfrm>
            <a:off x="767569" y="3093477"/>
            <a:ext cx="2967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f</a:t>
            </a:r>
            <a:r>
              <a:rPr lang="en-US" sz="2400" baseline="-25000" dirty="0"/>
              <a:t>5</a:t>
            </a:r>
            <a:r>
              <a:rPr lang="en-US" sz="2400" dirty="0"/>
              <a:t> give the balance on the </a:t>
            </a:r>
            <a:r>
              <a:rPr lang="en-US" sz="2400" b="1" i="1" dirty="0"/>
              <a:t>circle of fifths</a:t>
            </a:r>
            <a:endParaRPr lang="en-US" sz="24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D721C1-BF2C-A548-99FF-DA662AE5EC38}"/>
              </a:ext>
            </a:extLst>
          </p:cNvPr>
          <p:cNvSpPr txBox="1">
            <a:spLocks/>
          </p:cNvSpPr>
          <p:nvPr/>
        </p:nvSpPr>
        <p:spPr>
          <a:xfrm>
            <a:off x="403411" y="29882"/>
            <a:ext cx="8229600" cy="5953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en-US" sz="3200" b="1" dirty="0">
              <a:latin typeface="Garamond"/>
              <a:cs typeface="Garamon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34D2F4-DD32-D14B-BB8E-C1CA365C222E}"/>
              </a:ext>
            </a:extLst>
          </p:cNvPr>
          <p:cNvSpPr txBox="1"/>
          <p:nvPr/>
        </p:nvSpPr>
        <p:spPr>
          <a:xfrm>
            <a:off x="2082436" y="1456199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Georgia" panose="02040502050405020303" pitchFamily="18" charset="0"/>
                <a:cs typeface="Gill Sans" panose="020B0502020104020203" pitchFamily="34" charset="-79"/>
              </a:rPr>
              <a:t>f</a:t>
            </a:r>
            <a:r>
              <a:rPr lang="en-US" i="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5</a:t>
            </a:r>
            <a:endParaRPr lang="en-US" i="0" dirty="0">
              <a:latin typeface="Georgia" panose="02040502050405020303" pitchFamily="18" charset="0"/>
              <a:cs typeface="Gill Sans" panose="020B05020201040202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9E8D7-1AC1-E943-B9D4-46BA360FA1BA}"/>
              </a:ext>
            </a:extLst>
          </p:cNvPr>
          <p:cNvSpPr txBox="1"/>
          <p:nvPr/>
        </p:nvSpPr>
        <p:spPr>
          <a:xfrm>
            <a:off x="6424453" y="1456199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Georgia" panose="02040502050405020303" pitchFamily="18" charset="0"/>
                <a:cs typeface="Gill Sans" panose="020B0502020104020203" pitchFamily="34" charset="-79"/>
              </a:rPr>
              <a:t>f</a:t>
            </a:r>
            <a:r>
              <a:rPr lang="en-US" i="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6</a:t>
            </a:r>
            <a:endParaRPr lang="en-US" i="0" dirty="0">
              <a:latin typeface="Georgia" panose="02040502050405020303" pitchFamily="18" charset="0"/>
              <a:cs typeface="Gill Sans" panose="020B0502020104020203" pitchFamily="34" charset="-79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ED2F0D-807F-1144-A900-83D2A8987FE3}"/>
              </a:ext>
            </a:extLst>
          </p:cNvPr>
          <p:cNvSpPr txBox="1"/>
          <p:nvPr/>
        </p:nvSpPr>
        <p:spPr>
          <a:xfrm>
            <a:off x="5145461" y="3109363"/>
            <a:ext cx="2967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f</a:t>
            </a:r>
            <a:r>
              <a:rPr lang="en-US" sz="2400" baseline="-25000" dirty="0"/>
              <a:t>6</a:t>
            </a:r>
            <a:r>
              <a:rPr lang="en-US" sz="2400" dirty="0"/>
              <a:t> gives the weighting on one of the two </a:t>
            </a:r>
            <a:r>
              <a:rPr lang="en-US" sz="2400" b="1" i="1" dirty="0"/>
              <a:t>whole-tone</a:t>
            </a:r>
            <a:r>
              <a:rPr lang="en-US" sz="2400" dirty="0"/>
              <a:t> collections.</a:t>
            </a:r>
          </a:p>
        </p:txBody>
      </p:sp>
    </p:spTree>
    <p:extLst>
      <p:ext uri="{BB962C8B-B14F-4D97-AF65-F5344CB8AC3E}">
        <p14:creationId xmlns:p14="http://schemas.microsoft.com/office/powerpoint/2010/main" val="1847135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2F0F2-0054-7143-8A5C-0996C7F1D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Six Harmonic Qualities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61E4EB-0969-6F49-A784-3BFCBDEC7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296" y="790500"/>
            <a:ext cx="3737439" cy="925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FB4F7F-73BA-C148-A2C6-3B3904951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06" y="1694144"/>
            <a:ext cx="3737439" cy="932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B9CDE3-FECD-7B4F-B287-FD56EC8D2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706" y="3553835"/>
            <a:ext cx="3741737" cy="925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0DB55F-FC39-8346-81AE-0A28E3291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600" y="2614964"/>
            <a:ext cx="3744398" cy="9343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253EDB-0575-474D-990B-A2E4CC6DF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600" y="4476510"/>
            <a:ext cx="3744398" cy="9273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E22446-D8E6-234B-B8B9-6C244CB69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7259" y="5391857"/>
            <a:ext cx="3751371" cy="9343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89D9C4-3915-5F48-BB7E-774CFD85D3A7}"/>
              </a:ext>
            </a:extLst>
          </p:cNvPr>
          <p:cNvSpPr txBox="1"/>
          <p:nvPr/>
        </p:nvSpPr>
        <p:spPr>
          <a:xfrm>
            <a:off x="1718111" y="1319858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F3457F-D836-3D43-8C90-C6E25CE9E4A6}"/>
              </a:ext>
            </a:extLst>
          </p:cNvPr>
          <p:cNvSpPr txBox="1"/>
          <p:nvPr/>
        </p:nvSpPr>
        <p:spPr>
          <a:xfrm>
            <a:off x="1718111" y="2249923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43669-041E-4B44-BAD0-77DB808A1B79}"/>
              </a:ext>
            </a:extLst>
          </p:cNvPr>
          <p:cNvSpPr txBox="1"/>
          <p:nvPr/>
        </p:nvSpPr>
        <p:spPr>
          <a:xfrm>
            <a:off x="1718111" y="3177113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4EA8C7-5D03-0940-84D6-6916B4D1A7B4}"/>
              </a:ext>
            </a:extLst>
          </p:cNvPr>
          <p:cNvSpPr txBox="1"/>
          <p:nvPr/>
        </p:nvSpPr>
        <p:spPr>
          <a:xfrm>
            <a:off x="1698875" y="4090133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3CD889-5947-734B-AC67-D295B9C2E1AE}"/>
              </a:ext>
            </a:extLst>
          </p:cNvPr>
          <p:cNvSpPr txBox="1"/>
          <p:nvPr/>
        </p:nvSpPr>
        <p:spPr>
          <a:xfrm>
            <a:off x="1718111" y="5051606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D37FD7-C61D-7842-A5B1-70B648AEDAEC}"/>
              </a:ext>
            </a:extLst>
          </p:cNvPr>
          <p:cNvSpPr txBox="1"/>
          <p:nvPr/>
        </p:nvSpPr>
        <p:spPr>
          <a:xfrm>
            <a:off x="1715706" y="5955196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6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4973EAB-139C-C644-BF6F-6856E8C4725A}"/>
              </a:ext>
            </a:extLst>
          </p:cNvPr>
          <p:cNvCxnSpPr>
            <a:cxnSpLocks/>
          </p:cNvCxnSpPr>
          <p:nvPr/>
        </p:nvCxnSpPr>
        <p:spPr>
          <a:xfrm>
            <a:off x="3478924" y="1253330"/>
            <a:ext cx="553068" cy="26243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04EDB72-04FB-004C-ADBC-5AEB7EC56213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3257731" y="1660804"/>
            <a:ext cx="774261" cy="589120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775DD2A-D076-2146-BA71-177A238D721D}"/>
              </a:ext>
            </a:extLst>
          </p:cNvPr>
          <p:cNvSpPr txBox="1"/>
          <p:nvPr/>
        </p:nvSpPr>
        <p:spPr>
          <a:xfrm>
            <a:off x="4031992" y="1060639"/>
            <a:ext cx="4994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 of </a:t>
            </a:r>
            <a:r>
              <a:rPr lang="en-US" sz="2400" i="1" dirty="0"/>
              <a:t>f</a:t>
            </a:r>
            <a:r>
              <a:rPr lang="en-US" sz="2400" baseline="-25000" dirty="0"/>
              <a:t>1</a:t>
            </a:r>
            <a:r>
              <a:rPr lang="en-US" sz="2400" dirty="0"/>
              <a:t> and </a:t>
            </a:r>
            <a:r>
              <a:rPr lang="en-US" sz="2400" i="1" dirty="0"/>
              <a:t>f</a:t>
            </a:r>
            <a:r>
              <a:rPr lang="en-US" sz="2400" baseline="-25000" dirty="0"/>
              <a:t>2</a:t>
            </a:r>
            <a:r>
              <a:rPr lang="en-US" sz="2400" dirty="0"/>
              <a:t> requires dissonant harmony and abandonment of traditional voice-leading principles</a:t>
            </a:r>
            <a:endParaRPr lang="en-US" sz="2400" baseline="-25000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6DB9040-A9E1-5745-AF98-523F7D76AF57}"/>
              </a:ext>
            </a:extLst>
          </p:cNvPr>
          <p:cNvCxnSpPr>
            <a:cxnSpLocks/>
          </p:cNvCxnSpPr>
          <p:nvPr/>
        </p:nvCxnSpPr>
        <p:spPr>
          <a:xfrm flipV="1">
            <a:off x="3478924" y="2967014"/>
            <a:ext cx="553068" cy="148793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0AF46E2-1A42-6B48-BFD5-171CB803AA55}"/>
              </a:ext>
            </a:extLst>
          </p:cNvPr>
          <p:cNvSpPr txBox="1"/>
          <p:nvPr/>
        </p:nvSpPr>
        <p:spPr>
          <a:xfrm>
            <a:off x="4058118" y="2661856"/>
            <a:ext cx="4994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3</a:t>
            </a:r>
            <a:r>
              <a:rPr lang="en-US" sz="2400" dirty="0"/>
              <a:t> represents the </a:t>
            </a:r>
            <a:r>
              <a:rPr lang="en-US" sz="2400" b="1" dirty="0"/>
              <a:t>triadic/ functional</a:t>
            </a:r>
            <a:r>
              <a:rPr lang="en-US" sz="2400" dirty="0"/>
              <a:t> element of tonality.</a:t>
            </a:r>
            <a:endParaRPr lang="en-US" sz="2400" baseline="-25000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A8C125A-5818-0C4A-B7EE-4D8522CC1785}"/>
              </a:ext>
            </a:extLst>
          </p:cNvPr>
          <p:cNvCxnSpPr>
            <a:cxnSpLocks/>
          </p:cNvCxnSpPr>
          <p:nvPr/>
        </p:nvCxnSpPr>
        <p:spPr>
          <a:xfrm flipV="1">
            <a:off x="3478924" y="4801040"/>
            <a:ext cx="553068" cy="148793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4C50991-C5FA-2146-8DD4-1B33306C2175}"/>
              </a:ext>
            </a:extLst>
          </p:cNvPr>
          <p:cNvSpPr txBox="1"/>
          <p:nvPr/>
        </p:nvSpPr>
        <p:spPr>
          <a:xfrm>
            <a:off x="4058118" y="4495882"/>
            <a:ext cx="4994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5</a:t>
            </a:r>
            <a:r>
              <a:rPr lang="en-US" sz="2400" dirty="0"/>
              <a:t> represents the </a:t>
            </a:r>
            <a:r>
              <a:rPr lang="en-US" sz="2400" b="1" dirty="0"/>
              <a:t>diatonic</a:t>
            </a:r>
            <a:r>
              <a:rPr lang="en-US" sz="2400" dirty="0"/>
              <a:t> element of tonality.</a:t>
            </a:r>
            <a:endParaRPr lang="en-US" sz="2400" baseline="-250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5946990-3319-5C4A-991E-4A40603B865D}"/>
              </a:ext>
            </a:extLst>
          </p:cNvPr>
          <p:cNvCxnSpPr>
            <a:cxnSpLocks/>
          </p:cNvCxnSpPr>
          <p:nvPr/>
        </p:nvCxnSpPr>
        <p:spPr>
          <a:xfrm flipV="1">
            <a:off x="3478924" y="3909660"/>
            <a:ext cx="553068" cy="148793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593DB74-62C2-AA43-A226-3F68017CAFDB}"/>
              </a:ext>
            </a:extLst>
          </p:cNvPr>
          <p:cNvSpPr txBox="1"/>
          <p:nvPr/>
        </p:nvSpPr>
        <p:spPr>
          <a:xfrm>
            <a:off x="4058118" y="3604502"/>
            <a:ext cx="4994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4</a:t>
            </a:r>
            <a:r>
              <a:rPr lang="en-US" sz="2400" dirty="0"/>
              <a:t> represents </a:t>
            </a:r>
            <a:r>
              <a:rPr lang="en-US" sz="2400" b="1" dirty="0" err="1"/>
              <a:t>octatonicism</a:t>
            </a:r>
            <a:r>
              <a:rPr lang="en-US" sz="2400" dirty="0"/>
              <a:t>, a potential extension of tonality.</a:t>
            </a:r>
            <a:endParaRPr lang="en-US" sz="2400" b="1" baseline="-250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4CB2640-4ACD-AB48-83D1-31E3BD93840A}"/>
              </a:ext>
            </a:extLst>
          </p:cNvPr>
          <p:cNvCxnSpPr>
            <a:cxnSpLocks/>
          </p:cNvCxnSpPr>
          <p:nvPr/>
        </p:nvCxnSpPr>
        <p:spPr>
          <a:xfrm flipV="1">
            <a:off x="3478924" y="5640548"/>
            <a:ext cx="553068" cy="148793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A7F7141-B13F-B441-8AF0-78A147E3F9F4}"/>
              </a:ext>
            </a:extLst>
          </p:cNvPr>
          <p:cNvSpPr txBox="1"/>
          <p:nvPr/>
        </p:nvSpPr>
        <p:spPr>
          <a:xfrm>
            <a:off x="4058118" y="5335390"/>
            <a:ext cx="4994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6</a:t>
            </a:r>
            <a:r>
              <a:rPr lang="en-US" sz="2400" dirty="0"/>
              <a:t> represents the balance between </a:t>
            </a:r>
            <a:r>
              <a:rPr lang="en-US" sz="2400" b="1" dirty="0"/>
              <a:t>whole tone scales.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419627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6" grpId="0"/>
      <p:bldP spid="38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40089</TotalTime>
  <Words>2342</Words>
  <Application>Microsoft Macintosh PowerPoint</Application>
  <PresentationFormat>On-screen Show (4:3)</PresentationFormat>
  <Paragraphs>582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Century</vt:lpstr>
      <vt:lpstr>Garamond</vt:lpstr>
      <vt:lpstr>Georgia</vt:lpstr>
      <vt:lpstr>Helsinki Text Std</vt:lpstr>
      <vt:lpstr>Symbol</vt:lpstr>
      <vt:lpstr>Office Theme</vt:lpstr>
      <vt:lpstr>Custom Design</vt:lpstr>
      <vt:lpstr>Dimensions of Atonality: Commentary on Hippel and Huron 2020</vt:lpstr>
      <vt:lpstr>Fourier Transform on Pitch-Class Sets and Distributions</vt:lpstr>
      <vt:lpstr>Fourier Transform on Pitch-Class Vectors: A brief history</vt:lpstr>
      <vt:lpstr>Pitch-Class Vectors</vt:lpstr>
      <vt:lpstr>Fourier Transform of a Pitch-Class Vector</vt:lpstr>
      <vt:lpstr>Fourier Qualities</vt:lpstr>
      <vt:lpstr>Fourier Qualities</vt:lpstr>
      <vt:lpstr>Fourier Qualities</vt:lpstr>
      <vt:lpstr>The Six Harmonic Qualities</vt:lpstr>
      <vt:lpstr>Fourier Transform as Vector Sums</vt:lpstr>
      <vt:lpstr>Fourier Transform as Vector Sums</vt:lpstr>
      <vt:lpstr>Single component spaces (complex plane)</vt:lpstr>
      <vt:lpstr>Fourier Spectra</vt:lpstr>
      <vt:lpstr>Fourier Spectra</vt:lpstr>
      <vt:lpstr>From Spectra to Phase Spaces</vt:lpstr>
      <vt:lpstr>From Spectra to Phase Spaces</vt:lpstr>
      <vt:lpstr>From Spectra to Phase Spaces</vt:lpstr>
      <vt:lpstr>Application to 12-tone rows</vt:lpstr>
      <vt:lpstr>Correlation and Convolution</vt:lpstr>
      <vt:lpstr>Example</vt:lpstr>
      <vt:lpstr>Example</vt:lpstr>
      <vt:lpstr>Example</vt:lpstr>
      <vt:lpstr>Simplification 1: Multiply Spectra</vt:lpstr>
      <vt:lpstr>Simplification 1: Multiply Spectra (Covariance)</vt:lpstr>
      <vt:lpstr>Simplification 2: Maximum 2f3+3f5</vt:lpstr>
      <vt:lpstr>Simplification 2: Maximum 2f3+3f5</vt:lpstr>
      <vt:lpstr>Hexatonic Rows</vt:lpstr>
      <vt:lpstr>Highly atonal rows</vt:lpstr>
      <vt:lpstr>Average spectrum by composer</vt:lpstr>
      <vt:lpstr>Phase Spaces</vt:lpstr>
      <vt:lpstr>Krumhansl’s Tonal Space</vt:lpstr>
      <vt:lpstr>Krumhansl’s Tonal Space</vt:lpstr>
      <vt:lpstr>Krumhansl’s Tonal Space</vt:lpstr>
      <vt:lpstr>Examples</vt:lpstr>
    </vt:vector>
  </TitlesOfParts>
  <Company>Boston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Schubert’s Harmonic Language and the Tonnetz as a Continuous Geometry</dc:title>
  <dc:creator>Jason Yust</dc:creator>
  <cp:lastModifiedBy>Jason Yust</cp:lastModifiedBy>
  <cp:revision>402</cp:revision>
  <dcterms:created xsi:type="dcterms:W3CDTF">2013-02-25T20:09:39Z</dcterms:created>
  <dcterms:modified xsi:type="dcterms:W3CDTF">2020-11-16T22:03:35Z</dcterms:modified>
</cp:coreProperties>
</file>