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80" r:id="rId3"/>
    <p:sldId id="293" r:id="rId4"/>
    <p:sldId id="295" r:id="rId5"/>
    <p:sldId id="296" r:id="rId6"/>
    <p:sldId id="257" r:id="rId7"/>
    <p:sldId id="258" r:id="rId8"/>
    <p:sldId id="259" r:id="rId9"/>
    <p:sldId id="281" r:id="rId10"/>
    <p:sldId id="282" r:id="rId11"/>
    <p:sldId id="291" r:id="rId12"/>
    <p:sldId id="283" r:id="rId13"/>
    <p:sldId id="260" r:id="rId14"/>
    <p:sldId id="261" r:id="rId15"/>
    <p:sldId id="264" r:id="rId16"/>
    <p:sldId id="262" r:id="rId17"/>
    <p:sldId id="263" r:id="rId18"/>
    <p:sldId id="265" r:id="rId19"/>
    <p:sldId id="292" r:id="rId20"/>
    <p:sldId id="266" r:id="rId21"/>
    <p:sldId id="284" r:id="rId22"/>
    <p:sldId id="285" r:id="rId23"/>
    <p:sldId id="268" r:id="rId24"/>
    <p:sldId id="267" r:id="rId25"/>
    <p:sldId id="270" r:id="rId26"/>
    <p:sldId id="271" r:id="rId27"/>
    <p:sldId id="272" r:id="rId28"/>
    <p:sldId id="273" r:id="rId29"/>
    <p:sldId id="275" r:id="rId30"/>
    <p:sldId id="274" r:id="rId31"/>
    <p:sldId id="276" r:id="rId32"/>
    <p:sldId id="277" r:id="rId33"/>
    <p:sldId id="286" r:id="rId34"/>
    <p:sldId id="289" r:id="rId35"/>
    <p:sldId id="287" r:id="rId36"/>
    <p:sldId id="279" r:id="rId37"/>
    <p:sldId id="290" r:id="rId38"/>
    <p:sldId id="278" r:id="rId39"/>
    <p:sldId id="297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5FD"/>
    <a:srgbClr val="D3B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61"/>
    <p:restoredTop sz="94803"/>
  </p:normalViewPr>
  <p:slideViewPr>
    <p:cSldViewPr snapToGrid="0" snapToObjects="1">
      <p:cViewPr>
        <p:scale>
          <a:sx n="77" d="100"/>
          <a:sy n="77" d="100"/>
        </p:scale>
        <p:origin x="6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51D1F-BC90-4247-BC63-6829449B8A0C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349C8-34E6-814A-916C-24C60831F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f5 is funky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349C8-34E6-814A-916C-24C60831FF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19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Vuust</a:t>
            </a:r>
            <a:r>
              <a:rPr lang="en-US" dirty="0"/>
              <a:t>: metastability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349C8-34E6-814A-916C-24C60831FF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Vuust</a:t>
            </a:r>
            <a:r>
              <a:rPr lang="en-US" dirty="0"/>
              <a:t>: metastability, Tiffany Nicely: Many 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349C8-34E6-814A-916C-24C60831FF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9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Phase: Fernando </a:t>
            </a:r>
            <a:r>
              <a:rPr lang="en-US" dirty="0" err="1"/>
              <a:t>Benadon’s</a:t>
            </a:r>
            <a:r>
              <a:rPr lang="en-US" dirty="0"/>
              <a:t> Afro-Cuban percussionists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349C8-34E6-814A-916C-24C60831FF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6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349C8-34E6-814A-916C-24C60831FF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12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 African music and appropriation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349C8-34E6-814A-916C-24C60831FF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3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B95820-D20F-314A-9725-653E3AF93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862"/>
            <a:ext cx="12192000" cy="8753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57BB77-5D23-B647-995F-77A5BA1A2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2A387-0CA5-E14E-93CD-E05CAC21B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9046B-BC62-E148-ADBC-215B6D58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0DD39-1EDA-454B-9304-BF07E501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E2F9E-62C5-3246-99BE-84675061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4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1D7-25E5-C948-BC14-A30D2688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79284-5CC4-F343-94F8-B139B52A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28D30-8C4F-C64C-A178-B3AB7FB46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4ADA3-BE36-024A-BDE6-87E3B2AF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0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80BED-8345-924B-AE40-1520B8525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7BDE8-68E2-E54E-B01A-E13683BE6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9BDCC-E440-B74D-AD45-A78DC424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7346-634D-4749-A8E1-87A97C15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7C0DF-261B-924F-8919-4F97E0706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1EFD2-628F-5743-8A4A-E7E724318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50299-DB8A-7A4E-84D2-B49A2E38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F507-DF33-4941-9863-31FF1063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C109C-8DC0-A941-8506-46E348C5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22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2086-8F93-184D-AFDD-F6558E44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C30DE-0C52-6F47-9EB7-90FCC5FB3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682F-B45D-FD49-BBB9-9432628CD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164D0-EAFE-544A-90E2-991C5476E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710C-6716-784B-9DE1-77BE8EE92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A2F9-E8EF-324B-B72C-3A2E1EF3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4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1457-0B29-9342-90E0-FA518C90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303AD-BA8D-E341-A749-327BFFF04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4945-8F54-D24F-930A-19FC57DBE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7689B-F998-CF46-948F-EAD02A0C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ED76B-936F-8F41-9A65-C0B06F02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2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91B0-5513-314C-99B7-9A7B7D536D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87F95-05E3-5F4F-8333-6FE60AA4E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88E74-6660-E64C-A197-5D3306A6F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2B5-9D21-9144-92B6-52A051B4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D4A59-74A3-4444-AB54-F202F159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BEB16C-9B78-2948-9AE0-41264DA00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1396"/>
          <a:stretch/>
        </p:blipFill>
        <p:spPr>
          <a:xfrm>
            <a:off x="0" y="-22862"/>
            <a:ext cx="12192000" cy="6880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D4EDB-7EAB-C940-8424-37DAC479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7D18E-53F4-874F-8631-45711D590393}"/>
              </a:ext>
            </a:extLst>
          </p:cNvPr>
          <p:cNvSpPr txBox="1"/>
          <p:nvPr userDrawn="1"/>
        </p:nvSpPr>
        <p:spPr>
          <a:xfrm>
            <a:off x="1847841" y="6454381"/>
            <a:ext cx="39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Yust: Reich and Rhythmic Qualities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0404D-3690-0843-8BFF-0270E78590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85425"/>
            <a:ext cx="1571171" cy="638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12528E-1AFB-7C49-8328-EA02D3895618}"/>
              </a:ext>
            </a:extLst>
          </p:cNvPr>
          <p:cNvSpPr txBox="1"/>
          <p:nvPr userDrawn="1"/>
        </p:nvSpPr>
        <p:spPr>
          <a:xfrm>
            <a:off x="8090977" y="6452748"/>
            <a:ext cx="219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SMT, November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674CD-B704-B74C-8D05-4BB9543640D8}"/>
              </a:ext>
            </a:extLst>
          </p:cNvPr>
          <p:cNvSpPr txBox="1"/>
          <p:nvPr userDrawn="1"/>
        </p:nvSpPr>
        <p:spPr>
          <a:xfrm>
            <a:off x="11511642" y="6454379"/>
            <a:ext cx="68035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A39D86-0E4A-4941-838F-457571785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5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BEB16C-9B78-2948-9AE0-41264DA00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1396"/>
          <a:stretch/>
        </p:blipFill>
        <p:spPr>
          <a:xfrm>
            <a:off x="0" y="-22862"/>
            <a:ext cx="12192000" cy="6880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D4EDB-7EAB-C940-8424-37DAC479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7D18E-53F4-874F-8631-45711D590393}"/>
              </a:ext>
            </a:extLst>
          </p:cNvPr>
          <p:cNvSpPr txBox="1"/>
          <p:nvPr userDrawn="1"/>
        </p:nvSpPr>
        <p:spPr>
          <a:xfrm>
            <a:off x="1847841" y="6454381"/>
            <a:ext cx="39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Yust: Reich and Rhythmic Qualities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0404D-3690-0843-8BFF-0270E78590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85425"/>
            <a:ext cx="1571171" cy="638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12528E-1AFB-7C49-8328-EA02D3895618}"/>
              </a:ext>
            </a:extLst>
          </p:cNvPr>
          <p:cNvSpPr txBox="1"/>
          <p:nvPr userDrawn="1"/>
        </p:nvSpPr>
        <p:spPr>
          <a:xfrm>
            <a:off x="8090977" y="6452748"/>
            <a:ext cx="219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SMT, November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674CD-B704-B74C-8D05-4BB9543640D8}"/>
              </a:ext>
            </a:extLst>
          </p:cNvPr>
          <p:cNvSpPr txBox="1"/>
          <p:nvPr userDrawn="1"/>
        </p:nvSpPr>
        <p:spPr>
          <a:xfrm>
            <a:off x="11511642" y="6454379"/>
            <a:ext cx="68035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A39D86-0E4A-4941-838F-457571785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7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BEB16C-9B78-2948-9AE0-41264DA00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1396"/>
          <a:stretch/>
        </p:blipFill>
        <p:spPr>
          <a:xfrm>
            <a:off x="0" y="-22862"/>
            <a:ext cx="12192000" cy="6880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D4EDB-7EAB-C940-8424-37DAC479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7D18E-53F4-874F-8631-45711D590393}"/>
              </a:ext>
            </a:extLst>
          </p:cNvPr>
          <p:cNvSpPr txBox="1"/>
          <p:nvPr userDrawn="1"/>
        </p:nvSpPr>
        <p:spPr>
          <a:xfrm>
            <a:off x="1847841" y="6454381"/>
            <a:ext cx="39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Yust: Reich and Rhythmic Qualities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0404D-3690-0843-8BFF-0270E78590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85425"/>
            <a:ext cx="1571171" cy="638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12528E-1AFB-7C49-8328-EA02D3895618}"/>
              </a:ext>
            </a:extLst>
          </p:cNvPr>
          <p:cNvSpPr txBox="1"/>
          <p:nvPr userDrawn="1"/>
        </p:nvSpPr>
        <p:spPr>
          <a:xfrm>
            <a:off x="8090977" y="6452748"/>
            <a:ext cx="219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SMT, November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674CD-B704-B74C-8D05-4BB9543640D8}"/>
              </a:ext>
            </a:extLst>
          </p:cNvPr>
          <p:cNvSpPr txBox="1"/>
          <p:nvPr userDrawn="1"/>
        </p:nvSpPr>
        <p:spPr>
          <a:xfrm>
            <a:off x="11511642" y="6454379"/>
            <a:ext cx="68035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A39D86-0E4A-4941-838F-457571785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3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BEB16C-9B78-2948-9AE0-41264DA00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1396"/>
          <a:stretch/>
        </p:blipFill>
        <p:spPr>
          <a:xfrm>
            <a:off x="0" y="-22862"/>
            <a:ext cx="12192000" cy="6880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D4EDB-7EAB-C940-8424-37DAC479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7D18E-53F4-874F-8631-45711D590393}"/>
              </a:ext>
            </a:extLst>
          </p:cNvPr>
          <p:cNvSpPr txBox="1"/>
          <p:nvPr userDrawn="1"/>
        </p:nvSpPr>
        <p:spPr>
          <a:xfrm>
            <a:off x="1847841" y="6454381"/>
            <a:ext cx="39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Yust: Reich and Rhythmic Qualities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0404D-3690-0843-8BFF-0270E78590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85425"/>
            <a:ext cx="1571171" cy="638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12528E-1AFB-7C49-8328-EA02D3895618}"/>
              </a:ext>
            </a:extLst>
          </p:cNvPr>
          <p:cNvSpPr txBox="1"/>
          <p:nvPr userDrawn="1"/>
        </p:nvSpPr>
        <p:spPr>
          <a:xfrm>
            <a:off x="8090977" y="6452748"/>
            <a:ext cx="219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SMT, November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674CD-B704-B74C-8D05-4BB9543640D8}"/>
              </a:ext>
            </a:extLst>
          </p:cNvPr>
          <p:cNvSpPr txBox="1"/>
          <p:nvPr userDrawn="1"/>
        </p:nvSpPr>
        <p:spPr>
          <a:xfrm>
            <a:off x="11511642" y="6454379"/>
            <a:ext cx="68035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A39D86-0E4A-4941-838F-457571785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1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BEB16C-9B78-2948-9AE0-41264DA00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duotone>
              <a:prstClr val="black"/>
              <a:srgbClr val="F1D5F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1396"/>
          <a:stretch/>
        </p:blipFill>
        <p:spPr>
          <a:xfrm>
            <a:off x="0" y="-22862"/>
            <a:ext cx="12192000" cy="6880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D4EDB-7EAB-C940-8424-37DAC479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7D18E-53F4-874F-8631-45711D590393}"/>
              </a:ext>
            </a:extLst>
          </p:cNvPr>
          <p:cNvSpPr txBox="1"/>
          <p:nvPr userDrawn="1"/>
        </p:nvSpPr>
        <p:spPr>
          <a:xfrm>
            <a:off x="1847841" y="6454381"/>
            <a:ext cx="39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Yust: Reich and Rhythmic Qualities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0404D-3690-0843-8BFF-0270E78590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185425"/>
            <a:ext cx="1571171" cy="638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12528E-1AFB-7C49-8328-EA02D3895618}"/>
              </a:ext>
            </a:extLst>
          </p:cNvPr>
          <p:cNvSpPr txBox="1"/>
          <p:nvPr userDrawn="1"/>
        </p:nvSpPr>
        <p:spPr>
          <a:xfrm>
            <a:off x="8090977" y="6452748"/>
            <a:ext cx="219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SMT, November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674CD-B704-B74C-8D05-4BB9543640D8}"/>
              </a:ext>
            </a:extLst>
          </p:cNvPr>
          <p:cNvSpPr txBox="1"/>
          <p:nvPr userDrawn="1"/>
        </p:nvSpPr>
        <p:spPr>
          <a:xfrm>
            <a:off x="11511642" y="6454379"/>
            <a:ext cx="68035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A39D86-0E4A-4941-838F-457571785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7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B808-B510-AA47-A67A-0C899C962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466C4-18C7-C744-803F-5E750E8BF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55C3E-CA7A-D64A-94A9-EA3EF5A6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00CEB-2860-654B-BB69-1E47EB43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5B0FF-DB15-5D49-BE07-4F2FD2C5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4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EEC3F-568B-0246-A388-ED84DE0F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FD72-BF9C-554C-AB9B-76C784F13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E5CED-E9ED-B146-B90A-05D372C9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C728B-DA40-684E-9693-4A5DC3FB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C06EC-55A3-1041-AD22-794FFBFC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29757-5FC7-494F-8389-65FDD97B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5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DD26-9D9B-614A-8532-D6FA23E80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769CC-C9E9-6A46-8EFE-312800617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6BB63-6A26-BC48-A37A-66590856E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9319C-D337-3044-AD61-9BC656117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C57858-76AD-CE45-9207-19EF2CC17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43DDC-DAE8-A144-AB57-926C7BE9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4891F-3A4C-D149-83FB-6D1E41B0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A40C8-6674-2F49-AC08-FAF21146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6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8E8E8-B69F-0944-A7B1-11FA46E9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0E6F2-1F6E-6C48-8948-8CFB85D57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5F202-8BAA-9948-927A-CAB13DA52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87E9-4A68-8D40-A8ED-D40EE92734C9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69BE7-FAFA-5844-A8C2-93BA9F894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DB182-CEDE-4049-B096-C7AEE87C3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6D6C0-3A27-4B4E-8699-074E827B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wav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ti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emf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e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7.emf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e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em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pn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F5AD-913C-BA47-9FA9-CF34EB8DE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3022600"/>
          </a:xfrm>
        </p:spPr>
        <p:txBody>
          <a:bodyPr>
            <a:normAutofit/>
          </a:bodyPr>
          <a:lstStyle/>
          <a:p>
            <a:r>
              <a:rPr lang="en-US" dirty="0"/>
              <a:t>Rhythmic Qualities, </a:t>
            </a:r>
            <a:br>
              <a:rPr lang="en-US" dirty="0"/>
            </a:br>
            <a:r>
              <a:rPr lang="en-US" dirty="0"/>
              <a:t>Meter, and Reich’s Cyclic Canons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D067A-7129-7E47-BBC4-C34309A4D0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Presentation to SMT 2019, Columbus, Ohio</a:t>
            </a:r>
          </a:p>
          <a:p>
            <a:r>
              <a:rPr lang="en-US" dirty="0"/>
              <a:t>Jason Yust,              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2A98F-29E9-ED43-AA23-91AB9B15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425" y="4110775"/>
            <a:ext cx="1571171" cy="638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B7FEB-5840-BF47-B823-164E7418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57" y="2626820"/>
            <a:ext cx="285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F672-4C05-1745-8781-6B3DE5A9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DFT on pitch-class sets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E435F-65EF-3645-A4AE-083AD515F224}"/>
              </a:ext>
            </a:extLst>
          </p:cNvPr>
          <p:cNvSpPr txBox="1"/>
          <p:nvPr/>
        </p:nvSpPr>
        <p:spPr>
          <a:xfrm>
            <a:off x="431292" y="932134"/>
            <a:ext cx="1130092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457200">
              <a:spcAft>
                <a:spcPts val="500"/>
              </a:spcAft>
            </a:pPr>
            <a:endParaRPr lang="en-US" sz="2200" dirty="0"/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David Lewin (1959), “Re: Intervallic Relations between Two Collections of Notes.” </a:t>
            </a:r>
            <a:r>
              <a:rPr lang="en-US" sz="2200" i="1" dirty="0"/>
              <a:t>Journal of Music Theory</a:t>
            </a:r>
            <a:r>
              <a:rPr lang="en-US" sz="2200" dirty="0"/>
              <a:t> 3/2.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Ian Quinn (2006), “General Equal-Tempered Harmony.” </a:t>
            </a:r>
            <a:r>
              <a:rPr lang="en-US" sz="2200" i="1" dirty="0"/>
              <a:t>Perspectives of New Music</a:t>
            </a:r>
            <a:r>
              <a:rPr lang="en-US" sz="2200" dirty="0"/>
              <a:t> 44/2–45/1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Emmanuel </a:t>
            </a:r>
            <a:r>
              <a:rPr lang="en-US" sz="2200" dirty="0" err="1"/>
              <a:t>Amiot</a:t>
            </a:r>
            <a:r>
              <a:rPr lang="en-US" sz="2200" dirty="0"/>
              <a:t> (2007), “David Lewin and Maximally Even Sets.” </a:t>
            </a:r>
            <a:r>
              <a:rPr lang="en-US" sz="2200" i="1" dirty="0"/>
              <a:t>Journal of Mathematics and Music </a:t>
            </a:r>
            <a:r>
              <a:rPr lang="en-US" sz="2200" dirty="0"/>
              <a:t>1/3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Jason Yust (2015), “Applications of DFT to the Theory of Twentieth-Century Harmony.” </a:t>
            </a:r>
            <a:r>
              <a:rPr lang="en-US" sz="2200" i="1" dirty="0"/>
              <a:t>Mathematics and Computation in Music, Fifth International Conference (MCM 2015), </a:t>
            </a:r>
            <a:r>
              <a:rPr lang="en-US" sz="2200" dirty="0"/>
              <a:t>ed. T. Collins, D. Meredith, A. Volk (Springer)  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——— (2016), “Special Collections: Renewing Set Theory.” </a:t>
            </a:r>
            <a:r>
              <a:rPr lang="en-US" sz="2200" i="1" dirty="0"/>
              <a:t>Journal of Music Theory </a:t>
            </a:r>
            <a:r>
              <a:rPr lang="en-US" sz="2200" dirty="0"/>
              <a:t>60/2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4280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F672-4C05-1745-8781-6B3DE5A9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DFT on pitch-class sets and rhythms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E435F-65EF-3645-A4AE-083AD515F224}"/>
              </a:ext>
            </a:extLst>
          </p:cNvPr>
          <p:cNvSpPr txBox="1"/>
          <p:nvPr/>
        </p:nvSpPr>
        <p:spPr>
          <a:xfrm>
            <a:off x="431292" y="932134"/>
            <a:ext cx="11130444" cy="494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457200">
              <a:spcAft>
                <a:spcPts val="500"/>
              </a:spcAft>
            </a:pPr>
            <a:endParaRPr lang="en-US" sz="2200" dirty="0"/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Emmanuel </a:t>
            </a:r>
            <a:r>
              <a:rPr lang="en-US" sz="2200" dirty="0" err="1"/>
              <a:t>Amiot</a:t>
            </a:r>
            <a:r>
              <a:rPr lang="en-US" sz="2200" dirty="0"/>
              <a:t> (2009), “New Perspectives on Rhythmic Canons and the Spectral Conjecture” </a:t>
            </a:r>
            <a:r>
              <a:rPr lang="en-US" sz="2200" i="1" dirty="0"/>
              <a:t>JMM </a:t>
            </a:r>
            <a:r>
              <a:rPr lang="en-US" sz="2200" dirty="0"/>
              <a:t>3/2. 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i="1" dirty="0"/>
              <a:t>——— </a:t>
            </a:r>
            <a:r>
              <a:rPr lang="en-US" sz="2200" dirty="0"/>
              <a:t>(2011), “Structures, Algorithms, and Algebraic Tools for Rhythmic Canons.” </a:t>
            </a:r>
            <a:r>
              <a:rPr lang="en-US" sz="2200" i="1" dirty="0"/>
              <a:t>PNM </a:t>
            </a:r>
            <a:r>
              <a:rPr lang="en-US" sz="2200" dirty="0"/>
              <a:t>49/2</a:t>
            </a:r>
            <a:r>
              <a:rPr lang="en-US" sz="2200" i="1" dirty="0"/>
              <a:t> </a:t>
            </a:r>
            <a:endParaRPr lang="en-US" sz="2200" dirty="0"/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Emmanuel </a:t>
            </a:r>
            <a:r>
              <a:rPr lang="en-US" sz="2200" dirty="0" err="1"/>
              <a:t>Amiot</a:t>
            </a:r>
            <a:r>
              <a:rPr lang="en-US" sz="2200" dirty="0"/>
              <a:t> and William </a:t>
            </a:r>
            <a:r>
              <a:rPr lang="en-US" sz="2200" dirty="0" err="1"/>
              <a:t>Sethares</a:t>
            </a:r>
            <a:r>
              <a:rPr lang="en-US" sz="2200" dirty="0"/>
              <a:t> (2011), “An Algebra for Periodic Rhythms and Scales” </a:t>
            </a:r>
            <a:r>
              <a:rPr lang="en-US" sz="2200" i="1" dirty="0"/>
              <a:t>JMM </a:t>
            </a:r>
            <a:r>
              <a:rPr lang="en-US" sz="2200" dirty="0"/>
              <a:t>5/3. 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Emmanuel </a:t>
            </a:r>
            <a:r>
              <a:rPr lang="en-US" sz="2200" dirty="0" err="1"/>
              <a:t>Amiot</a:t>
            </a:r>
            <a:r>
              <a:rPr lang="en-US" sz="2200" dirty="0"/>
              <a:t> (2016), </a:t>
            </a:r>
            <a:r>
              <a:rPr lang="en-US" sz="2200" i="1" dirty="0"/>
              <a:t>Music through Fourier Space</a:t>
            </a:r>
            <a:r>
              <a:rPr lang="en-US" sz="2200" dirty="0"/>
              <a:t> (Springer).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Andrew Milne, David Bulger, Steffen </a:t>
            </a:r>
            <a:r>
              <a:rPr lang="en-US" sz="2200" dirty="0" err="1"/>
              <a:t>Herff</a:t>
            </a:r>
            <a:r>
              <a:rPr lang="en-US" sz="2200" dirty="0"/>
              <a:t>, and William </a:t>
            </a:r>
            <a:r>
              <a:rPr lang="en-US" sz="2200" dirty="0" err="1"/>
              <a:t>Sethares</a:t>
            </a:r>
            <a:r>
              <a:rPr lang="en-US" sz="2200" dirty="0"/>
              <a:t> (2015), “Perfect Balance: A Novel Organizational Principle for Musical Scales and Meters.” </a:t>
            </a:r>
            <a:r>
              <a:rPr lang="en-US" sz="2200" i="1" dirty="0"/>
              <a:t>MCM 2015</a:t>
            </a:r>
            <a:r>
              <a:rPr lang="en-US" sz="2200" dirty="0"/>
              <a:t>. 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Andrew Milne, David Bulger, and Steffen </a:t>
            </a:r>
            <a:r>
              <a:rPr lang="en-US" sz="2200" dirty="0" err="1"/>
              <a:t>Herff</a:t>
            </a:r>
            <a:r>
              <a:rPr lang="en-US" sz="2200" dirty="0"/>
              <a:t> (2017), “Exploring the Space of Perfectly Balanced Rhythms and Scales.” </a:t>
            </a:r>
            <a:r>
              <a:rPr lang="en-US" sz="2200" i="1" dirty="0"/>
              <a:t>JMM </a:t>
            </a:r>
            <a:r>
              <a:rPr lang="en-US" sz="2200" dirty="0"/>
              <a:t>11/2.</a:t>
            </a:r>
            <a:r>
              <a:rPr lang="en-US" sz="2200" i="1" dirty="0"/>
              <a:t> </a:t>
            </a:r>
          </a:p>
          <a:p>
            <a:pPr marL="365760" indent="-457200">
              <a:spcAft>
                <a:spcPts val="500"/>
              </a:spcAft>
            </a:pPr>
            <a:r>
              <a:rPr lang="en-US" sz="2200" dirty="0"/>
              <a:t>Matthew Chiu (2018), “Form as Meter: Metric forms through Fourier Space,” Master’s Thesis, Boston University.</a:t>
            </a:r>
          </a:p>
        </p:txBody>
      </p:sp>
    </p:spTree>
    <p:extLst>
      <p:ext uri="{BB962C8B-B14F-4D97-AF65-F5344CB8AC3E}">
        <p14:creationId xmlns:p14="http://schemas.microsoft.com/office/powerpoint/2010/main" val="138246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F672-4C05-1745-8781-6B3DE5A9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Beat-Class–Pitch-Class Analogy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E435F-65EF-3645-A4AE-083AD515F224}"/>
              </a:ext>
            </a:extLst>
          </p:cNvPr>
          <p:cNvSpPr txBox="1"/>
          <p:nvPr/>
        </p:nvSpPr>
        <p:spPr>
          <a:xfrm>
            <a:off x="528828" y="1048512"/>
            <a:ext cx="1132941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457200">
              <a:spcAft>
                <a:spcPts val="600"/>
              </a:spcAft>
            </a:pPr>
            <a:r>
              <a:rPr lang="en-US" sz="2200" dirty="0"/>
              <a:t>Milton Babbitt (1962), “Twelve-Tone Rhythmic Structure and the Electronic Medium.” </a:t>
            </a:r>
            <a:r>
              <a:rPr lang="en-US" sz="2200" i="1" dirty="0"/>
              <a:t>PNM</a:t>
            </a:r>
            <a:r>
              <a:rPr lang="en-US" sz="2200" dirty="0"/>
              <a:t> 1/1. </a:t>
            </a:r>
          </a:p>
          <a:p>
            <a:pPr marL="365760" indent="-457200">
              <a:spcAft>
                <a:spcPts val="600"/>
              </a:spcAft>
            </a:pPr>
            <a:r>
              <a:rPr lang="en-US" sz="2200" dirty="0"/>
              <a:t>Jeff Pressing (1983), “Cognitive Isomorphisms in Pitch and Rhythm in World </a:t>
            </a:r>
            <a:r>
              <a:rPr lang="en-US" sz="2200" dirty="0" err="1"/>
              <a:t>Musics</a:t>
            </a:r>
            <a:r>
              <a:rPr lang="en-US" sz="2200" dirty="0"/>
              <a:t>: West Africa, the Balkans, and Western Tonality.” </a:t>
            </a:r>
            <a:r>
              <a:rPr lang="en-US" sz="2200" i="1" dirty="0"/>
              <a:t>Studies in Music</a:t>
            </a:r>
            <a:r>
              <a:rPr lang="en-US" sz="2200" dirty="0"/>
              <a:t> 17.</a:t>
            </a:r>
          </a:p>
          <a:p>
            <a:pPr marL="365760" indent="-457200">
              <a:spcAft>
                <a:spcPts val="600"/>
              </a:spcAft>
            </a:pPr>
            <a:r>
              <a:rPr lang="en-US" sz="2200" dirty="0"/>
              <a:t>Richard Cohn (1992), “Transpositional Combination of Beat-Class Sets in Steve Reich’s Phase-Shifting Music</a:t>
            </a:r>
            <a:r>
              <a:rPr lang="en-US" sz="2200" i="1" dirty="0"/>
              <a:t>.” PNM</a:t>
            </a:r>
            <a:r>
              <a:rPr lang="en-US" sz="2200" dirty="0"/>
              <a:t> 30/2.</a:t>
            </a:r>
          </a:p>
          <a:p>
            <a:pPr marL="365760" indent="-457200">
              <a:spcAft>
                <a:spcPts val="600"/>
              </a:spcAft>
            </a:pPr>
            <a:r>
              <a:rPr lang="en-US" sz="2200" dirty="0"/>
              <a:t>——— (2016), “A Platonic Model for Funky Rhythms.” </a:t>
            </a:r>
            <a:r>
              <a:rPr lang="en-US" sz="2200" i="1" dirty="0"/>
              <a:t>Music Theory Online</a:t>
            </a:r>
            <a:r>
              <a:rPr lang="en-US" sz="2200" dirty="0"/>
              <a:t> 22/2. </a:t>
            </a:r>
          </a:p>
          <a:p>
            <a:pPr marL="365760" indent="-457200">
              <a:spcAft>
                <a:spcPts val="600"/>
              </a:spcAft>
            </a:pPr>
            <a:r>
              <a:rPr lang="en-US" sz="2200" dirty="0"/>
              <a:t>Jay Rahn (1996), “Turning the Analysis Around: Africa-Derived Rhythms and Europe-Derived Music Theory.” </a:t>
            </a:r>
            <a:r>
              <a:rPr lang="en-US" sz="2200" i="1" dirty="0"/>
              <a:t>Black Music Research Journal</a:t>
            </a:r>
            <a:r>
              <a:rPr lang="en-US" sz="2200" dirty="0"/>
              <a:t> 16/1. </a:t>
            </a:r>
          </a:p>
          <a:p>
            <a:pPr marL="365760" indent="-457200">
              <a:spcAft>
                <a:spcPts val="600"/>
              </a:spcAft>
            </a:pPr>
            <a:r>
              <a:rPr lang="en-US" sz="2200" dirty="0"/>
              <a:t>John Roeder (2003), “Beat-Class Modulation in Steve Reich’s Music.” </a:t>
            </a:r>
            <a:r>
              <a:rPr lang="en-US" sz="2200" i="1" dirty="0"/>
              <a:t>Music Theory Spectrum</a:t>
            </a:r>
            <a:r>
              <a:rPr lang="en-US" sz="2200" dirty="0"/>
              <a:t> 25/2.</a:t>
            </a:r>
          </a:p>
        </p:txBody>
      </p:sp>
    </p:spTree>
    <p:extLst>
      <p:ext uri="{BB962C8B-B14F-4D97-AF65-F5344CB8AC3E}">
        <p14:creationId xmlns:p14="http://schemas.microsoft.com/office/powerpoint/2010/main" val="154049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4A41F9-55DE-FD4C-8659-AD4AE4E156D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4" y="1824744"/>
            <a:ext cx="4147457" cy="16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84FA5-ABFC-FD49-8BD0-B08546AA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73844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Example: Reich’s signature rhythm (</a:t>
            </a:r>
            <a:r>
              <a:rPr lang="en-US" sz="4000" i="1" dirty="0"/>
              <a:t>Clapping Music</a:t>
            </a:r>
            <a:r>
              <a:rPr lang="en-US" sz="40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30FF9-9127-544D-9C1B-99D6B25057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563" y="2004784"/>
            <a:ext cx="3670357" cy="73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E513D-C283-4944-A48D-ABC9F67CC4C5}"/>
              </a:ext>
            </a:extLst>
          </p:cNvPr>
          <p:cNvSpPr txBox="1"/>
          <p:nvPr/>
        </p:nvSpPr>
        <p:spPr>
          <a:xfrm>
            <a:off x="548820" y="273857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pic>
        <p:nvPicPr>
          <p:cNvPr id="3" name="clapping.wav">
            <a:hlinkClick r:id="" action="ppaction://media"/>
            <a:extLst>
              <a:ext uri="{FF2B5EF4-FFF2-40B4-BE49-F238E27FC236}">
                <a16:creationId xmlns:a16="http://schemas.microsoft.com/office/drawing/2014/main" id="{8B956414-F09B-A44B-A39F-40AC0C627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7051" y="5114560"/>
            <a:ext cx="556653" cy="556653"/>
          </a:xfrm>
          <a:prstGeom prst="rect">
            <a:avLst/>
          </a:prstGeom>
        </p:spPr>
      </p:pic>
      <p:pic>
        <p:nvPicPr>
          <p:cNvPr id="4" name="reichWood.wav">
            <a:hlinkClick r:id="" action="ppaction://media"/>
            <a:extLst>
              <a:ext uri="{FF2B5EF4-FFF2-40B4-BE49-F238E27FC236}">
                <a16:creationId xmlns:a16="http://schemas.microsoft.com/office/drawing/2014/main" id="{77E0433C-EE0F-924F-862E-83C4BBD1FE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99273" y="5114559"/>
            <a:ext cx="556653" cy="556653"/>
          </a:xfrm>
          <a:prstGeom prst="rect">
            <a:avLst/>
          </a:prstGeom>
        </p:spPr>
      </p:pic>
      <p:pic>
        <p:nvPicPr>
          <p:cNvPr id="5" name="reichSextet1.wav">
            <a:hlinkClick r:id="" action="ppaction://media"/>
            <a:extLst>
              <a:ext uri="{FF2B5EF4-FFF2-40B4-BE49-F238E27FC236}">
                <a16:creationId xmlns:a16="http://schemas.microsoft.com/office/drawing/2014/main" id="{EC2F41DC-B627-224F-9954-0B2CCF2539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1495" y="5114559"/>
            <a:ext cx="556653" cy="556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25D56-8B40-D444-A6D5-2BC6F48E08BF}"/>
              </a:ext>
            </a:extLst>
          </p:cNvPr>
          <p:cNvSpPr txBox="1"/>
          <p:nvPr/>
        </p:nvSpPr>
        <p:spPr>
          <a:xfrm>
            <a:off x="1480246" y="4733035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Clapping 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CB771-B566-AE4D-B555-F74364311D1F}"/>
              </a:ext>
            </a:extLst>
          </p:cNvPr>
          <p:cNvSpPr txBox="1"/>
          <p:nvPr/>
        </p:nvSpPr>
        <p:spPr>
          <a:xfrm>
            <a:off x="4150677" y="4752197"/>
            <a:ext cx="253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Music for Pieces of Wood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76FEE-50EB-504D-A344-9CEAB0CADF8D}"/>
              </a:ext>
            </a:extLst>
          </p:cNvPr>
          <p:cNvSpPr txBox="1"/>
          <p:nvPr/>
        </p:nvSpPr>
        <p:spPr>
          <a:xfrm>
            <a:off x="8266721" y="4758480"/>
            <a:ext cx="86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Sextet </a:t>
            </a:r>
            <a:r>
              <a:rPr lang="en-US" dirty="0"/>
              <a:t>I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D06323-831F-614F-9D21-C329755DA61B}"/>
              </a:ext>
            </a:extLst>
          </p:cNvPr>
          <p:cNvSpPr txBox="1"/>
          <p:nvPr/>
        </p:nvSpPr>
        <p:spPr>
          <a:xfrm>
            <a:off x="4696275" y="1769078"/>
            <a:ext cx="6345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Used in . . . </a:t>
            </a:r>
          </a:p>
          <a:p>
            <a:r>
              <a:rPr lang="en-US" sz="2400" i="1" dirty="0"/>
              <a:t>Clapping Music </a:t>
            </a:r>
            <a:r>
              <a:rPr lang="en-US" sz="2400" dirty="0"/>
              <a:t>(1972), </a:t>
            </a:r>
            <a:r>
              <a:rPr lang="en-US" sz="2400" i="1" dirty="0"/>
              <a:t>Music for Pieces of Wood </a:t>
            </a:r>
            <a:r>
              <a:rPr lang="en-US" sz="2400" dirty="0"/>
              <a:t>(1973), </a:t>
            </a:r>
            <a:r>
              <a:rPr lang="en-US" sz="2400" i="1" dirty="0"/>
              <a:t>Music for 18 Musicians </a:t>
            </a:r>
            <a:r>
              <a:rPr lang="en-US" sz="2400" dirty="0"/>
              <a:t>(1974–6), </a:t>
            </a:r>
            <a:r>
              <a:rPr lang="en-US" sz="2400" i="1" dirty="0"/>
              <a:t>Desert Music </a:t>
            </a:r>
            <a:r>
              <a:rPr lang="en-US" sz="2400" dirty="0"/>
              <a:t>(1984), </a:t>
            </a:r>
            <a:r>
              <a:rPr lang="en-US" sz="2400" i="1" dirty="0"/>
              <a:t>Sextet</a:t>
            </a:r>
            <a:r>
              <a:rPr lang="en-US" sz="2400" dirty="0"/>
              <a:t> (1985), </a:t>
            </a:r>
            <a:r>
              <a:rPr lang="en-US" sz="2400" i="1" dirty="0"/>
              <a:t>Three Movements</a:t>
            </a:r>
            <a:r>
              <a:rPr lang="en-US" sz="2400" dirty="0"/>
              <a:t> (1986), </a:t>
            </a:r>
            <a:r>
              <a:rPr lang="en-US" sz="2400" i="1" dirty="0"/>
              <a:t>Electric Counterpoint</a:t>
            </a:r>
            <a:r>
              <a:rPr lang="en-US" sz="2400" dirty="0"/>
              <a:t> (1987), . . 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816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4FA5-ABFC-FD49-8BD0-B08546A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Reich’s signature rhythm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D6D04-9829-7044-A34D-E1FA1A7B0E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664" y="877686"/>
            <a:ext cx="8166465" cy="5572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4F22F-906C-AB44-8C11-AA63E06C6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458"/>
          <a:stretch/>
        </p:blipFill>
        <p:spPr>
          <a:xfrm>
            <a:off x="4292239" y="833420"/>
            <a:ext cx="7692937" cy="2787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77E5E-2D4F-9343-8EE2-458107E62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47" r="-14567"/>
          <a:stretch/>
        </p:blipFill>
        <p:spPr>
          <a:xfrm>
            <a:off x="4147459" y="3581578"/>
            <a:ext cx="10062908" cy="2688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E4F56F-F63B-914E-BD1C-DBAE2C1FBC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24744"/>
            <a:ext cx="4147457" cy="16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9F49B-06D9-4D4E-8FE0-15393C8CB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63" y="2004784"/>
            <a:ext cx="3670357" cy="738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F83472-2521-8A45-A0FF-621942D190EF}"/>
              </a:ext>
            </a:extLst>
          </p:cNvPr>
          <p:cNvSpPr txBox="1"/>
          <p:nvPr/>
        </p:nvSpPr>
        <p:spPr>
          <a:xfrm>
            <a:off x="548820" y="273857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47B416-6FD7-4041-BEC8-7749D443B76C}"/>
              </a:ext>
            </a:extLst>
          </p:cNvPr>
          <p:cNvSpPr/>
          <p:nvPr/>
        </p:nvSpPr>
        <p:spPr>
          <a:xfrm>
            <a:off x="5339443" y="1127982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906065-3790-DE4F-BA5E-4248A6385D19}"/>
              </a:ext>
            </a:extLst>
          </p:cNvPr>
          <p:cNvSpPr/>
          <p:nvPr/>
        </p:nvSpPr>
        <p:spPr>
          <a:xfrm>
            <a:off x="5885852" y="1277712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E7A027-3919-704F-9BD1-0BC49F9F32E6}"/>
              </a:ext>
            </a:extLst>
          </p:cNvPr>
          <p:cNvSpPr/>
          <p:nvPr/>
        </p:nvSpPr>
        <p:spPr>
          <a:xfrm>
            <a:off x="6272754" y="1647185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3EBDA5-516F-0A49-A79E-BBE96FD204C4}"/>
              </a:ext>
            </a:extLst>
          </p:cNvPr>
          <p:cNvSpPr/>
          <p:nvPr/>
        </p:nvSpPr>
        <p:spPr>
          <a:xfrm>
            <a:off x="6265600" y="2765511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9FA73E-B1D6-454A-A5E1-D122AC35F45D}"/>
              </a:ext>
            </a:extLst>
          </p:cNvPr>
          <p:cNvSpPr/>
          <p:nvPr/>
        </p:nvSpPr>
        <p:spPr>
          <a:xfrm>
            <a:off x="5912481" y="310790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870583-253E-C140-8AD1-F50F2EF2BEDE}"/>
              </a:ext>
            </a:extLst>
          </p:cNvPr>
          <p:cNvSpPr/>
          <p:nvPr/>
        </p:nvSpPr>
        <p:spPr>
          <a:xfrm>
            <a:off x="4777677" y="3107905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ADB1F9-E0E0-8546-971B-9B5445F2F2F3}"/>
              </a:ext>
            </a:extLst>
          </p:cNvPr>
          <p:cNvSpPr/>
          <p:nvPr/>
        </p:nvSpPr>
        <p:spPr>
          <a:xfrm>
            <a:off x="4278219" y="219356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D72481-6E7F-C64A-9FCA-DCD2D58D1677}"/>
              </a:ext>
            </a:extLst>
          </p:cNvPr>
          <p:cNvSpPr/>
          <p:nvPr/>
        </p:nvSpPr>
        <p:spPr>
          <a:xfrm>
            <a:off x="4432447" y="1660773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7DDFB6-745D-A243-915C-DBE07D998061}"/>
              </a:ext>
            </a:extLst>
          </p:cNvPr>
          <p:cNvSpPr/>
          <p:nvPr/>
        </p:nvSpPr>
        <p:spPr>
          <a:xfrm>
            <a:off x="7846930" y="103586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6824ABF-7499-3E48-9D6B-4E69FD93B341}"/>
              </a:ext>
            </a:extLst>
          </p:cNvPr>
          <p:cNvSpPr/>
          <p:nvPr/>
        </p:nvSpPr>
        <p:spPr>
          <a:xfrm>
            <a:off x="8793806" y="1561982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08C8ED0-4375-574D-80A0-673C6356BBF6}"/>
              </a:ext>
            </a:extLst>
          </p:cNvPr>
          <p:cNvSpPr/>
          <p:nvPr/>
        </p:nvSpPr>
        <p:spPr>
          <a:xfrm>
            <a:off x="8805872" y="272565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82A332-CF5A-B746-BE78-87895EE491FE}"/>
              </a:ext>
            </a:extLst>
          </p:cNvPr>
          <p:cNvSpPr/>
          <p:nvPr/>
        </p:nvSpPr>
        <p:spPr>
          <a:xfrm>
            <a:off x="6905770" y="266672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41AE13D-0669-7645-B24D-1C1507619ADA}"/>
              </a:ext>
            </a:extLst>
          </p:cNvPr>
          <p:cNvSpPr/>
          <p:nvPr/>
        </p:nvSpPr>
        <p:spPr>
          <a:xfrm>
            <a:off x="10475720" y="97490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C320F8-5430-FD4E-821B-5307B0A987E0}"/>
              </a:ext>
            </a:extLst>
          </p:cNvPr>
          <p:cNvSpPr/>
          <p:nvPr/>
        </p:nvSpPr>
        <p:spPr>
          <a:xfrm>
            <a:off x="11642853" y="2128261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15C2C24-E87A-9A44-ACCD-0A22ED813F03}"/>
              </a:ext>
            </a:extLst>
          </p:cNvPr>
          <p:cNvSpPr/>
          <p:nvPr/>
        </p:nvSpPr>
        <p:spPr>
          <a:xfrm>
            <a:off x="6905770" y="1582341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6DD106-8138-8844-963B-AAEB811BACBF}"/>
              </a:ext>
            </a:extLst>
          </p:cNvPr>
          <p:cNvSpPr/>
          <p:nvPr/>
        </p:nvSpPr>
        <p:spPr>
          <a:xfrm>
            <a:off x="8711415" y="1638503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5D3EA49-ABE4-0144-BB7E-81638C5875FA}"/>
              </a:ext>
            </a:extLst>
          </p:cNvPr>
          <p:cNvSpPr/>
          <p:nvPr/>
        </p:nvSpPr>
        <p:spPr>
          <a:xfrm>
            <a:off x="7846930" y="305565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0A879A-99A2-0E4B-A155-771115DD67A9}"/>
              </a:ext>
            </a:extLst>
          </p:cNvPr>
          <p:cNvSpPr/>
          <p:nvPr/>
        </p:nvSpPr>
        <p:spPr>
          <a:xfrm>
            <a:off x="7041582" y="2585403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BA3B284-C4C0-3B48-9EA6-FBE84D2D01F4}"/>
              </a:ext>
            </a:extLst>
          </p:cNvPr>
          <p:cNvSpPr/>
          <p:nvPr/>
        </p:nvSpPr>
        <p:spPr>
          <a:xfrm>
            <a:off x="10475720" y="3297485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3D45916-5503-544A-BE97-9D9269B65110}"/>
              </a:ext>
            </a:extLst>
          </p:cNvPr>
          <p:cNvSpPr/>
          <p:nvPr/>
        </p:nvSpPr>
        <p:spPr>
          <a:xfrm>
            <a:off x="10475720" y="1078853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4566D33-8AB0-E947-86F9-80FEC4927DFF}"/>
              </a:ext>
            </a:extLst>
          </p:cNvPr>
          <p:cNvSpPr/>
          <p:nvPr/>
        </p:nvSpPr>
        <p:spPr>
          <a:xfrm>
            <a:off x="11532060" y="2128261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7BD90B-836A-6245-8DD2-B8EE51A6028E}"/>
              </a:ext>
            </a:extLst>
          </p:cNvPr>
          <p:cNvSpPr/>
          <p:nvPr/>
        </p:nvSpPr>
        <p:spPr>
          <a:xfrm>
            <a:off x="9425045" y="212826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5A5AAF-44A0-0F4C-9941-9265537D388A}"/>
              </a:ext>
            </a:extLst>
          </p:cNvPr>
          <p:cNvSpPr/>
          <p:nvPr/>
        </p:nvSpPr>
        <p:spPr>
          <a:xfrm>
            <a:off x="11401221" y="212826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F38EEE6-DF89-E841-B21E-A83574879EA8}"/>
              </a:ext>
            </a:extLst>
          </p:cNvPr>
          <p:cNvSpPr/>
          <p:nvPr/>
        </p:nvSpPr>
        <p:spPr>
          <a:xfrm>
            <a:off x="10468384" y="3054828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67E2D9-DC23-A34F-AC5C-925D514D853F}"/>
              </a:ext>
            </a:extLst>
          </p:cNvPr>
          <p:cNvSpPr/>
          <p:nvPr/>
        </p:nvSpPr>
        <p:spPr>
          <a:xfrm>
            <a:off x="5321559" y="3664427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8E1DE2-2426-8A49-98C1-04B47BEB8027}"/>
              </a:ext>
            </a:extLst>
          </p:cNvPr>
          <p:cNvSpPr/>
          <p:nvPr/>
        </p:nvSpPr>
        <p:spPr>
          <a:xfrm>
            <a:off x="6376438" y="546272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F1C8A10-917E-8A4F-86F0-47B1B7A03F2F}"/>
              </a:ext>
            </a:extLst>
          </p:cNvPr>
          <p:cNvSpPr/>
          <p:nvPr/>
        </p:nvSpPr>
        <p:spPr>
          <a:xfrm>
            <a:off x="6269205" y="5398527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3A5376-EC98-A040-9E21-F9048CF7B736}"/>
              </a:ext>
            </a:extLst>
          </p:cNvPr>
          <p:cNvSpPr/>
          <p:nvPr/>
        </p:nvSpPr>
        <p:spPr>
          <a:xfrm>
            <a:off x="4299475" y="5459831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EADB5E4-C134-8946-B94B-1064C671A61E}"/>
              </a:ext>
            </a:extLst>
          </p:cNvPr>
          <p:cNvSpPr/>
          <p:nvPr/>
        </p:nvSpPr>
        <p:spPr>
          <a:xfrm>
            <a:off x="4389790" y="5398528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61C6F5A-2F7E-F74B-B0F6-875B9E3CC222}"/>
              </a:ext>
            </a:extLst>
          </p:cNvPr>
          <p:cNvSpPr/>
          <p:nvPr/>
        </p:nvSpPr>
        <p:spPr>
          <a:xfrm>
            <a:off x="6189925" y="535726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D9ABDF-76A8-A54D-9627-354F9423C506}"/>
              </a:ext>
            </a:extLst>
          </p:cNvPr>
          <p:cNvSpPr/>
          <p:nvPr/>
        </p:nvSpPr>
        <p:spPr>
          <a:xfrm>
            <a:off x="5321559" y="4005785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566AA55-0276-654A-A904-35160AC1C46D}"/>
              </a:ext>
            </a:extLst>
          </p:cNvPr>
          <p:cNvSpPr/>
          <p:nvPr/>
        </p:nvSpPr>
        <p:spPr>
          <a:xfrm>
            <a:off x="6065466" y="527964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0B59D8-730F-534B-9F42-9F1542401704}"/>
              </a:ext>
            </a:extLst>
          </p:cNvPr>
          <p:cNvSpPr/>
          <p:nvPr/>
        </p:nvSpPr>
        <p:spPr>
          <a:xfrm>
            <a:off x="7867354" y="374400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D1394F0-EA85-A641-BAD0-A6BF95575283}"/>
              </a:ext>
            </a:extLst>
          </p:cNvPr>
          <p:cNvSpPr/>
          <p:nvPr/>
        </p:nvSpPr>
        <p:spPr>
          <a:xfrm>
            <a:off x="8444995" y="577670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E6F4D-34B2-D147-AB83-CB1905535FAA}"/>
              </a:ext>
            </a:extLst>
          </p:cNvPr>
          <p:cNvSpPr/>
          <p:nvPr/>
        </p:nvSpPr>
        <p:spPr>
          <a:xfrm>
            <a:off x="6990575" y="532355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1331658-75AF-5A47-BA83-37EB68C7F078}"/>
              </a:ext>
            </a:extLst>
          </p:cNvPr>
          <p:cNvSpPr/>
          <p:nvPr/>
        </p:nvSpPr>
        <p:spPr>
          <a:xfrm>
            <a:off x="6933296" y="4305947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58D8F6-C662-E543-AFD4-F5EBCE70D49A}"/>
              </a:ext>
            </a:extLst>
          </p:cNvPr>
          <p:cNvSpPr/>
          <p:nvPr/>
        </p:nvSpPr>
        <p:spPr>
          <a:xfrm>
            <a:off x="8337304" y="404159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FCB83BF-9DA5-184F-8C56-409D20F5A61F}"/>
              </a:ext>
            </a:extLst>
          </p:cNvPr>
          <p:cNvSpPr/>
          <p:nvPr/>
        </p:nvSpPr>
        <p:spPr>
          <a:xfrm>
            <a:off x="7426839" y="4094525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DE9B9B0-91A2-8F4F-9BC0-3E716B6D64F7}"/>
              </a:ext>
            </a:extLst>
          </p:cNvPr>
          <p:cNvSpPr/>
          <p:nvPr/>
        </p:nvSpPr>
        <p:spPr>
          <a:xfrm>
            <a:off x="7036037" y="4812017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4C951C5-CA5E-CA46-A153-E79A68695EA9}"/>
              </a:ext>
            </a:extLst>
          </p:cNvPr>
          <p:cNvSpPr/>
          <p:nvPr/>
        </p:nvSpPr>
        <p:spPr>
          <a:xfrm>
            <a:off x="8528128" y="447834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A0A8E5F-011B-1E4C-A536-B2F3EDFA9C3F}"/>
              </a:ext>
            </a:extLst>
          </p:cNvPr>
          <p:cNvSpPr/>
          <p:nvPr/>
        </p:nvSpPr>
        <p:spPr>
          <a:xfrm>
            <a:off x="10568452" y="358355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49F7456-EFDB-1649-A36F-16411A661567}"/>
              </a:ext>
            </a:extLst>
          </p:cNvPr>
          <p:cNvSpPr/>
          <p:nvPr/>
        </p:nvSpPr>
        <p:spPr>
          <a:xfrm>
            <a:off x="10581800" y="6092931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F381BB6-389C-2244-8852-FB808BE36812}"/>
              </a:ext>
            </a:extLst>
          </p:cNvPr>
          <p:cNvSpPr/>
          <p:nvPr/>
        </p:nvSpPr>
        <p:spPr>
          <a:xfrm>
            <a:off x="10571669" y="381375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8F2419D-B854-5540-AA90-B07F824BAA03}"/>
              </a:ext>
            </a:extLst>
          </p:cNvPr>
          <p:cNvSpPr/>
          <p:nvPr/>
        </p:nvSpPr>
        <p:spPr>
          <a:xfrm>
            <a:off x="10568452" y="369765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2A2E33-A8B6-194B-AEBC-6447E52C7C5C}"/>
              </a:ext>
            </a:extLst>
          </p:cNvPr>
          <p:cNvSpPr/>
          <p:nvPr/>
        </p:nvSpPr>
        <p:spPr>
          <a:xfrm>
            <a:off x="10577137" y="582813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C730C3F-9DD3-1749-A053-720381613B1F}"/>
              </a:ext>
            </a:extLst>
          </p:cNvPr>
          <p:cNvSpPr/>
          <p:nvPr/>
        </p:nvSpPr>
        <p:spPr>
          <a:xfrm>
            <a:off x="10580404" y="570905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03ED22A-5AA9-1141-83A8-69A467794D2A}"/>
              </a:ext>
            </a:extLst>
          </p:cNvPr>
          <p:cNvSpPr/>
          <p:nvPr/>
        </p:nvSpPr>
        <p:spPr>
          <a:xfrm>
            <a:off x="10578602" y="5597793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C7F12BB-5622-4142-A9CF-D5E31D0E7A6B}"/>
              </a:ext>
            </a:extLst>
          </p:cNvPr>
          <p:cNvSpPr/>
          <p:nvPr/>
        </p:nvSpPr>
        <p:spPr>
          <a:xfrm>
            <a:off x="10565527" y="414038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08A843-633A-3B40-ABEC-EDA98B56F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72"/>
          <a:stretch/>
        </p:blipFill>
        <p:spPr>
          <a:xfrm>
            <a:off x="5949064" y="2285506"/>
            <a:ext cx="4308214" cy="3854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26C781-597F-6442-95B5-D3265355E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3726"/>
          <a:stretch/>
        </p:blipFill>
        <p:spPr>
          <a:xfrm>
            <a:off x="765717" y="3663943"/>
            <a:ext cx="5188897" cy="2519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A41F9-55DE-FD4C-8659-AD4AE4E1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24744"/>
            <a:ext cx="4147457" cy="16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84FA5-ABFC-FD49-8BD0-B08546A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Reich’s signature rhythm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30FF9-9127-544D-9C1B-99D6B250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3" y="2004784"/>
            <a:ext cx="3670357" cy="73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E513D-C283-4944-A48D-ABC9F67CC4C5}"/>
              </a:ext>
            </a:extLst>
          </p:cNvPr>
          <p:cNvSpPr txBox="1"/>
          <p:nvPr/>
        </p:nvSpPr>
        <p:spPr>
          <a:xfrm>
            <a:off x="548820" y="273857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B5D32-9ACD-154E-948C-CF90A4E5F5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739" y="3825354"/>
            <a:ext cx="2330548" cy="23681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939D79E-DF78-D043-907A-A7C9C50A3A22}"/>
              </a:ext>
            </a:extLst>
          </p:cNvPr>
          <p:cNvSpPr/>
          <p:nvPr/>
        </p:nvSpPr>
        <p:spPr>
          <a:xfrm>
            <a:off x="1999896" y="380520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83F659-7C93-004F-B92F-47324D2801AF}"/>
              </a:ext>
            </a:extLst>
          </p:cNvPr>
          <p:cNvSpPr/>
          <p:nvPr/>
        </p:nvSpPr>
        <p:spPr>
          <a:xfrm>
            <a:off x="2557457" y="3960512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45FEA1-FED9-E64A-85CB-114472645203}"/>
              </a:ext>
            </a:extLst>
          </p:cNvPr>
          <p:cNvSpPr/>
          <p:nvPr/>
        </p:nvSpPr>
        <p:spPr>
          <a:xfrm>
            <a:off x="2944359" y="4346713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33F016-9F7A-494C-9AA2-6CFADB61B86E}"/>
              </a:ext>
            </a:extLst>
          </p:cNvPr>
          <p:cNvSpPr/>
          <p:nvPr/>
        </p:nvSpPr>
        <p:spPr>
          <a:xfrm>
            <a:off x="2937205" y="546503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3EF2A35-76E7-F849-A87F-48B1EEB864CB}"/>
              </a:ext>
            </a:extLst>
          </p:cNvPr>
          <p:cNvSpPr/>
          <p:nvPr/>
        </p:nvSpPr>
        <p:spPr>
          <a:xfrm>
            <a:off x="2584086" y="580743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6234CF-BDD3-0F4A-B023-BF80B31BF4C9}"/>
              </a:ext>
            </a:extLst>
          </p:cNvPr>
          <p:cNvSpPr/>
          <p:nvPr/>
        </p:nvSpPr>
        <p:spPr>
          <a:xfrm>
            <a:off x="1443706" y="581300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AE8FA0-86E2-9F44-AFC9-768CCAAE25A3}"/>
              </a:ext>
            </a:extLst>
          </p:cNvPr>
          <p:cNvSpPr/>
          <p:nvPr/>
        </p:nvSpPr>
        <p:spPr>
          <a:xfrm>
            <a:off x="933096" y="488751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314035-574B-8348-AE80-D058364067DE}"/>
              </a:ext>
            </a:extLst>
          </p:cNvPr>
          <p:cNvSpPr/>
          <p:nvPr/>
        </p:nvSpPr>
        <p:spPr>
          <a:xfrm>
            <a:off x="1087324" y="4354725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4A39F-B485-5148-8CBC-B43146125C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2693" y="2370182"/>
            <a:ext cx="4203700" cy="3784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2DCFC7-F8A4-D343-807D-E28893BB908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2414" y="3821457"/>
            <a:ext cx="2362200" cy="2362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31714B-74E3-2F44-96BA-883B26DB59D1}"/>
              </a:ext>
            </a:extLst>
          </p:cNvPr>
          <p:cNvSpPr txBox="1"/>
          <p:nvPr/>
        </p:nvSpPr>
        <p:spPr>
          <a:xfrm>
            <a:off x="5473148" y="1599833"/>
            <a:ext cx="279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Vector addition for </a:t>
            </a:r>
            <a:r>
              <a:rPr lang="en-US" sz="2400" i="1" dirty="0"/>
              <a:t>f</a:t>
            </a:r>
            <a:r>
              <a:rPr lang="en-US" sz="2400" i="1" baseline="-25000" dirty="0"/>
              <a:t>1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1848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4A41F9-55DE-FD4C-8659-AD4AE4E1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4" y="1824744"/>
            <a:ext cx="4147457" cy="16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84FA5-ABFC-FD49-8BD0-B08546A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Reich’s signature rhythm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30FF9-9127-544D-9C1B-99D6B250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3" y="2004784"/>
            <a:ext cx="3670357" cy="73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E513D-C283-4944-A48D-ABC9F67CC4C5}"/>
              </a:ext>
            </a:extLst>
          </p:cNvPr>
          <p:cNvSpPr txBox="1"/>
          <p:nvPr/>
        </p:nvSpPr>
        <p:spPr>
          <a:xfrm>
            <a:off x="548820" y="273857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59CD64-5774-AC4F-AE13-E7A04ABB4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6717"/>
          <a:stretch/>
        </p:blipFill>
        <p:spPr>
          <a:xfrm>
            <a:off x="1273038" y="3510644"/>
            <a:ext cx="4875972" cy="2704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B3410-B7EE-5243-AD94-D5D6CE38A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6149009" y="2512944"/>
            <a:ext cx="4001328" cy="3675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F91B65-C059-9843-86DB-79AF12C36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8"/>
          <a:stretch/>
        </p:blipFill>
        <p:spPr>
          <a:xfrm>
            <a:off x="3880147" y="2539448"/>
            <a:ext cx="6270189" cy="358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EB5F-61D6-D84C-B96F-24E8EACF956F}"/>
              </a:ext>
            </a:extLst>
          </p:cNvPr>
          <p:cNvSpPr txBox="1"/>
          <p:nvPr/>
        </p:nvSpPr>
        <p:spPr>
          <a:xfrm>
            <a:off x="5473148" y="1599833"/>
            <a:ext cx="279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Vector addition for </a:t>
            </a:r>
            <a:r>
              <a:rPr lang="en-US" sz="2400" i="1" dirty="0"/>
              <a:t>f</a:t>
            </a:r>
            <a:r>
              <a:rPr lang="en-US" sz="2400" baseline="-25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FC4400-F791-6A4A-B0FB-AA70B3DE6635}"/>
              </a:ext>
            </a:extLst>
          </p:cNvPr>
          <p:cNvSpPr/>
          <p:nvPr/>
        </p:nvSpPr>
        <p:spPr>
          <a:xfrm>
            <a:off x="2547838" y="3671771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98F433-96D5-1444-8593-AB2237CEEF89}"/>
              </a:ext>
            </a:extLst>
          </p:cNvPr>
          <p:cNvSpPr/>
          <p:nvPr/>
        </p:nvSpPr>
        <p:spPr>
          <a:xfrm>
            <a:off x="3494714" y="4197887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0CF1EB-238F-6141-B75A-9FBDAE20BF44}"/>
              </a:ext>
            </a:extLst>
          </p:cNvPr>
          <p:cNvSpPr/>
          <p:nvPr/>
        </p:nvSpPr>
        <p:spPr>
          <a:xfrm>
            <a:off x="3506780" y="536156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C52724-E51F-0642-8B6F-7490585913AF}"/>
              </a:ext>
            </a:extLst>
          </p:cNvPr>
          <p:cNvSpPr/>
          <p:nvPr/>
        </p:nvSpPr>
        <p:spPr>
          <a:xfrm>
            <a:off x="1606678" y="5302625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3EED88-9036-DD48-96FD-69FCBA61B066}"/>
              </a:ext>
            </a:extLst>
          </p:cNvPr>
          <p:cNvSpPr/>
          <p:nvPr/>
        </p:nvSpPr>
        <p:spPr>
          <a:xfrm>
            <a:off x="1606678" y="4218246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85E0C6-F50E-FC43-9664-CB2E4F7BCE77}"/>
              </a:ext>
            </a:extLst>
          </p:cNvPr>
          <p:cNvSpPr/>
          <p:nvPr/>
        </p:nvSpPr>
        <p:spPr>
          <a:xfrm>
            <a:off x="3412323" y="4274408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E9BBA3-05E0-D741-9B00-A8584C6F0FC3}"/>
              </a:ext>
            </a:extLst>
          </p:cNvPr>
          <p:cNvSpPr/>
          <p:nvPr/>
        </p:nvSpPr>
        <p:spPr>
          <a:xfrm>
            <a:off x="1736945" y="5242847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70C54E-5ADB-0B46-95E3-C907FB5A8E84}"/>
              </a:ext>
            </a:extLst>
          </p:cNvPr>
          <p:cNvSpPr/>
          <p:nvPr/>
        </p:nvSpPr>
        <p:spPr>
          <a:xfrm>
            <a:off x="2547838" y="570120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55EE68-4E20-6C48-A297-282C0A2C71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8908" y="3699396"/>
            <a:ext cx="2213724" cy="23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11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465A64-0342-2D40-A02B-3BBB5F64A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8267"/>
          <a:stretch/>
        </p:blipFill>
        <p:spPr>
          <a:xfrm>
            <a:off x="970643" y="3401484"/>
            <a:ext cx="3804557" cy="2770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B2B79A-019D-ED44-96F7-3AE08EFA4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94"/>
          <a:stretch/>
        </p:blipFill>
        <p:spPr>
          <a:xfrm>
            <a:off x="4775200" y="3060700"/>
            <a:ext cx="3860800" cy="3073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A41F9-55DE-FD4C-8659-AD4AE4E1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4" y="1477359"/>
            <a:ext cx="4147457" cy="16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84FA5-ABFC-FD49-8BD0-B08546A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Reich’s signature rhythm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30FF9-9127-544D-9C1B-99D6B250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3" y="1657399"/>
            <a:ext cx="3670357" cy="73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E513D-C283-4944-A48D-ABC9F67CC4C5}"/>
              </a:ext>
            </a:extLst>
          </p:cNvPr>
          <p:cNvSpPr txBox="1"/>
          <p:nvPr/>
        </p:nvSpPr>
        <p:spPr>
          <a:xfrm>
            <a:off x="548820" y="2391189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863B7-BC56-5D42-864B-C824FC4090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37333" b="12795"/>
          <a:stretch/>
        </p:blipFill>
        <p:spPr>
          <a:xfrm>
            <a:off x="1182970" y="3510644"/>
            <a:ext cx="3477930" cy="2547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13BFB-70A4-1D41-B1FA-5454810C53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8100" y="3272972"/>
            <a:ext cx="3352800" cy="3022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2148A-0BC1-0C44-8F55-8B9EFA9E302F}"/>
              </a:ext>
            </a:extLst>
          </p:cNvPr>
          <p:cNvSpPr txBox="1"/>
          <p:nvPr/>
        </p:nvSpPr>
        <p:spPr>
          <a:xfrm>
            <a:off x="5460448" y="1599833"/>
            <a:ext cx="319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Vector sums for </a:t>
            </a:r>
            <a:r>
              <a:rPr lang="en-US" sz="2400" i="1" dirty="0"/>
              <a:t>f</a:t>
            </a:r>
            <a:r>
              <a:rPr lang="en-US" sz="2400" i="1" baseline="-25000" dirty="0"/>
              <a:t>3 </a:t>
            </a:r>
            <a:r>
              <a:rPr lang="en-US" sz="2400" dirty="0"/>
              <a:t>and </a:t>
            </a:r>
            <a:r>
              <a:rPr lang="en-US" sz="2400" i="1" dirty="0"/>
              <a:t>f</a:t>
            </a:r>
            <a:r>
              <a:rPr lang="en-US" sz="2400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3996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465A64-0342-2D40-A02B-3BBB5F64A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8267"/>
          <a:stretch/>
        </p:blipFill>
        <p:spPr>
          <a:xfrm>
            <a:off x="1955800" y="3343299"/>
            <a:ext cx="2743200" cy="2958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B2B79A-019D-ED44-96F7-3AE08EFA4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94"/>
          <a:stretch/>
        </p:blipFill>
        <p:spPr>
          <a:xfrm>
            <a:off x="4707163" y="1911260"/>
            <a:ext cx="4126053" cy="4352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A41F9-55DE-FD4C-8659-AD4AE4E1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58" y="1477359"/>
            <a:ext cx="4147457" cy="16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84FA5-ABFC-FD49-8BD0-B08546A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Reich’s signature rhythm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930FF9-9127-544D-9C1B-99D6B250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3" y="1657399"/>
            <a:ext cx="3670357" cy="738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E513D-C283-4944-A48D-ABC9F67CC4C5}"/>
              </a:ext>
            </a:extLst>
          </p:cNvPr>
          <p:cNvSpPr txBox="1"/>
          <p:nvPr/>
        </p:nvSpPr>
        <p:spPr>
          <a:xfrm>
            <a:off x="548820" y="2391189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2148A-0BC1-0C44-8F55-8B9EFA9E302F}"/>
              </a:ext>
            </a:extLst>
          </p:cNvPr>
          <p:cNvSpPr txBox="1"/>
          <p:nvPr/>
        </p:nvSpPr>
        <p:spPr>
          <a:xfrm>
            <a:off x="5449563" y="1397783"/>
            <a:ext cx="228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Vector sum for </a:t>
            </a:r>
            <a:r>
              <a:rPr lang="en-US" sz="2400" i="1" dirty="0"/>
              <a:t>f</a:t>
            </a:r>
            <a:r>
              <a:rPr lang="en-US" sz="2400" i="1" baseline="-25000" dirty="0"/>
              <a:t>5</a:t>
            </a:r>
            <a:endParaRPr lang="en-US" sz="2400" baseline="-25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F5883C-CB10-934E-986D-15D59EE963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4641" y="2061497"/>
            <a:ext cx="6737048" cy="40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4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C08278-7389-BF4C-9186-D9971FE8F83F}"/>
              </a:ext>
            </a:extLst>
          </p:cNvPr>
          <p:cNvSpPr txBox="1">
            <a:spLocks/>
          </p:cNvSpPr>
          <p:nvPr/>
        </p:nvSpPr>
        <p:spPr>
          <a:xfrm>
            <a:off x="990600" y="152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Example: Reich’s signature rhythm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1CD68-61F2-9D44-9C7D-843EDA07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897049"/>
            <a:ext cx="7880350" cy="207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3CD8E-AF4E-EA40-9231-46924E1B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58" y="1477359"/>
            <a:ext cx="4147457" cy="16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45F90-C25D-9F48-983F-E135C28EA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63" y="1657399"/>
            <a:ext cx="3670357" cy="738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71AC5-4EE3-D340-B621-421856409197}"/>
              </a:ext>
            </a:extLst>
          </p:cNvPr>
          <p:cNvSpPr txBox="1"/>
          <p:nvPr/>
        </p:nvSpPr>
        <p:spPr>
          <a:xfrm>
            <a:off x="548820" y="2391189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C2F9A2-EAAC-EE42-A0F0-071404FF40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3740" y="1346858"/>
            <a:ext cx="3384910" cy="469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C313E8-EAEE-124E-96FF-7DD40EDC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119" y="1509163"/>
            <a:ext cx="3113318" cy="434767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D302F4-D812-AE4B-B4AD-09626DE5DEBB}"/>
              </a:ext>
            </a:extLst>
          </p:cNvPr>
          <p:cNvCxnSpPr/>
          <p:nvPr/>
        </p:nvCxnSpPr>
        <p:spPr>
          <a:xfrm flipH="1">
            <a:off x="7708900" y="3683000"/>
            <a:ext cx="2032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FAA2F7-BB23-EE40-B2CF-2AEE317F4090}"/>
              </a:ext>
            </a:extLst>
          </p:cNvPr>
          <p:cNvSpPr txBox="1"/>
          <p:nvPr/>
        </p:nvSpPr>
        <p:spPr>
          <a:xfrm>
            <a:off x="7405005" y="326245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FF3AEA-92B5-AB4E-86CA-5301267C332A}"/>
              </a:ext>
            </a:extLst>
          </p:cNvPr>
          <p:cNvCxnSpPr>
            <a:cxnSpLocks/>
          </p:cNvCxnSpPr>
          <p:nvPr/>
        </p:nvCxnSpPr>
        <p:spPr>
          <a:xfrm flipV="1">
            <a:off x="8092078" y="4689565"/>
            <a:ext cx="0" cy="6008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4DE8B4-5B54-F342-A863-3B7AF3960945}"/>
              </a:ext>
            </a:extLst>
          </p:cNvPr>
          <p:cNvSpPr txBox="1"/>
          <p:nvPr/>
        </p:nvSpPr>
        <p:spPr>
          <a:xfrm>
            <a:off x="8103745" y="4939788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15432E-6BB1-AD46-87AF-7E422DE3FE53}"/>
              </a:ext>
            </a:extLst>
          </p:cNvPr>
          <p:cNvSpPr txBox="1"/>
          <p:nvPr/>
        </p:nvSpPr>
        <p:spPr>
          <a:xfrm>
            <a:off x="287563" y="3527717"/>
            <a:ext cx="91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Rhythm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0664AB-3E3E-CA4A-A6FD-B1585DDC6B91}"/>
              </a:ext>
            </a:extLst>
          </p:cNvPr>
          <p:cNvSpPr txBox="1"/>
          <p:nvPr/>
        </p:nvSpPr>
        <p:spPr>
          <a:xfrm>
            <a:off x="1554480" y="5496733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408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638C-E5BC-314A-974E-16B7C01D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B9457-3B29-7240-BED1-11D7980F5C0F}"/>
              </a:ext>
            </a:extLst>
          </p:cNvPr>
          <p:cNvSpPr txBox="1"/>
          <p:nvPr/>
        </p:nvSpPr>
        <p:spPr>
          <a:xfrm>
            <a:off x="462643" y="1140897"/>
            <a:ext cx="1075508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>
              <a:spcAft>
                <a:spcPts val="600"/>
              </a:spcAft>
            </a:pPr>
            <a:r>
              <a:rPr lang="en-US" sz="2800" dirty="0"/>
              <a:t>• Introduce a concept of </a:t>
            </a:r>
            <a:r>
              <a:rPr lang="en-US" sz="2800" b="1" i="1" dirty="0"/>
              <a:t>rhythmic qualities</a:t>
            </a:r>
            <a:r>
              <a:rPr lang="en-US" sz="2800" dirty="0"/>
              <a:t> analogous to Quinn’s (2006) harmonic qualities. </a:t>
            </a:r>
          </a:p>
          <a:p>
            <a:pPr marL="274320" indent="-457200">
              <a:spcAft>
                <a:spcPts val="600"/>
              </a:spcAft>
            </a:pPr>
            <a:r>
              <a:rPr lang="en-US" sz="2800" dirty="0"/>
              <a:t>• Relate rhythmic qualities to meter.</a:t>
            </a:r>
          </a:p>
          <a:p>
            <a:pPr marL="274320" indent="-457200">
              <a:spcAft>
                <a:spcPts val="600"/>
              </a:spcAft>
            </a:pPr>
            <a:r>
              <a:rPr lang="en-US" sz="2800" dirty="0"/>
              <a:t>• Describe Reich’s cyclic rhythms using rhythmic </a:t>
            </a:r>
            <a:r>
              <a:rPr lang="en-US" sz="2800" b="1" i="1" dirty="0"/>
              <a:t>spectra.</a:t>
            </a:r>
          </a:p>
          <a:p>
            <a:pPr marL="274320" indent="-457200">
              <a:spcAft>
                <a:spcPts val="600"/>
              </a:spcAft>
            </a:pPr>
            <a:r>
              <a:rPr lang="en-US" sz="2800" dirty="0"/>
              <a:t>• Demonstrate mathematical properties of the DFT and their significance to understanding cyclic rhythms. </a:t>
            </a:r>
          </a:p>
        </p:txBody>
      </p:sp>
    </p:spTree>
    <p:extLst>
      <p:ext uri="{BB962C8B-B14F-4D97-AF65-F5344CB8AC3E}">
        <p14:creationId xmlns:p14="http://schemas.microsoft.com/office/powerpoint/2010/main" val="2597183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E53B62-7743-E643-B3F6-1B0B1E065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3373120" y="2343598"/>
            <a:ext cx="6908800" cy="3811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8CE1B-849E-344A-9F91-2420A5E3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Reich’s signature rhythm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544E5-CA7B-3242-9333-EB43405F8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779" y="2487108"/>
            <a:ext cx="6513079" cy="3595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C97E4F-B522-FE40-8D09-AB9DF2FE8BA4}"/>
              </a:ext>
            </a:extLst>
          </p:cNvPr>
          <p:cNvSpPr txBox="1"/>
          <p:nvPr/>
        </p:nvSpPr>
        <p:spPr>
          <a:xfrm>
            <a:off x="467360" y="1018035"/>
            <a:ext cx="9286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b="1" i="1" dirty="0"/>
              <a:t>spectrum</a:t>
            </a:r>
            <a:r>
              <a:rPr lang="en-US" sz="2800" dirty="0"/>
              <a:t> of a rhythm shows the sizes of each component </a:t>
            </a:r>
          </a:p>
          <a:p>
            <a:r>
              <a:rPr lang="en-US" sz="2800" dirty="0"/>
              <a:t>as squared magnitudes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8C296-0007-AD4E-92EE-9A4A01B718B2}"/>
              </a:ext>
            </a:extLst>
          </p:cNvPr>
          <p:cNvSpPr txBox="1"/>
          <p:nvPr/>
        </p:nvSpPr>
        <p:spPr>
          <a:xfrm>
            <a:off x="467361" y="2417034"/>
            <a:ext cx="2710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Spectrum of the </a:t>
            </a:r>
            <a:r>
              <a:rPr lang="en-US" sz="2800" i="1" dirty="0"/>
              <a:t>Clapping Music</a:t>
            </a:r>
            <a:r>
              <a:rPr lang="en-US" sz="2800" dirty="0"/>
              <a:t> rhythm: </a:t>
            </a:r>
          </a:p>
        </p:txBody>
      </p:sp>
    </p:spTree>
    <p:extLst>
      <p:ext uri="{BB962C8B-B14F-4D97-AF65-F5344CB8AC3E}">
        <p14:creationId xmlns:p14="http://schemas.microsoft.com/office/powerpoint/2010/main" val="2038448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8AEE6-5C48-8743-B123-770E1E66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 and Rhythmic Qualities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BF9A9-4B00-7943-B3BA-BFA8B85F1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8267"/>
          <a:stretch/>
        </p:blipFill>
        <p:spPr>
          <a:xfrm>
            <a:off x="1" y="1066777"/>
            <a:ext cx="3160828" cy="2301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AB2CBC-3DA1-5146-AC66-9596FC20C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94"/>
          <a:stretch/>
        </p:blipFill>
        <p:spPr>
          <a:xfrm>
            <a:off x="6783232" y="964934"/>
            <a:ext cx="3207554" cy="2553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3FCB88-ECC0-F242-8CF7-33BD30E67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37333" b="12795"/>
          <a:stretch/>
        </p:blipFill>
        <p:spPr>
          <a:xfrm>
            <a:off x="212327" y="1175937"/>
            <a:ext cx="2889465" cy="211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18C13A-70D8-3A4A-9C2C-D0E28876D4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4256" y="1111770"/>
            <a:ext cx="2785507" cy="2511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62AFA3-32ED-594F-939B-AE3E78F23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22102"/>
            <a:ext cx="5004262" cy="914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188CF-7EF5-5440-AA8E-AA669EEAE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984" y="3518315"/>
            <a:ext cx="5335519" cy="964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93A878-EE49-B24F-9FD1-3EBCBC8538B8}"/>
              </a:ext>
            </a:extLst>
          </p:cNvPr>
          <p:cNvSpPr txBox="1"/>
          <p:nvPr/>
        </p:nvSpPr>
        <p:spPr>
          <a:xfrm>
            <a:off x="838200" y="4776478"/>
            <a:ext cx="1104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Heard in 3/2 (division of the measure in 3) or 12/8 (division of the measure in 4) the </a:t>
            </a:r>
            <a:r>
              <a:rPr lang="en-US" sz="2400" i="1" dirty="0"/>
              <a:t>Clapping Music</a:t>
            </a:r>
            <a:r>
              <a:rPr lang="en-US" sz="2400" dirty="0"/>
              <a:t> rhythm has a feel that is </a:t>
            </a:r>
            <a:r>
              <a:rPr lang="en-US" sz="2400" i="1" dirty="0"/>
              <a:t>metrical</a:t>
            </a:r>
            <a:r>
              <a:rPr lang="en-US" sz="2400" dirty="0"/>
              <a:t> but </a:t>
            </a:r>
            <a:r>
              <a:rPr lang="en-US" sz="2400" i="1" dirty="0"/>
              <a:t>syncopated.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7969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27E93-D2C4-3E46-B7E5-E0369B3F1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3093"/>
          <a:stretch/>
        </p:blipFill>
        <p:spPr>
          <a:xfrm>
            <a:off x="1413164" y="2660731"/>
            <a:ext cx="2942706" cy="3058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15624-96F0-D44C-A8D5-F1A87B4E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 and Rhythmic Qualities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D6EB4-F737-C34A-89EA-1B2828AB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22" y="2843519"/>
            <a:ext cx="2603500" cy="269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9A25A-A271-7149-9C1B-B82FE3A3A3B2}"/>
              </a:ext>
            </a:extLst>
          </p:cNvPr>
          <p:cNvSpPr txBox="1"/>
          <p:nvPr/>
        </p:nvSpPr>
        <p:spPr>
          <a:xfrm>
            <a:off x="2709423" y="3900278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i="1" baseline="-25000" dirty="0"/>
              <a:t>5</a:t>
            </a:r>
            <a:endParaRPr lang="en-US" sz="2400" i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541CFE-27C3-8640-ABA1-098E816DE121}"/>
              </a:ext>
            </a:extLst>
          </p:cNvPr>
          <p:cNvCxnSpPr/>
          <p:nvPr/>
        </p:nvCxnSpPr>
        <p:spPr>
          <a:xfrm flipH="1" flipV="1">
            <a:off x="1346660" y="1508351"/>
            <a:ext cx="1429263" cy="247764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38B763-D442-AE4C-8314-4913B2DFE01C}"/>
              </a:ext>
            </a:extLst>
          </p:cNvPr>
          <p:cNvSpPr txBox="1"/>
          <p:nvPr/>
        </p:nvSpPr>
        <p:spPr>
          <a:xfrm>
            <a:off x="5002184" y="1508351"/>
            <a:ext cx="56678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largest rhythmic quality, </a:t>
            </a:r>
            <a:r>
              <a:rPr lang="en-US" sz="2800" i="1" dirty="0"/>
              <a:t>f</a:t>
            </a:r>
            <a:r>
              <a:rPr lang="en-US" sz="2800" i="1" baseline="-25000" dirty="0"/>
              <a:t>5</a:t>
            </a:r>
            <a:r>
              <a:rPr lang="en-US" sz="2800" dirty="0"/>
              <a:t>, is roughly </a:t>
            </a:r>
            <a:r>
              <a:rPr lang="en-US" sz="2800" i="1" dirty="0"/>
              <a:t>in phase</a:t>
            </a:r>
            <a:r>
              <a:rPr lang="en-US" sz="2800" dirty="0"/>
              <a:t> with the downbeat, but is not metrical in any regular meter. </a:t>
            </a:r>
          </a:p>
        </p:txBody>
      </p:sp>
    </p:spTree>
    <p:extLst>
      <p:ext uri="{BB962C8B-B14F-4D97-AF65-F5344CB8AC3E}">
        <p14:creationId xmlns:p14="http://schemas.microsoft.com/office/powerpoint/2010/main" val="270955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1862C67-F5CA-ED45-A423-F03EAEC09B82}"/>
              </a:ext>
            </a:extLst>
          </p:cNvPr>
          <p:cNvSpPr/>
          <p:nvPr/>
        </p:nvSpPr>
        <p:spPr>
          <a:xfrm>
            <a:off x="7449786" y="2167903"/>
            <a:ext cx="4410468" cy="4251680"/>
          </a:xfrm>
          <a:prstGeom prst="ellipse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A5093-25FB-A74C-9935-B82D325F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signature rhythm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B025D-03A2-5841-B268-92917739F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331747" y="1182053"/>
            <a:ext cx="6908800" cy="3811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1EC30-8E33-054F-AFAE-9CFF616B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06" y="1325563"/>
            <a:ext cx="6513079" cy="3595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F0453-92BF-AF45-B678-16D2606676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206" y="339103"/>
            <a:ext cx="4147457" cy="1489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CE7D9-9157-FC40-A9E9-D267645F0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111" y="519143"/>
            <a:ext cx="3670357" cy="738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8B92EC-5E10-6C46-87FB-A882CFFDB3ED}"/>
              </a:ext>
            </a:extLst>
          </p:cNvPr>
          <p:cNvSpPr txBox="1"/>
          <p:nvPr/>
        </p:nvSpPr>
        <p:spPr>
          <a:xfrm>
            <a:off x="7957368" y="1252933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0,  1, 2,      4,  5,      7,       9,  10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1554A7-C213-774E-8C81-0B068FFBC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085" y="2197029"/>
            <a:ext cx="4165944" cy="4062314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2838AE9C-A8A2-7541-80C8-6DFC406FBDC0}"/>
              </a:ext>
            </a:extLst>
          </p:cNvPr>
          <p:cNvSpPr/>
          <p:nvPr/>
        </p:nvSpPr>
        <p:spPr>
          <a:xfrm>
            <a:off x="7352619" y="2066207"/>
            <a:ext cx="4525228" cy="3602119"/>
          </a:xfrm>
          <a:custGeom>
            <a:avLst/>
            <a:gdLst>
              <a:gd name="connsiteX0" fmla="*/ 439659 w 4525228"/>
              <a:gd name="connsiteY0" fmla="*/ 3559341 h 3602119"/>
              <a:gd name="connsiteX1" fmla="*/ 916738 w 4525228"/>
              <a:gd name="connsiteY1" fmla="*/ 3221410 h 3602119"/>
              <a:gd name="connsiteX2" fmla="*/ 638442 w 4525228"/>
              <a:gd name="connsiteY2" fmla="*/ 2267254 h 3602119"/>
              <a:gd name="connsiteX3" fmla="*/ 797468 w 4525228"/>
              <a:gd name="connsiteY3" fmla="*/ 1452245 h 3602119"/>
              <a:gd name="connsiteX4" fmla="*/ 1453451 w 4525228"/>
              <a:gd name="connsiteY4" fmla="*/ 836019 h 3602119"/>
              <a:gd name="connsiteX5" fmla="*/ 2268459 w 4525228"/>
              <a:gd name="connsiteY5" fmla="*/ 637236 h 3602119"/>
              <a:gd name="connsiteX6" fmla="*/ 3083468 w 4525228"/>
              <a:gd name="connsiteY6" fmla="*/ 836019 h 3602119"/>
              <a:gd name="connsiteX7" fmla="*/ 3898477 w 4525228"/>
              <a:gd name="connsiteY7" fmla="*/ 1690784 h 3602119"/>
              <a:gd name="connsiteX8" fmla="*/ 4514703 w 4525228"/>
              <a:gd name="connsiteY8" fmla="*/ 1293219 h 3602119"/>
              <a:gd name="connsiteX9" fmla="*/ 3381642 w 4525228"/>
              <a:gd name="connsiteY9" fmla="*/ 259550 h 3602119"/>
              <a:gd name="connsiteX10" fmla="*/ 2228703 w 4525228"/>
              <a:gd name="connsiteY10" fmla="*/ 1132 h 3602119"/>
              <a:gd name="connsiteX11" fmla="*/ 1135398 w 4525228"/>
              <a:gd name="connsiteY11" fmla="*/ 319184 h 3602119"/>
              <a:gd name="connsiteX12" fmla="*/ 320390 w 4525228"/>
              <a:gd name="connsiteY12" fmla="*/ 1154071 h 3602119"/>
              <a:gd name="connsiteX13" fmla="*/ 2338 w 4525228"/>
              <a:gd name="connsiteY13" fmla="*/ 2326889 h 3602119"/>
              <a:gd name="connsiteX14" fmla="*/ 439659 w 4525228"/>
              <a:gd name="connsiteY14" fmla="*/ 3559341 h 360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25228" h="3602119">
                <a:moveTo>
                  <a:pt x="439659" y="3559341"/>
                </a:moveTo>
                <a:cubicBezTo>
                  <a:pt x="592059" y="3708428"/>
                  <a:pt x="883608" y="3436758"/>
                  <a:pt x="916738" y="3221410"/>
                </a:cubicBezTo>
                <a:cubicBezTo>
                  <a:pt x="949868" y="3006062"/>
                  <a:pt x="658320" y="2562115"/>
                  <a:pt x="638442" y="2267254"/>
                </a:cubicBezTo>
                <a:cubicBezTo>
                  <a:pt x="618564" y="1972393"/>
                  <a:pt x="661633" y="1690784"/>
                  <a:pt x="797468" y="1452245"/>
                </a:cubicBezTo>
                <a:cubicBezTo>
                  <a:pt x="933303" y="1213706"/>
                  <a:pt x="1208286" y="971854"/>
                  <a:pt x="1453451" y="836019"/>
                </a:cubicBezTo>
                <a:cubicBezTo>
                  <a:pt x="1698616" y="700184"/>
                  <a:pt x="1996790" y="637236"/>
                  <a:pt x="2268459" y="637236"/>
                </a:cubicBezTo>
                <a:cubicBezTo>
                  <a:pt x="2540128" y="637236"/>
                  <a:pt x="2811798" y="660428"/>
                  <a:pt x="3083468" y="836019"/>
                </a:cubicBezTo>
                <a:cubicBezTo>
                  <a:pt x="3355138" y="1011610"/>
                  <a:pt x="3659938" y="1614584"/>
                  <a:pt x="3898477" y="1690784"/>
                </a:cubicBezTo>
                <a:cubicBezTo>
                  <a:pt x="4137016" y="1766984"/>
                  <a:pt x="4600842" y="1531758"/>
                  <a:pt x="4514703" y="1293219"/>
                </a:cubicBezTo>
                <a:cubicBezTo>
                  <a:pt x="4428564" y="1054680"/>
                  <a:pt x="3762642" y="474898"/>
                  <a:pt x="3381642" y="259550"/>
                </a:cubicBezTo>
                <a:cubicBezTo>
                  <a:pt x="3000642" y="44202"/>
                  <a:pt x="2603077" y="-8807"/>
                  <a:pt x="2228703" y="1132"/>
                </a:cubicBezTo>
                <a:cubicBezTo>
                  <a:pt x="1854329" y="11071"/>
                  <a:pt x="1453450" y="127028"/>
                  <a:pt x="1135398" y="319184"/>
                </a:cubicBezTo>
                <a:cubicBezTo>
                  <a:pt x="817346" y="511340"/>
                  <a:pt x="509233" y="819454"/>
                  <a:pt x="320390" y="1154071"/>
                </a:cubicBezTo>
                <a:cubicBezTo>
                  <a:pt x="131547" y="1488688"/>
                  <a:pt x="-20853" y="1919385"/>
                  <a:pt x="2338" y="2326889"/>
                </a:cubicBezTo>
                <a:cubicBezTo>
                  <a:pt x="25529" y="2734393"/>
                  <a:pt x="287259" y="3410254"/>
                  <a:pt x="439659" y="3559341"/>
                </a:cubicBezTo>
                <a:close/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BBECF0-87D2-0C48-8331-C169FA27712A}"/>
              </a:ext>
            </a:extLst>
          </p:cNvPr>
          <p:cNvSpPr txBox="1"/>
          <p:nvPr/>
        </p:nvSpPr>
        <p:spPr>
          <a:xfrm rot="19189342">
            <a:off x="7158812" y="2132076"/>
            <a:ext cx="164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Diatonic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set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C64BC7-0B3A-6546-84FC-6EBB6220E1A3}"/>
              </a:ext>
            </a:extLst>
          </p:cNvPr>
          <p:cNvSpPr/>
          <p:nvPr/>
        </p:nvSpPr>
        <p:spPr>
          <a:xfrm rot="837732">
            <a:off x="8368668" y="3084053"/>
            <a:ext cx="2563291" cy="247413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29D4F0-AE3E-A747-9B74-BCFE331CAE97}"/>
              </a:ext>
            </a:extLst>
          </p:cNvPr>
          <p:cNvSpPr txBox="1"/>
          <p:nvPr/>
        </p:nvSpPr>
        <p:spPr>
          <a:xfrm rot="19905628">
            <a:off x="8382281" y="4083276"/>
            <a:ext cx="260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Perfectly even 4/12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9E1D8A3C-C0DD-1041-8487-D42B7F9A2FF8}"/>
              </a:ext>
            </a:extLst>
          </p:cNvPr>
          <p:cNvSpPr/>
          <p:nvPr/>
        </p:nvSpPr>
        <p:spPr>
          <a:xfrm rot="1706564">
            <a:off x="8315599" y="2584567"/>
            <a:ext cx="3091218" cy="2664518"/>
          </a:xfrm>
          <a:prstGeom prst="triangl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D2C207-B21C-D24D-A733-F3FF0B250C7F}"/>
              </a:ext>
            </a:extLst>
          </p:cNvPr>
          <p:cNvSpPr txBox="1"/>
          <p:nvPr/>
        </p:nvSpPr>
        <p:spPr>
          <a:xfrm rot="19905628">
            <a:off x="8446764" y="3546796"/>
            <a:ext cx="2024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Perfectly even </a:t>
            </a:r>
          </a:p>
          <a:p>
            <a:pPr algn="ctr"/>
            <a:r>
              <a:rPr lang="en-US" sz="2400" dirty="0"/>
              <a:t>3/12</a:t>
            </a:r>
          </a:p>
        </p:txBody>
      </p:sp>
    </p:spTree>
    <p:extLst>
      <p:ext uri="{BB962C8B-B14F-4D97-AF65-F5344CB8AC3E}">
        <p14:creationId xmlns:p14="http://schemas.microsoft.com/office/powerpoint/2010/main" val="40072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/>
      <p:bldP spid="27" grpId="1"/>
      <p:bldP spid="28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B01396-F6A1-544D-8A7F-ED1FE2121C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7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11" r="8267"/>
          <a:stretch/>
        </p:blipFill>
        <p:spPr>
          <a:xfrm>
            <a:off x="4099984" y="1133826"/>
            <a:ext cx="2777066" cy="2875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E0DDA-BD5A-E34D-84E2-E20E8760B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7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0452"/>
          <a:stretch/>
        </p:blipFill>
        <p:spPr>
          <a:xfrm>
            <a:off x="542557" y="1325563"/>
            <a:ext cx="3557427" cy="272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43E99-58E1-494A-9EAB-8024A293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</a:t>
            </a:r>
            <a:r>
              <a:rPr lang="en-US" i="1" dirty="0"/>
              <a:t>f</a:t>
            </a:r>
            <a:r>
              <a:rPr lang="en-US" baseline="-25000" dirty="0"/>
              <a:t>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9DD96-8CAC-E34E-B390-2FEFBB2351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01" r="17686"/>
          <a:stretch/>
        </p:blipFill>
        <p:spPr>
          <a:xfrm>
            <a:off x="644158" y="1325563"/>
            <a:ext cx="2540000" cy="26889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9C8EEF-56ED-9F44-9659-9303D646EB0B}"/>
              </a:ext>
            </a:extLst>
          </p:cNvPr>
          <p:cNvCxnSpPr>
            <a:cxnSpLocks/>
          </p:cNvCxnSpPr>
          <p:nvPr/>
        </p:nvCxnSpPr>
        <p:spPr>
          <a:xfrm>
            <a:off x="3074430" y="2670019"/>
            <a:ext cx="918295" cy="0"/>
          </a:xfrm>
          <a:prstGeom prst="straightConnector1">
            <a:avLst/>
          </a:prstGeom>
          <a:ln w="31750" cap="rnd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8F74E1D-CC2E-6249-A5AD-122E179DFC65}"/>
              </a:ext>
            </a:extLst>
          </p:cNvPr>
          <p:cNvSpPr txBox="1"/>
          <p:nvPr/>
        </p:nvSpPr>
        <p:spPr>
          <a:xfrm>
            <a:off x="3041294" y="1945487"/>
            <a:ext cx="98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“Circle </a:t>
            </a:r>
          </a:p>
          <a:p>
            <a:r>
              <a:rPr lang="en-US" dirty="0"/>
              <a:t>of 5ths”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0EBD8C-D415-384B-B3E9-75D019CDF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767" y="1297351"/>
            <a:ext cx="2603500" cy="269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16EDF0-F7AD-B144-BD5F-1C926249F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51" y="4266182"/>
            <a:ext cx="4097866" cy="15170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65B39C-BCBA-3A41-AE66-4ADB0BF5063F}"/>
              </a:ext>
            </a:extLst>
          </p:cNvPr>
          <p:cNvSpPr txBox="1"/>
          <p:nvPr/>
        </p:nvSpPr>
        <p:spPr>
          <a:xfrm>
            <a:off x="677841" y="5685076"/>
            <a:ext cx="4810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“Diatonic rhythm” from </a:t>
            </a:r>
            <a:r>
              <a:rPr lang="en-US" sz="2400" i="1" dirty="0"/>
              <a:t>Sextet</a:t>
            </a:r>
            <a:r>
              <a:rPr lang="en-US" sz="2400" dirty="0"/>
              <a:t> </a:t>
            </a:r>
            <a:r>
              <a:rPr lang="en-US" sz="2400" dirty="0" err="1"/>
              <a:t>mvt</a:t>
            </a:r>
            <a:r>
              <a:rPr lang="en-US" sz="2400" dirty="0"/>
              <a:t>. 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46AE01-5EEF-604B-BA60-08AF874A2FA9}"/>
              </a:ext>
            </a:extLst>
          </p:cNvPr>
          <p:cNvSpPr/>
          <p:nvPr/>
        </p:nvSpPr>
        <p:spPr>
          <a:xfrm>
            <a:off x="5398710" y="1320734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182DA4-02C1-5247-B25E-1C1B6BC9813B}"/>
              </a:ext>
            </a:extLst>
          </p:cNvPr>
          <p:cNvSpPr/>
          <p:nvPr/>
        </p:nvSpPr>
        <p:spPr>
          <a:xfrm>
            <a:off x="4349211" y="189022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215FF0-CA6F-8745-BF85-A1708B1E801D}"/>
              </a:ext>
            </a:extLst>
          </p:cNvPr>
          <p:cNvSpPr/>
          <p:nvPr/>
        </p:nvSpPr>
        <p:spPr>
          <a:xfrm>
            <a:off x="4327498" y="3150300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7F0106-2917-3A48-8B93-503AFDDD3A43}"/>
              </a:ext>
            </a:extLst>
          </p:cNvPr>
          <p:cNvSpPr/>
          <p:nvPr/>
        </p:nvSpPr>
        <p:spPr>
          <a:xfrm>
            <a:off x="6011282" y="1475543"/>
            <a:ext cx="163285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6F59FB-3F0A-8D4D-BD34-2FC1921EC164}"/>
              </a:ext>
            </a:extLst>
          </p:cNvPr>
          <p:cNvSpPr/>
          <p:nvPr/>
        </p:nvSpPr>
        <p:spPr>
          <a:xfrm>
            <a:off x="4783010" y="1475542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0ADA7F-14D6-074A-9D9B-863B757EFA59}"/>
              </a:ext>
            </a:extLst>
          </p:cNvPr>
          <p:cNvSpPr/>
          <p:nvPr/>
        </p:nvSpPr>
        <p:spPr>
          <a:xfrm>
            <a:off x="4189053" y="2501168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FC42C8-37C9-D44D-90DB-5AE4872F4772}"/>
              </a:ext>
            </a:extLst>
          </p:cNvPr>
          <p:cNvSpPr/>
          <p:nvPr/>
        </p:nvSpPr>
        <p:spPr>
          <a:xfrm>
            <a:off x="4673001" y="3579599"/>
            <a:ext cx="179614" cy="19758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71CB2C-9C0F-0E48-91DB-ED87540B3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125" y="2896330"/>
            <a:ext cx="6045274" cy="32735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D7EEA34-4736-EC4F-831A-308BC048998D}"/>
              </a:ext>
            </a:extLst>
          </p:cNvPr>
          <p:cNvSpPr txBox="1"/>
          <p:nvPr/>
        </p:nvSpPr>
        <p:spPr>
          <a:xfrm>
            <a:off x="7472471" y="3117048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Spectrum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56E449-E2FC-0B49-86DC-71F56C9F1E0B}"/>
              </a:ext>
            </a:extLst>
          </p:cNvPr>
          <p:cNvSpPr txBox="1"/>
          <p:nvPr/>
        </p:nvSpPr>
        <p:spPr>
          <a:xfrm rot="16200000">
            <a:off x="5040623" y="4561129"/>
            <a:ext cx="147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Squared mag.</a:t>
            </a:r>
          </a:p>
        </p:txBody>
      </p:sp>
      <p:pic>
        <p:nvPicPr>
          <p:cNvPr id="30" name="reichSextet5diat.wav">
            <a:hlinkClick r:id="" action="ppaction://media"/>
            <a:extLst>
              <a:ext uri="{FF2B5EF4-FFF2-40B4-BE49-F238E27FC236}">
                <a16:creationId xmlns:a16="http://schemas.microsoft.com/office/drawing/2014/main" id="{C8F2535D-53A0-3A4E-990E-D93EB7850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6194" y="4420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2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147D-AD37-4D4C-B7C2-EDCF97F1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properties of the DFT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B326-7F89-C44C-885E-8A55D8EF5580}"/>
              </a:ext>
            </a:extLst>
          </p:cNvPr>
          <p:cNvSpPr txBox="1"/>
          <p:nvPr/>
        </p:nvSpPr>
        <p:spPr>
          <a:xfrm>
            <a:off x="690466" y="1325563"/>
            <a:ext cx="91646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Invertibility: </a:t>
            </a:r>
          </a:p>
          <a:p>
            <a:r>
              <a:rPr lang="en-US" sz="2800" dirty="0"/>
              <a:t>{Weighted collections of onsets}  			{Qualities}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BB2DB-FF73-6347-8BAD-D8CB12930C48}"/>
              </a:ext>
            </a:extLst>
          </p:cNvPr>
          <p:cNvSpPr txBox="1"/>
          <p:nvPr/>
        </p:nvSpPr>
        <p:spPr>
          <a:xfrm>
            <a:off x="5971590" y="1585779"/>
            <a:ext cx="163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One-to-one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26DB79-CD17-904B-A04E-E91C262A8A8E}"/>
              </a:ext>
            </a:extLst>
          </p:cNvPr>
          <p:cNvCxnSpPr/>
          <p:nvPr/>
        </p:nvCxnSpPr>
        <p:spPr>
          <a:xfrm>
            <a:off x="5523722" y="2034073"/>
            <a:ext cx="2500605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E2CA42-3116-4E4D-9B98-507EFF9435E9}"/>
              </a:ext>
            </a:extLst>
          </p:cNvPr>
          <p:cNvSpPr txBox="1"/>
          <p:nvPr/>
        </p:nvSpPr>
        <p:spPr>
          <a:xfrm>
            <a:off x="690466" y="2539886"/>
            <a:ext cx="8595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Conservation of power: </a:t>
            </a:r>
          </a:p>
          <a:p>
            <a:r>
              <a:rPr lang="en-US" sz="2800" dirty="0"/>
              <a:t>Sum of squared onset weights = Sum of squared qualities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05617-AC8F-3148-B87B-B81F8AC95F0F}"/>
              </a:ext>
            </a:extLst>
          </p:cNvPr>
          <p:cNvSpPr txBox="1"/>
          <p:nvPr/>
        </p:nvSpPr>
        <p:spPr>
          <a:xfrm>
            <a:off x="690466" y="3754209"/>
            <a:ext cx="8167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Magnitudes</a:t>
            </a:r>
            <a:r>
              <a:rPr lang="en-US" sz="2800" dirty="0"/>
              <a:t> are invariant over rotation and retrograde </a:t>
            </a:r>
          </a:p>
          <a:p>
            <a:r>
              <a:rPr lang="en-US" sz="2800" dirty="0"/>
              <a:t>(transposition and inversion)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D65FA-4175-E14A-A56F-737378407928}"/>
              </a:ext>
            </a:extLst>
          </p:cNvPr>
          <p:cNvSpPr txBox="1"/>
          <p:nvPr/>
        </p:nvSpPr>
        <p:spPr>
          <a:xfrm>
            <a:off x="690466" y="4968532"/>
            <a:ext cx="8376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i="1" dirty="0"/>
              <a:t>maximally even</a:t>
            </a:r>
            <a:r>
              <a:rPr lang="en-US" sz="2800" dirty="0"/>
              <a:t> rhythm of cardinality </a:t>
            </a:r>
            <a:r>
              <a:rPr lang="en-US" sz="2800" i="1" dirty="0"/>
              <a:t>n</a:t>
            </a:r>
            <a:r>
              <a:rPr lang="en-US" sz="2800" dirty="0"/>
              <a:t> maximizes </a:t>
            </a:r>
            <a:r>
              <a:rPr lang="en-US" sz="2800" i="1" dirty="0" err="1"/>
              <a:t>f</a:t>
            </a:r>
            <a:r>
              <a:rPr lang="en-US" sz="2800" i="1" baseline="-25000" dirty="0" err="1"/>
              <a:t>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830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147D-AD37-4D4C-B7C2-EDCF97F1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properties of the DFT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D0759-9CFE-5342-B310-D18475339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1" y="4266182"/>
            <a:ext cx="4097866" cy="1517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76F4D-9D56-D548-83A9-88AB80418B56}"/>
              </a:ext>
            </a:extLst>
          </p:cNvPr>
          <p:cNvSpPr txBox="1"/>
          <p:nvPr/>
        </p:nvSpPr>
        <p:spPr>
          <a:xfrm>
            <a:off x="677841" y="5685076"/>
            <a:ext cx="4810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“Diatonic rhythm” from </a:t>
            </a:r>
            <a:r>
              <a:rPr lang="en-US" sz="2400" i="1" dirty="0"/>
              <a:t>Sextet</a:t>
            </a:r>
            <a:r>
              <a:rPr lang="en-US" sz="2400" dirty="0"/>
              <a:t> </a:t>
            </a:r>
            <a:r>
              <a:rPr lang="en-US" sz="2400" dirty="0" err="1"/>
              <a:t>mvt</a:t>
            </a:r>
            <a:r>
              <a:rPr lang="en-US" sz="2400" dirty="0"/>
              <a:t>.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F21EA-7201-C74B-AD80-2B1CADD19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125" y="2896330"/>
            <a:ext cx="6045274" cy="3273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F1581-AFE2-564A-84E9-AD715F743EF1}"/>
              </a:ext>
            </a:extLst>
          </p:cNvPr>
          <p:cNvSpPr txBox="1"/>
          <p:nvPr/>
        </p:nvSpPr>
        <p:spPr>
          <a:xfrm rot="16200000">
            <a:off x="5040623" y="4561129"/>
            <a:ext cx="147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Squared mag.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C0221-26DC-7B49-AAF5-553C54FF0827}"/>
              </a:ext>
            </a:extLst>
          </p:cNvPr>
          <p:cNvSpPr txBox="1"/>
          <p:nvPr/>
        </p:nvSpPr>
        <p:spPr>
          <a:xfrm>
            <a:off x="2799184" y="1537975"/>
            <a:ext cx="74833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Conservation of power: </a:t>
            </a:r>
          </a:p>
          <a:p>
            <a:r>
              <a:rPr lang="en-US" sz="2800" dirty="0"/>
              <a:t>Maximizing </a:t>
            </a:r>
            <a:r>
              <a:rPr lang="en-US" sz="2800" i="1" dirty="0"/>
              <a:t>f</a:t>
            </a:r>
            <a:r>
              <a:rPr lang="en-US" sz="2800" baseline="-25000" dirty="0"/>
              <a:t>5</a:t>
            </a:r>
            <a:r>
              <a:rPr lang="en-US" sz="2800" dirty="0"/>
              <a:t> entails minimizing all other qualities</a:t>
            </a:r>
          </a:p>
        </p:txBody>
      </p:sp>
    </p:spTree>
    <p:extLst>
      <p:ext uri="{BB962C8B-B14F-4D97-AF65-F5344CB8AC3E}">
        <p14:creationId xmlns:p14="http://schemas.microsoft.com/office/powerpoint/2010/main" val="16716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D504-E9DF-CB48-BD6A-917B3289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properties of the DFT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DD946-389B-474C-A806-0DFE6B026C4E}"/>
              </a:ext>
            </a:extLst>
          </p:cNvPr>
          <p:cNvSpPr txBox="1"/>
          <p:nvPr/>
        </p:nvSpPr>
        <p:spPr>
          <a:xfrm>
            <a:off x="838200" y="1194936"/>
            <a:ext cx="97138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Convolution theorem: </a:t>
            </a:r>
          </a:p>
          <a:p>
            <a:r>
              <a:rPr lang="en-US" sz="2800" i="1" dirty="0"/>
              <a:t>Transpositional combination </a:t>
            </a:r>
            <a:r>
              <a:rPr lang="en-US" sz="2800" dirty="0"/>
              <a:t>(convolution) of sets corresponds to </a:t>
            </a:r>
          </a:p>
          <a:p>
            <a:r>
              <a:rPr lang="en-US" sz="2800" i="1" dirty="0"/>
              <a:t>multiplication</a:t>
            </a:r>
            <a:r>
              <a:rPr lang="en-US" sz="2800" dirty="0"/>
              <a:t> of their spectra.</a:t>
            </a:r>
            <a:endParaRPr lang="en-US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BB1BA-91A9-6142-8092-B55E80C71F10}"/>
              </a:ext>
            </a:extLst>
          </p:cNvPr>
          <p:cNvSpPr txBox="1"/>
          <p:nvPr/>
        </p:nvSpPr>
        <p:spPr>
          <a:xfrm>
            <a:off x="838200" y="2845131"/>
            <a:ext cx="6685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in the rhythmic domain = </a:t>
            </a:r>
            <a:r>
              <a:rPr lang="en-US" sz="2800" b="1" i="1" dirty="0"/>
              <a:t>canon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9D746-C034-3845-A401-F97EBB3AFFCD}"/>
              </a:ext>
            </a:extLst>
          </p:cNvPr>
          <p:cNvSpPr txBox="1"/>
          <p:nvPr/>
        </p:nvSpPr>
        <p:spPr>
          <a:xfrm>
            <a:off x="1491342" y="3774867"/>
            <a:ext cx="3555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Std" pitchFamily="2" charset="2"/>
              </a:rPr>
              <a:t>e  ‰  e  ‰  e e  ‰  e ‰  e  ‰  e </a:t>
            </a:r>
            <a:r>
              <a:rPr lang="en-US" sz="2800" spc="-200" dirty="0">
                <a:latin typeface="Helsinki Std" pitchFamily="2" charset="2"/>
              </a:rPr>
              <a:t>:|</a:t>
            </a:r>
            <a:r>
              <a:rPr lang="en-US" sz="2800" b="1" spc="-700" dirty="0">
                <a:latin typeface="Helsinki Std" pitchFamily="2" charset="2"/>
              </a:rPr>
              <a:t>|</a:t>
            </a:r>
            <a:r>
              <a:rPr lang="en-US" sz="2800" b="1" dirty="0">
                <a:latin typeface="Helsinki Std" pitchFamily="2" charset="2"/>
              </a:rPr>
              <a:t>|</a:t>
            </a:r>
            <a:endParaRPr lang="en-US" sz="2800" dirty="0">
              <a:latin typeface="Helsinki Std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11CE2-0057-4941-8505-FCD318B7434E}"/>
              </a:ext>
            </a:extLst>
          </p:cNvPr>
          <p:cNvSpPr txBox="1"/>
          <p:nvPr/>
        </p:nvSpPr>
        <p:spPr>
          <a:xfrm>
            <a:off x="5745729" y="3774867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Std" pitchFamily="2" charset="2"/>
              </a:rPr>
              <a:t>e ‰   ‰   ‰   ‰   ‰   ‰   ‰   e  ‰   ‰   ‰   </a:t>
            </a:r>
            <a:r>
              <a:rPr lang="en-US" sz="2800" spc="-200" dirty="0">
                <a:latin typeface="Helsinki Std" pitchFamily="2" charset="2"/>
              </a:rPr>
              <a:t>:|</a:t>
            </a:r>
            <a:r>
              <a:rPr lang="en-US" sz="2800" b="1" spc="-700" dirty="0">
                <a:latin typeface="Helsinki Std" pitchFamily="2" charset="2"/>
              </a:rPr>
              <a:t>|</a:t>
            </a:r>
            <a:r>
              <a:rPr lang="en-US" sz="2800" b="1" dirty="0">
                <a:latin typeface="Helsinki Std" pitchFamily="2" charset="2"/>
              </a:rPr>
              <a:t>|</a:t>
            </a:r>
            <a:endParaRPr lang="en-US" sz="2800" dirty="0">
              <a:latin typeface="Helsinki Std" pitchFamily="2" charset="2"/>
            </a:endParaRPr>
          </a:p>
        </p:txBody>
      </p:sp>
      <p:pic>
        <p:nvPicPr>
          <p:cNvPr id="7" name="reichSextet2.wav">
            <a:hlinkClick r:id="" action="ppaction://media"/>
            <a:extLst>
              <a:ext uri="{FF2B5EF4-FFF2-40B4-BE49-F238E27FC236}">
                <a16:creationId xmlns:a16="http://schemas.microsoft.com/office/drawing/2014/main" id="{2B9ABEB1-DE5D-1B4A-9168-2FA47574E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0377" y="5396795"/>
            <a:ext cx="482218" cy="482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0C5C9-1E27-2942-AC4D-B136DD065F68}"/>
              </a:ext>
            </a:extLst>
          </p:cNvPr>
          <p:cNvSpPr txBox="1"/>
          <p:nvPr/>
        </p:nvSpPr>
        <p:spPr>
          <a:xfrm>
            <a:off x="5074929" y="3689534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A07A6-2246-CB4A-BE2F-AB41ED9BE69B}"/>
              </a:ext>
            </a:extLst>
          </p:cNvPr>
          <p:cNvSpPr txBox="1"/>
          <p:nvPr/>
        </p:nvSpPr>
        <p:spPr>
          <a:xfrm>
            <a:off x="2653220" y="487357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BBDDF0-E224-A349-816D-5E551DD4F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98" y="4310635"/>
            <a:ext cx="3981206" cy="18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7FE4C5-3288-C347-AC93-D7131BE5D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0" y="1940187"/>
            <a:ext cx="5834412" cy="3370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1985A0-B0CF-584C-8CC3-2A0C6D4E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0326B-838F-2F4A-84E7-BAD5DC8450CF}"/>
              </a:ext>
            </a:extLst>
          </p:cNvPr>
          <p:cNvSpPr txBox="1"/>
          <p:nvPr/>
        </p:nvSpPr>
        <p:spPr>
          <a:xfrm>
            <a:off x="191755" y="1337573"/>
            <a:ext cx="3555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Std" pitchFamily="2" charset="2"/>
              </a:rPr>
              <a:t>e  ‰  e  ‰  e e  ‰  e ‰  e  ‰  e </a:t>
            </a:r>
            <a:r>
              <a:rPr lang="en-US" sz="2800" spc="-200" dirty="0">
                <a:latin typeface="Helsinki Std" pitchFamily="2" charset="2"/>
              </a:rPr>
              <a:t>:|</a:t>
            </a:r>
            <a:r>
              <a:rPr lang="en-US" sz="2800" b="1" spc="-700" dirty="0">
                <a:latin typeface="Helsinki Std" pitchFamily="2" charset="2"/>
              </a:rPr>
              <a:t>|</a:t>
            </a:r>
            <a:r>
              <a:rPr lang="en-US" sz="2800" b="1" dirty="0">
                <a:latin typeface="Helsinki Std" pitchFamily="2" charset="2"/>
              </a:rPr>
              <a:t>|</a:t>
            </a:r>
            <a:endParaRPr lang="en-US" sz="2800" dirty="0">
              <a:latin typeface="Helsinki Std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34C91-F50F-534D-9AF2-195730FFDD2E}"/>
              </a:ext>
            </a:extLst>
          </p:cNvPr>
          <p:cNvSpPr txBox="1"/>
          <p:nvPr/>
        </p:nvSpPr>
        <p:spPr>
          <a:xfrm>
            <a:off x="4087695" y="1320176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Std" pitchFamily="2" charset="2"/>
              </a:rPr>
              <a:t>e ‰   ‰   ‰   ‰   ‰   ‰   ‰   e  ‰   ‰   ‰   </a:t>
            </a:r>
            <a:r>
              <a:rPr lang="en-US" sz="2800" spc="-200" dirty="0">
                <a:latin typeface="Helsinki Std" pitchFamily="2" charset="2"/>
              </a:rPr>
              <a:t>:|</a:t>
            </a:r>
            <a:r>
              <a:rPr lang="en-US" sz="2800" b="1" spc="-700" dirty="0">
                <a:latin typeface="Helsinki Std" pitchFamily="2" charset="2"/>
              </a:rPr>
              <a:t>|</a:t>
            </a:r>
            <a:r>
              <a:rPr lang="en-US" sz="2800" b="1" dirty="0">
                <a:latin typeface="Helsinki Std" pitchFamily="2" charset="2"/>
              </a:rPr>
              <a:t>|</a:t>
            </a:r>
            <a:endParaRPr lang="en-US" sz="2800" dirty="0">
              <a:latin typeface="Helsinki Std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DB1A5-EC35-C142-AA7D-70FF471B36AE}"/>
              </a:ext>
            </a:extLst>
          </p:cNvPr>
          <p:cNvSpPr txBox="1"/>
          <p:nvPr/>
        </p:nvSpPr>
        <p:spPr>
          <a:xfrm>
            <a:off x="3633441" y="1239518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B9344-B20D-F04B-A621-A1B2F684B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7" y="1940187"/>
            <a:ext cx="6147931" cy="3334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40F08B-E0D4-6847-AC3E-B02DC16F5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6020072" y="1940186"/>
            <a:ext cx="5674384" cy="3334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766297-5CDF-0446-945E-228034D29E4A}"/>
              </a:ext>
            </a:extLst>
          </p:cNvPr>
          <p:cNvSpPr txBox="1"/>
          <p:nvPr/>
        </p:nvSpPr>
        <p:spPr>
          <a:xfrm>
            <a:off x="6654554" y="5389737"/>
            <a:ext cx="408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 (0,0,1,2,3,4,5,5,7,7,8,9,10,11)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14A99-E0FA-FA44-B705-98EFD4C140D7}"/>
              </a:ext>
            </a:extLst>
          </p:cNvPr>
          <p:cNvSpPr txBox="1"/>
          <p:nvPr/>
        </p:nvSpPr>
        <p:spPr>
          <a:xfrm>
            <a:off x="1629554" y="5389738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(0,2,4,5,7,9,11) x (0,8)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AD05D-6158-8F48-B0AF-5F57F2DF5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907" y="1983837"/>
            <a:ext cx="6067459" cy="32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47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40F08B-E0D4-6847-AC3E-B02DC16F5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6195267" y="218654"/>
            <a:ext cx="5158531" cy="5591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FE4C5-3288-C347-AC93-D7131BE5D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523904" y="2778514"/>
            <a:ext cx="5304011" cy="306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1985A0-B0CF-584C-8CC3-2A0C6D4E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0326B-838F-2F4A-84E7-BAD5DC8450CF}"/>
              </a:ext>
            </a:extLst>
          </p:cNvPr>
          <p:cNvSpPr txBox="1"/>
          <p:nvPr/>
        </p:nvSpPr>
        <p:spPr>
          <a:xfrm>
            <a:off x="191755" y="1337573"/>
            <a:ext cx="3555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Std" pitchFamily="2" charset="2"/>
              </a:rPr>
              <a:t>e  ‰  e  ‰  e e  ‰  e ‰  e  ‰  e </a:t>
            </a:r>
            <a:r>
              <a:rPr lang="en-US" sz="2800" spc="-200" dirty="0">
                <a:latin typeface="Helsinki Std" pitchFamily="2" charset="2"/>
              </a:rPr>
              <a:t>:|</a:t>
            </a:r>
            <a:r>
              <a:rPr lang="en-US" sz="2800" b="1" spc="-700" dirty="0">
                <a:latin typeface="Helsinki Std" pitchFamily="2" charset="2"/>
              </a:rPr>
              <a:t>|</a:t>
            </a:r>
            <a:r>
              <a:rPr lang="en-US" sz="2800" b="1" dirty="0">
                <a:latin typeface="Helsinki Std" pitchFamily="2" charset="2"/>
              </a:rPr>
              <a:t>|</a:t>
            </a:r>
            <a:endParaRPr lang="en-US" sz="2800" dirty="0">
              <a:latin typeface="Helsinki Std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34C91-F50F-534D-9AF2-195730FFDD2E}"/>
              </a:ext>
            </a:extLst>
          </p:cNvPr>
          <p:cNvSpPr txBox="1"/>
          <p:nvPr/>
        </p:nvSpPr>
        <p:spPr>
          <a:xfrm>
            <a:off x="2233379" y="1885489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sinki Std" pitchFamily="2" charset="2"/>
              </a:rPr>
              <a:t>e ‰   ‰ e  ‰   ‰   ‰   ‰   ‰   ‰   ‰   ‰   </a:t>
            </a:r>
            <a:r>
              <a:rPr lang="en-US" sz="2800" spc="-200" dirty="0">
                <a:latin typeface="Helsinki Std" pitchFamily="2" charset="2"/>
              </a:rPr>
              <a:t>:|</a:t>
            </a:r>
            <a:r>
              <a:rPr lang="en-US" sz="2800" b="1" spc="-700" dirty="0">
                <a:latin typeface="Helsinki Std" pitchFamily="2" charset="2"/>
              </a:rPr>
              <a:t>|</a:t>
            </a:r>
            <a:r>
              <a:rPr lang="en-US" sz="2800" b="1" dirty="0">
                <a:latin typeface="Helsinki Std" pitchFamily="2" charset="2"/>
              </a:rPr>
              <a:t>|</a:t>
            </a:r>
            <a:endParaRPr lang="en-US" sz="2800" dirty="0">
              <a:latin typeface="Helsinki Std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DB1A5-EC35-C142-AA7D-70FF471B36AE}"/>
              </a:ext>
            </a:extLst>
          </p:cNvPr>
          <p:cNvSpPr txBox="1"/>
          <p:nvPr/>
        </p:nvSpPr>
        <p:spPr>
          <a:xfrm>
            <a:off x="3633441" y="1239518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66297-5CDF-0446-945E-228034D29E4A}"/>
              </a:ext>
            </a:extLst>
          </p:cNvPr>
          <p:cNvSpPr txBox="1"/>
          <p:nvPr/>
        </p:nvSpPr>
        <p:spPr>
          <a:xfrm>
            <a:off x="6733750" y="5798959"/>
            <a:ext cx="408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 (0,0,2,2,3,4,5,5,7,7,8,9,10,11)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14A99-E0FA-FA44-B705-98EFD4C140D7}"/>
              </a:ext>
            </a:extLst>
          </p:cNvPr>
          <p:cNvSpPr txBox="1"/>
          <p:nvPr/>
        </p:nvSpPr>
        <p:spPr>
          <a:xfrm>
            <a:off x="1529474" y="5808073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(0,2,4,5,7,9,11) x (0,3)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0796BD-B843-0843-9459-187F6EC85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79" y="2846328"/>
            <a:ext cx="5404672" cy="2931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D94589-A967-7E46-9594-F00E0AA06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881" y="144010"/>
            <a:ext cx="5308543" cy="55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570C-5431-3E49-857F-AACA6D41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metrical rhythms as periodic functions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4F449-7C14-7146-A970-E9CE6B91CD16}"/>
              </a:ext>
            </a:extLst>
          </p:cNvPr>
          <p:cNvSpPr txBox="1"/>
          <p:nvPr/>
        </p:nvSpPr>
        <p:spPr>
          <a:xfrm>
            <a:off x="817946" y="1323292"/>
            <a:ext cx="394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82A87-83F2-E549-B9E9-6F1A39ECECBD}"/>
              </a:ext>
            </a:extLst>
          </p:cNvPr>
          <p:cNvSpPr txBox="1"/>
          <p:nvPr/>
        </p:nvSpPr>
        <p:spPr>
          <a:xfrm>
            <a:off x="4901646" y="1263123"/>
            <a:ext cx="40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3D1A1-2DBE-064A-8CC2-59CEF92972C8}"/>
              </a:ext>
            </a:extLst>
          </p:cNvPr>
          <p:cNvSpPr txBox="1"/>
          <p:nvPr/>
        </p:nvSpPr>
        <p:spPr>
          <a:xfrm>
            <a:off x="4901646" y="1971009"/>
            <a:ext cx="40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C8F80-1C59-3847-AE77-47DA1DAC482E}"/>
              </a:ext>
            </a:extLst>
          </p:cNvPr>
          <p:cNvSpPr txBox="1"/>
          <p:nvPr/>
        </p:nvSpPr>
        <p:spPr>
          <a:xfrm>
            <a:off x="817946" y="2100946"/>
            <a:ext cx="407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h</a:t>
            </a:r>
            <a:r>
              <a:rPr lang="en-US" sz="3800" spc="300" dirty="0">
                <a:latin typeface="Helsinki Text Std" panose="02000400000000000000" pitchFamily="2" charset="77"/>
              </a:rPr>
              <a:t>    </a:t>
            </a:r>
            <a:r>
              <a:rPr lang="en-US" sz="4000" spc="300" dirty="0">
                <a:latin typeface="Helsinki Text Std" panose="02000400000000000000" pitchFamily="2" charset="77"/>
              </a:rPr>
              <a:t>h</a:t>
            </a:r>
            <a:r>
              <a:rPr lang="en-US" sz="3800" spc="300" dirty="0">
                <a:latin typeface="Helsinki Text Std" panose="02000400000000000000" pitchFamily="2" charset="77"/>
              </a:rPr>
              <a:t>    </a:t>
            </a:r>
            <a:r>
              <a:rPr lang="en-US" sz="4000" spc="300" dirty="0">
                <a:latin typeface="Helsinki Text Std" panose="02000400000000000000" pitchFamily="2" charset="77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2E7BF-3401-864E-BBF3-C1004BAECDBF}"/>
              </a:ext>
            </a:extLst>
          </p:cNvPr>
          <p:cNvSpPr txBox="1"/>
          <p:nvPr/>
        </p:nvSpPr>
        <p:spPr>
          <a:xfrm>
            <a:off x="269668" y="20289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4DD4BA-E3D6-7243-AC72-82DC4168E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2801181"/>
            <a:ext cx="4418544" cy="1325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D60113-9B7A-6E4B-8689-816D500717B8}"/>
              </a:ext>
            </a:extLst>
          </p:cNvPr>
          <p:cNvSpPr txBox="1"/>
          <p:nvPr/>
        </p:nvSpPr>
        <p:spPr>
          <a:xfrm>
            <a:off x="5674054" y="303124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F468D-E64B-C94F-96DF-18F90E2D6465}"/>
              </a:ext>
            </a:extLst>
          </p:cNvPr>
          <p:cNvSpPr txBox="1"/>
          <p:nvPr/>
        </p:nvSpPr>
        <p:spPr>
          <a:xfrm>
            <a:off x="258957" y="315285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035650-C29F-3047-8A0B-F0A44C79F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359" y="4312167"/>
            <a:ext cx="5124865" cy="1537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9F86CF-A188-2D44-B287-F11699A92F40}"/>
              </a:ext>
            </a:extLst>
          </p:cNvPr>
          <p:cNvSpPr txBox="1"/>
          <p:nvPr/>
        </p:nvSpPr>
        <p:spPr>
          <a:xfrm>
            <a:off x="5635954" y="470923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5839BC-2F1F-C54F-9789-76C3AAA60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359" y="1044580"/>
            <a:ext cx="5131840" cy="15331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979292-9B4F-F644-8FF3-5D29A8561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018" y="2641086"/>
            <a:ext cx="5131841" cy="15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3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2B1CE6-0208-EF4A-99DA-113BD6CF5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5311323" y="1325562"/>
            <a:ext cx="6308708" cy="3806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87E25-ADE3-444B-952F-747F64CD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meter in the finale of the </a:t>
            </a:r>
            <a:r>
              <a:rPr lang="en-US" i="1" dirty="0"/>
              <a:t>Sextet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E3D34-883C-9D41-A9AE-0710D6079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77" y="1325563"/>
            <a:ext cx="4603315" cy="1325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65BD6-53EE-0C42-A5EF-5E1C1BDF4896}"/>
              </a:ext>
            </a:extLst>
          </p:cNvPr>
          <p:cNvSpPr txBox="1"/>
          <p:nvPr/>
        </p:nvSpPr>
        <p:spPr>
          <a:xfrm>
            <a:off x="838200" y="2651125"/>
            <a:ext cx="3842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Piano part, </a:t>
            </a:r>
            <a:r>
              <a:rPr lang="en-US" sz="2800" i="1" dirty="0"/>
              <a:t>Sextet, </a:t>
            </a:r>
            <a:r>
              <a:rPr lang="en-US" sz="2800" dirty="0" err="1"/>
              <a:t>mvt</a:t>
            </a:r>
            <a:r>
              <a:rPr lang="en-US" sz="2800" dirty="0"/>
              <a:t>.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6002D-6E6F-0944-8338-341A036A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323" y="1428095"/>
            <a:ext cx="6438900" cy="349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26B91E-A8BA-8342-BC81-AB521BE5A107}"/>
              </a:ext>
            </a:extLst>
          </p:cNvPr>
          <p:cNvSpPr txBox="1"/>
          <p:nvPr/>
        </p:nvSpPr>
        <p:spPr>
          <a:xfrm rot="16200000">
            <a:off x="4426852" y="2989678"/>
            <a:ext cx="147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Squared mag.</a:t>
            </a:r>
          </a:p>
        </p:txBody>
      </p:sp>
    </p:spTree>
    <p:extLst>
      <p:ext uri="{BB962C8B-B14F-4D97-AF65-F5344CB8AC3E}">
        <p14:creationId xmlns:p14="http://schemas.microsoft.com/office/powerpoint/2010/main" val="2952354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54C64-ADB6-A147-9AEB-08EA94BD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meter in the finale of the </a:t>
            </a:r>
            <a:r>
              <a:rPr lang="en-US" i="1" dirty="0"/>
              <a:t>Sextet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9DD64-46D3-274B-BFC3-09687F3FC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531322" y="3138175"/>
            <a:ext cx="5721038" cy="2538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F5FE3-37B4-B846-8692-DDD1F7ABE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71"/>
          <a:stretch/>
        </p:blipFill>
        <p:spPr>
          <a:xfrm>
            <a:off x="552711" y="2970483"/>
            <a:ext cx="5921282" cy="2563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CD811-DB13-2740-8D77-62CDDA82E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6473993" y="1680092"/>
            <a:ext cx="5553145" cy="3977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E5FB8-0842-9244-A10E-24FFDF402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993" y="1968057"/>
            <a:ext cx="5924066" cy="3540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194EE-9C73-6249-8409-398EEDFA1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922" y="1016188"/>
            <a:ext cx="4403059" cy="2158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AC42C3-C88E-2A43-B69F-C2FDE66997D7}"/>
              </a:ext>
            </a:extLst>
          </p:cNvPr>
          <p:cNvSpPr txBox="1"/>
          <p:nvPr/>
        </p:nvSpPr>
        <p:spPr>
          <a:xfrm>
            <a:off x="1847461" y="5737766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(0,3,4,6,8,9) x (0,8)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E895F-2BCC-7249-A0F1-77002C4B632F}"/>
              </a:ext>
            </a:extLst>
          </p:cNvPr>
          <p:cNvSpPr txBox="1"/>
          <p:nvPr/>
        </p:nvSpPr>
        <p:spPr>
          <a:xfrm>
            <a:off x="7242661" y="5750683"/>
            <a:ext cx="413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 (0,0,2,3,4,4,5,6,8,8,9,11)</a:t>
            </a:r>
          </a:p>
        </p:txBody>
      </p:sp>
      <p:pic>
        <p:nvPicPr>
          <p:cNvPr id="4" name="reichSextetBass3-2.wav">
            <a:hlinkClick r:id="" action="ppaction://media"/>
            <a:extLst>
              <a:ext uri="{FF2B5EF4-FFF2-40B4-BE49-F238E27FC236}">
                <a16:creationId xmlns:a16="http://schemas.microsoft.com/office/drawing/2014/main" id="{0641E133-C098-3D43-922E-2E4F820F0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3026" y="919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54C64-ADB6-A147-9AEB-08EA94BD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meter in the finale of the </a:t>
            </a:r>
            <a:r>
              <a:rPr lang="en-US" i="1" dirty="0"/>
              <a:t>Sextet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9DD64-46D3-274B-BFC3-09687F3FC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2950699" y="3429000"/>
            <a:ext cx="4853193" cy="2934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CD811-DB13-2740-8D77-62CDDA82E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7824539" y="947500"/>
            <a:ext cx="4154909" cy="5415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AC42C3-C88E-2A43-B69F-C2FDE66997D7}"/>
              </a:ext>
            </a:extLst>
          </p:cNvPr>
          <p:cNvSpPr txBox="1"/>
          <p:nvPr/>
        </p:nvSpPr>
        <p:spPr>
          <a:xfrm>
            <a:off x="301256" y="2179159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(0,3,4,6,8,9) x (0,3)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E895F-2BCC-7249-A0F1-77002C4B632F}"/>
              </a:ext>
            </a:extLst>
          </p:cNvPr>
          <p:cNvSpPr txBox="1"/>
          <p:nvPr/>
        </p:nvSpPr>
        <p:spPr>
          <a:xfrm>
            <a:off x="0" y="2768318"/>
            <a:ext cx="3754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 (0,0,3,3,4,6,6,8,9,9,11)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3132B-D75D-8F45-A360-6B659CB2D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740" y="856528"/>
            <a:ext cx="4205169" cy="2476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908FEC-45E0-674C-AE40-20F776EA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825" y="3499350"/>
            <a:ext cx="5073981" cy="2752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C47E71-4F73-B14C-BB09-E11ABB766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2568" y="1024969"/>
            <a:ext cx="4094157" cy="5232768"/>
          </a:xfrm>
          <a:prstGeom prst="rect">
            <a:avLst/>
          </a:prstGeom>
        </p:spPr>
      </p:pic>
      <p:pic>
        <p:nvPicPr>
          <p:cNvPr id="4" name="reichSextetbass12-8.wav">
            <a:hlinkClick r:id="" action="ppaction://media"/>
            <a:extLst>
              <a:ext uri="{FF2B5EF4-FFF2-40B4-BE49-F238E27FC236}">
                <a16:creationId xmlns:a16="http://schemas.microsoft.com/office/drawing/2014/main" id="{3F1655A7-10F7-F149-8010-B4CC44F4C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0877" y="5438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4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B6A7-1D75-DC4C-B82D-AB96AEFA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Canons on the signature rhythm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5862F-1F99-954A-8475-F1F6DDBF1720}"/>
              </a:ext>
            </a:extLst>
          </p:cNvPr>
          <p:cNvSpPr txBox="1"/>
          <p:nvPr/>
        </p:nvSpPr>
        <p:spPr>
          <a:xfrm>
            <a:off x="1310734" y="1063953"/>
            <a:ext cx="2172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Sextet</a:t>
            </a:r>
            <a:r>
              <a:rPr lang="en-US" sz="2800" dirty="0"/>
              <a:t> </a:t>
            </a:r>
            <a:r>
              <a:rPr lang="en-US" sz="2800" dirty="0" err="1"/>
              <a:t>mvt</a:t>
            </a:r>
            <a:r>
              <a:rPr lang="en-US" sz="2800" dirty="0"/>
              <a:t>. 1:</a:t>
            </a:r>
            <a:endParaRPr lang="en-US" sz="28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CADF4-1F1B-8B43-B814-13880C355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5" y="1587172"/>
            <a:ext cx="3973484" cy="2156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99F7E0-C6A6-5142-9DB8-957470F69ADB}"/>
              </a:ext>
            </a:extLst>
          </p:cNvPr>
          <p:cNvSpPr txBox="1"/>
          <p:nvPr/>
        </p:nvSpPr>
        <p:spPr>
          <a:xfrm>
            <a:off x="6641804" y="1356340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(0,1,2,4,5,7,9,10) x (0,2)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A3B5D-9B94-B644-AE21-28F515603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90" y="1886188"/>
            <a:ext cx="7094078" cy="3916095"/>
          </a:xfrm>
          <a:prstGeom prst="rect">
            <a:avLst/>
          </a:prstGeom>
        </p:spPr>
      </p:pic>
      <p:pic>
        <p:nvPicPr>
          <p:cNvPr id="11" name="reichSextet1canon1.wav">
            <a:hlinkClick r:id="" action="ppaction://media"/>
            <a:extLst>
              <a:ext uri="{FF2B5EF4-FFF2-40B4-BE49-F238E27FC236}">
                <a16:creationId xmlns:a16="http://schemas.microsoft.com/office/drawing/2014/main" id="{19336A46-80CE-A347-8BEE-74E55D2F9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532" y="52708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B6A7-1D75-DC4C-B82D-AB96AEFA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Canons on the signature rhythm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5862F-1F99-954A-8475-F1F6DDBF1720}"/>
              </a:ext>
            </a:extLst>
          </p:cNvPr>
          <p:cNvSpPr txBox="1"/>
          <p:nvPr/>
        </p:nvSpPr>
        <p:spPr>
          <a:xfrm>
            <a:off x="1310734" y="1063953"/>
            <a:ext cx="2172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Sextet</a:t>
            </a:r>
            <a:r>
              <a:rPr lang="en-US" sz="2800" dirty="0"/>
              <a:t> </a:t>
            </a:r>
            <a:r>
              <a:rPr lang="en-US" sz="2800" dirty="0" err="1"/>
              <a:t>mvt</a:t>
            </a:r>
            <a:r>
              <a:rPr lang="en-US" sz="2800" dirty="0"/>
              <a:t>. 1:</a:t>
            </a:r>
            <a:endParaRPr lang="en-US" sz="28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9F7E0-C6A6-5142-9DB8-957470F69ADB}"/>
              </a:ext>
            </a:extLst>
          </p:cNvPr>
          <p:cNvSpPr txBox="1"/>
          <p:nvPr/>
        </p:nvSpPr>
        <p:spPr>
          <a:xfrm>
            <a:off x="6641804" y="1356340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(0,1,2,4,5,7,9,10) x (0,2,5)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6BE55-1088-A14B-B94D-5B1C57937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385" y="1747001"/>
            <a:ext cx="7492827" cy="4136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0F1F4-DCB7-924C-AA39-AE083FC37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3" y="1713366"/>
            <a:ext cx="4465323" cy="3315834"/>
          </a:xfrm>
          <a:prstGeom prst="rect">
            <a:avLst/>
          </a:prstGeom>
        </p:spPr>
      </p:pic>
      <p:pic>
        <p:nvPicPr>
          <p:cNvPr id="11" name="reichSextet1canon2.wav">
            <a:hlinkClick r:id="" action="ppaction://media"/>
            <a:extLst>
              <a:ext uri="{FF2B5EF4-FFF2-40B4-BE49-F238E27FC236}">
                <a16:creationId xmlns:a16="http://schemas.microsoft.com/office/drawing/2014/main" id="{91CAB5B3-09E7-4449-8070-46E79405E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334" y="53876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B6A7-1D75-DC4C-B82D-AB96AEFA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Canons on the signature rhythm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5862F-1F99-954A-8475-F1F6DDBF1720}"/>
              </a:ext>
            </a:extLst>
          </p:cNvPr>
          <p:cNvSpPr txBox="1"/>
          <p:nvPr/>
        </p:nvSpPr>
        <p:spPr>
          <a:xfrm>
            <a:off x="838200" y="1063953"/>
            <a:ext cx="4316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Electric Counterpoint</a:t>
            </a:r>
            <a:r>
              <a:rPr lang="en-US" sz="2800" dirty="0"/>
              <a:t> </a:t>
            </a:r>
            <a:r>
              <a:rPr lang="en-US" sz="2800" dirty="0" err="1"/>
              <a:t>mvt</a:t>
            </a:r>
            <a:r>
              <a:rPr lang="en-US" sz="2800" dirty="0"/>
              <a:t>. 3:</a:t>
            </a:r>
            <a:endParaRPr lang="en-US" sz="28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AF24B-B5F7-DC43-A156-0C7115614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521"/>
            <a:ext cx="6643396" cy="3023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64A899-0782-A14A-80EA-DF77C3C78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396" y="3301398"/>
            <a:ext cx="5548604" cy="3062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A87E06-F60A-C343-802A-C92FFEF43548}"/>
              </a:ext>
            </a:extLst>
          </p:cNvPr>
          <p:cNvSpPr txBox="1"/>
          <p:nvPr/>
        </p:nvSpPr>
        <p:spPr>
          <a:xfrm>
            <a:off x="8938726" y="2928374"/>
            <a:ext cx="127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Spectra: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CA275-F0A7-8B4F-8013-1289480B6372}"/>
              </a:ext>
            </a:extLst>
          </p:cNvPr>
          <p:cNvSpPr txBox="1"/>
          <p:nvPr/>
        </p:nvSpPr>
        <p:spPr>
          <a:xfrm>
            <a:off x="7225004" y="1307847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(0,2,5,9)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F8E5C0-606F-1D4F-9D72-A76FB92BA835}"/>
              </a:ext>
            </a:extLst>
          </p:cNvPr>
          <p:cNvSpPr txBox="1"/>
          <p:nvPr/>
        </p:nvSpPr>
        <p:spPr>
          <a:xfrm>
            <a:off x="9277207" y="1287199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(0,3,5,9)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A4AA05-8A70-6D43-BE72-DEAF689A5870}"/>
              </a:ext>
            </a:extLst>
          </p:cNvPr>
          <p:cNvCxnSpPr/>
          <p:nvPr/>
        </p:nvCxnSpPr>
        <p:spPr>
          <a:xfrm>
            <a:off x="8614098" y="1587173"/>
            <a:ext cx="64925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D3286A4-F9E4-1E47-8631-6C1CEEDC4C73}"/>
              </a:ext>
            </a:extLst>
          </p:cNvPr>
          <p:cNvSpPr txBox="1"/>
          <p:nvPr/>
        </p:nvSpPr>
        <p:spPr>
          <a:xfrm>
            <a:off x="785149" y="156691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A32B18-E614-DD48-AAC7-B4F7BB2C99A5}"/>
              </a:ext>
            </a:extLst>
          </p:cNvPr>
          <p:cNvSpPr txBox="1"/>
          <p:nvPr/>
        </p:nvSpPr>
        <p:spPr>
          <a:xfrm>
            <a:off x="1171607" y="226424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687EF4-FD01-8542-8C64-5A8B714A789A}"/>
              </a:ext>
            </a:extLst>
          </p:cNvPr>
          <p:cNvSpPr txBox="1"/>
          <p:nvPr/>
        </p:nvSpPr>
        <p:spPr>
          <a:xfrm>
            <a:off x="1701478" y="36638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66E1AF-1903-D54C-8DFF-E3D37A937F63}"/>
              </a:ext>
            </a:extLst>
          </p:cNvPr>
          <p:cNvSpPr txBox="1"/>
          <p:nvPr/>
        </p:nvSpPr>
        <p:spPr>
          <a:xfrm>
            <a:off x="2430683" y="296052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355E4-D58A-CF44-AEAD-9061A54BD6D3}"/>
              </a:ext>
            </a:extLst>
          </p:cNvPr>
          <p:cNvSpPr txBox="1"/>
          <p:nvPr/>
        </p:nvSpPr>
        <p:spPr>
          <a:xfrm>
            <a:off x="4011943" y="15347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70B69-EA52-3F48-9FD9-F099F786D208}"/>
              </a:ext>
            </a:extLst>
          </p:cNvPr>
          <p:cNvSpPr txBox="1"/>
          <p:nvPr/>
        </p:nvSpPr>
        <p:spPr>
          <a:xfrm>
            <a:off x="4588114" y="223628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25D10F-7A3E-A64C-82AF-E8281AD5BF57}"/>
              </a:ext>
            </a:extLst>
          </p:cNvPr>
          <p:cNvSpPr txBox="1"/>
          <p:nvPr/>
        </p:nvSpPr>
        <p:spPr>
          <a:xfrm>
            <a:off x="4928272" y="363170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DAB975-EB3A-BB45-8B8B-99AFA842F0CE}"/>
              </a:ext>
            </a:extLst>
          </p:cNvPr>
          <p:cNvSpPr txBox="1"/>
          <p:nvPr/>
        </p:nvSpPr>
        <p:spPr>
          <a:xfrm>
            <a:off x="5657477" y="29283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9</a:t>
            </a:r>
          </a:p>
        </p:txBody>
      </p:sp>
      <p:pic>
        <p:nvPicPr>
          <p:cNvPr id="23" name="reichElectricCounterpoint3canon.wav">
            <a:hlinkClick r:id="" action="ppaction://media"/>
            <a:extLst>
              <a:ext uri="{FF2B5EF4-FFF2-40B4-BE49-F238E27FC236}">
                <a16:creationId xmlns:a16="http://schemas.microsoft.com/office/drawing/2014/main" id="{E2FDBB3E-AAD7-624E-A494-568AFAE07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886" y="50824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4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4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10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94777-21DF-EB40-BA69-F2D639F1F0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483078" y="3834438"/>
            <a:ext cx="7427167" cy="234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1497D-BDAC-6C42-A96B-4C2D05924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6020279" y="82313"/>
            <a:ext cx="5952931" cy="377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DB028-A3FD-3940-A27D-8FDE7D04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Sextet </a:t>
            </a:r>
            <a:r>
              <a:rPr lang="en-US" dirty="0" err="1"/>
              <a:t>Mvt</a:t>
            </a:r>
            <a:r>
              <a:rPr lang="en-US" dirty="0"/>
              <a:t>. 4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4EDCD-2346-634D-B3AE-A51BB79F2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30" y="3898407"/>
            <a:ext cx="7070676" cy="212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B4AD7-C0E6-3D49-9AC1-644E58CA7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722" y="94523"/>
            <a:ext cx="5537200" cy="3771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7F828-4BEF-D34C-90BC-9724D41B95E3}"/>
              </a:ext>
            </a:extLst>
          </p:cNvPr>
          <p:cNvSpPr txBox="1"/>
          <p:nvPr/>
        </p:nvSpPr>
        <p:spPr>
          <a:xfrm>
            <a:off x="634521" y="1325563"/>
            <a:ext cx="4917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modification of the signature rhythm to fit in an irregular 22-onset universe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25D95-18F0-7241-9C0D-BC46E1039679}"/>
              </a:ext>
            </a:extLst>
          </p:cNvPr>
          <p:cNvSpPr txBox="1"/>
          <p:nvPr/>
        </p:nvSpPr>
        <p:spPr>
          <a:xfrm>
            <a:off x="8078197" y="3878633"/>
            <a:ext cx="3895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relationship between these rhythms can be seen by scaling their spectra to reflect the common shape </a:t>
            </a:r>
          </a:p>
        </p:txBody>
      </p:sp>
      <p:pic>
        <p:nvPicPr>
          <p:cNvPr id="6" name="reichSextet4.wav">
            <a:hlinkClick r:id="" action="ppaction://media"/>
            <a:extLst>
              <a:ext uri="{FF2B5EF4-FFF2-40B4-BE49-F238E27FC236}">
                <a16:creationId xmlns:a16="http://schemas.microsoft.com/office/drawing/2014/main" id="{6ED942A8-9171-E246-A69C-F44C1557C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7922" y="54730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E1497D-BDAC-6C42-A96B-4C2D05924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6020279" y="82313"/>
            <a:ext cx="5952931" cy="377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DB028-A3FD-3940-A27D-8FDE7D04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Sextet </a:t>
            </a:r>
            <a:r>
              <a:rPr lang="en-US" dirty="0" err="1"/>
              <a:t>Mvt</a:t>
            </a:r>
            <a:r>
              <a:rPr lang="en-US" dirty="0"/>
              <a:t>. 4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7F828-4BEF-D34C-90BC-9724D41B95E3}"/>
              </a:ext>
            </a:extLst>
          </p:cNvPr>
          <p:cNvSpPr txBox="1"/>
          <p:nvPr/>
        </p:nvSpPr>
        <p:spPr>
          <a:xfrm>
            <a:off x="461856" y="3350622"/>
            <a:ext cx="491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of Reich’s canons on this rhythm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A13D65-AAB3-3846-A5E6-871175415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90" y="3715003"/>
            <a:ext cx="7996071" cy="2711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6E0739-9ABA-3B4D-9141-546BBB1D9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944" y="0"/>
            <a:ext cx="5537200" cy="3771900"/>
          </a:xfrm>
          <a:prstGeom prst="rect">
            <a:avLst/>
          </a:prstGeom>
        </p:spPr>
      </p:pic>
      <p:pic>
        <p:nvPicPr>
          <p:cNvPr id="13" name="reichSextet4canon.wav">
            <a:hlinkClick r:id="" action="ppaction://media"/>
            <a:extLst>
              <a:ext uri="{FF2B5EF4-FFF2-40B4-BE49-F238E27FC236}">
                <a16:creationId xmlns:a16="http://schemas.microsoft.com/office/drawing/2014/main" id="{F58FACAA-5DB2-3F41-9746-94EB2E75F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0992" y="56435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CC3E40-59CD-C948-972C-63E7F0AC9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05"/>
          <a:stretch/>
        </p:blipFill>
        <p:spPr>
          <a:xfrm>
            <a:off x="6512767" y="2159875"/>
            <a:ext cx="5721038" cy="31789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66F79C-B478-0D47-96E6-663650E41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Electric Counterpoint, </a:t>
            </a:r>
            <a:r>
              <a:rPr lang="en-US" dirty="0" err="1"/>
              <a:t>Mvt</a:t>
            </a:r>
            <a:r>
              <a:rPr lang="en-US" dirty="0"/>
              <a:t>.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10461-29BF-8D4A-AC26-90416248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6512767" cy="2861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9DE7F-7153-9F41-8C75-59FFB0FF6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767" y="2272911"/>
            <a:ext cx="5679232" cy="30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2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F5AD-913C-BA47-9FA9-CF34EB8DE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3022600"/>
          </a:xfrm>
        </p:spPr>
        <p:txBody>
          <a:bodyPr>
            <a:normAutofit/>
          </a:bodyPr>
          <a:lstStyle/>
          <a:p>
            <a:r>
              <a:rPr lang="en-US" dirty="0"/>
              <a:t>Rhythmic Qualities, </a:t>
            </a:r>
            <a:br>
              <a:rPr lang="en-US" dirty="0"/>
            </a:br>
            <a:r>
              <a:rPr lang="en-US" dirty="0"/>
              <a:t>Meter, and Reich’s Cyclic Canons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D067A-7129-7E47-BBC4-C34309A4D0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Presentation to SMT 2019, Columbus, Ohio</a:t>
            </a:r>
          </a:p>
          <a:p>
            <a:r>
              <a:rPr lang="en-US" dirty="0"/>
              <a:t>Jason Yust,              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2A98F-29E9-ED43-AA23-91AB9B15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425" y="4110775"/>
            <a:ext cx="1571171" cy="638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B7FEB-5840-BF47-B823-164E7418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57" y="2626820"/>
            <a:ext cx="285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0885-A4DA-0F4E-BC8D-9A051DA4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Meter type corresponds to spectrum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D9024-73C6-8944-AB0D-EB7188E2F7AE}"/>
              </a:ext>
            </a:extLst>
          </p:cNvPr>
          <p:cNvSpPr txBox="1"/>
          <p:nvPr/>
        </p:nvSpPr>
        <p:spPr>
          <a:xfrm>
            <a:off x="7032767" y="2578654"/>
            <a:ext cx="394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E5C47-76DD-5E40-BBCF-76945E0C3ACF}"/>
              </a:ext>
            </a:extLst>
          </p:cNvPr>
          <p:cNvSpPr txBox="1"/>
          <p:nvPr/>
        </p:nvSpPr>
        <p:spPr>
          <a:xfrm>
            <a:off x="1210087" y="2578654"/>
            <a:ext cx="394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q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39564-8088-4544-A150-D4FBD6F3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791" y="1325562"/>
            <a:ext cx="4543606" cy="1069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4E36F-A869-4B49-A406-6E5F71BC9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75" y="1325561"/>
            <a:ext cx="4405825" cy="1069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427ED1-6ED2-E64C-9A9E-27277CEE0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05" y="3512467"/>
            <a:ext cx="4405826" cy="23739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33D18B-1383-7D45-96F9-06FA0C97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016" y="4207994"/>
            <a:ext cx="4416648" cy="15397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06959D-B580-0445-9B39-C10AD70D31F4}"/>
              </a:ext>
            </a:extLst>
          </p:cNvPr>
          <p:cNvSpPr txBox="1"/>
          <p:nvPr/>
        </p:nvSpPr>
        <p:spPr>
          <a:xfrm>
            <a:off x="4623263" y="4824553"/>
            <a:ext cx="41198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85799B-DAF7-9348-A32D-80FA51B2CAB5}"/>
              </a:ext>
            </a:extLst>
          </p:cNvPr>
          <p:cNvSpPr txBox="1"/>
          <p:nvPr/>
        </p:nvSpPr>
        <p:spPr>
          <a:xfrm>
            <a:off x="2837576" y="4582200"/>
            <a:ext cx="41198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1F711-BF51-0746-AF0F-CC2A3FD86A9D}"/>
              </a:ext>
            </a:extLst>
          </p:cNvPr>
          <p:cNvSpPr txBox="1"/>
          <p:nvPr/>
        </p:nvSpPr>
        <p:spPr>
          <a:xfrm>
            <a:off x="9225922" y="4824553"/>
            <a:ext cx="61550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</a:p>
        </p:txBody>
      </p:sp>
    </p:spTree>
    <p:extLst>
      <p:ext uri="{BB962C8B-B14F-4D97-AF65-F5344CB8AC3E}">
        <p14:creationId xmlns:p14="http://schemas.microsoft.com/office/powerpoint/2010/main" val="3273101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570C-5431-3E49-857F-AACA6D41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metrical rhythms as periodic functions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4F449-7C14-7146-A970-E9CE6B91CD16}"/>
              </a:ext>
            </a:extLst>
          </p:cNvPr>
          <p:cNvSpPr txBox="1"/>
          <p:nvPr/>
        </p:nvSpPr>
        <p:spPr>
          <a:xfrm>
            <a:off x="817946" y="1323292"/>
            <a:ext cx="394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q.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82A87-83F2-E549-B9E9-6F1A39ECECBD}"/>
              </a:ext>
            </a:extLst>
          </p:cNvPr>
          <p:cNvSpPr txBox="1"/>
          <p:nvPr/>
        </p:nvSpPr>
        <p:spPr>
          <a:xfrm>
            <a:off x="4901646" y="1263123"/>
            <a:ext cx="40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3D1A1-2DBE-064A-8CC2-59CEF92972C8}"/>
              </a:ext>
            </a:extLst>
          </p:cNvPr>
          <p:cNvSpPr txBox="1"/>
          <p:nvPr/>
        </p:nvSpPr>
        <p:spPr>
          <a:xfrm>
            <a:off x="4901646" y="1971009"/>
            <a:ext cx="40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C8F80-1C59-3847-AE77-47DA1DAC482E}"/>
              </a:ext>
            </a:extLst>
          </p:cNvPr>
          <p:cNvSpPr txBox="1"/>
          <p:nvPr/>
        </p:nvSpPr>
        <p:spPr>
          <a:xfrm>
            <a:off x="817946" y="2100946"/>
            <a:ext cx="407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h.</a:t>
            </a:r>
            <a:r>
              <a:rPr lang="en-US" sz="3900" spc="300" dirty="0">
                <a:latin typeface="Helsinki Text Std" panose="02000400000000000000" pitchFamily="2" charset="77"/>
              </a:rPr>
              <a:t>      </a:t>
            </a:r>
            <a:r>
              <a:rPr lang="en-US" sz="4000" spc="300" dirty="0">
                <a:latin typeface="Helsinki Text Std" panose="02000400000000000000" pitchFamily="2" charset="77"/>
              </a:rPr>
              <a:t>h.</a:t>
            </a:r>
            <a:r>
              <a:rPr lang="en-US" sz="3800" spc="300" dirty="0">
                <a:latin typeface="Helsinki Text Std" panose="02000400000000000000" pitchFamily="2" charset="77"/>
              </a:rPr>
              <a:t>    </a:t>
            </a:r>
            <a:endParaRPr lang="en-US" sz="4000" spc="300" dirty="0">
              <a:latin typeface="Helsinki Text Std" panose="02000400000000000000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2E7BF-3401-864E-BBF3-C1004BAECDBF}"/>
              </a:ext>
            </a:extLst>
          </p:cNvPr>
          <p:cNvSpPr txBox="1"/>
          <p:nvPr/>
        </p:nvSpPr>
        <p:spPr>
          <a:xfrm>
            <a:off x="269668" y="20289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D60113-9B7A-6E4B-8689-816D500717B8}"/>
              </a:ext>
            </a:extLst>
          </p:cNvPr>
          <p:cNvSpPr txBox="1"/>
          <p:nvPr/>
        </p:nvSpPr>
        <p:spPr>
          <a:xfrm>
            <a:off x="5674054" y="303124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F468D-E64B-C94F-96DF-18F90E2D6465}"/>
              </a:ext>
            </a:extLst>
          </p:cNvPr>
          <p:cNvSpPr txBox="1"/>
          <p:nvPr/>
        </p:nvSpPr>
        <p:spPr>
          <a:xfrm>
            <a:off x="258957" y="315285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9F86CF-A188-2D44-B287-F11699A92F40}"/>
              </a:ext>
            </a:extLst>
          </p:cNvPr>
          <p:cNvSpPr txBox="1"/>
          <p:nvPr/>
        </p:nvSpPr>
        <p:spPr>
          <a:xfrm>
            <a:off x="5635954" y="463174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C221D7-9C5F-B94D-8022-2D8B1BA3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19" y="4269154"/>
            <a:ext cx="4825474" cy="1441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9A101E-8656-6B4D-9136-69E67320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89" y="2978552"/>
            <a:ext cx="4628523" cy="1382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E1F64D-4B64-904F-81BB-DC9BDC7CC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86" y="2510536"/>
            <a:ext cx="4825474" cy="1658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E4A9B3-8670-3340-ABB9-CF35A482D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684" y="901337"/>
            <a:ext cx="4825476" cy="14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574CA-D46E-CB44-A82B-9DEB1D689F61}"/>
              </a:ext>
            </a:extLst>
          </p:cNvPr>
          <p:cNvSpPr/>
          <p:nvPr/>
        </p:nvSpPr>
        <p:spPr>
          <a:xfrm>
            <a:off x="2553346" y="3282568"/>
            <a:ext cx="6248400" cy="3042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2C296-0F72-8446-82EC-C3190844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 corresponds to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A51B8-48AB-CA4A-B43E-B5B27714E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94"/>
          <a:stretch/>
        </p:blipFill>
        <p:spPr>
          <a:xfrm>
            <a:off x="2553346" y="3817916"/>
            <a:ext cx="6248400" cy="2507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6A833-DD5F-554F-BB52-AF65CF8FC034}"/>
              </a:ext>
            </a:extLst>
          </p:cNvPr>
          <p:cNvSpPr txBox="1"/>
          <p:nvPr/>
        </p:nvSpPr>
        <p:spPr>
          <a:xfrm>
            <a:off x="2677591" y="1751238"/>
            <a:ext cx="7549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sinki Std" pitchFamily="2" charset="2"/>
              </a:rPr>
              <a:t>‰   </a:t>
            </a:r>
            <a:r>
              <a:rPr lang="en-US" sz="4000" dirty="0"/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2400" spc="300" dirty="0">
                <a:latin typeface="Helsinki Text Std" panose="02000400000000000000" pitchFamily="2" charset="77"/>
              </a:rPr>
              <a:t>)</a:t>
            </a:r>
            <a:r>
              <a:rPr lang="en-US" sz="16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16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3000" spc="300" dirty="0">
                <a:latin typeface="Helsinki Text Std" panose="02000400000000000000" pitchFamily="2" charset="77"/>
              </a:rPr>
              <a:t>  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3200" spc="300" dirty="0">
                <a:latin typeface="Helsinki Text Std" panose="02000400000000000000" pitchFamily="2" charset="77"/>
              </a:rPr>
              <a:t>)</a:t>
            </a:r>
            <a:r>
              <a:rPr lang="en-US" sz="20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16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44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25120-3946-0641-8AB0-038D0F6E9C7C}"/>
              </a:ext>
            </a:extLst>
          </p:cNvPr>
          <p:cNvSpPr txBox="1"/>
          <p:nvPr/>
        </p:nvSpPr>
        <p:spPr>
          <a:xfrm>
            <a:off x="2677591" y="1038070"/>
            <a:ext cx="624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h</a:t>
            </a:r>
            <a:r>
              <a:rPr lang="en-US" sz="3200" spc="300" dirty="0">
                <a:latin typeface="Helsinki Text Std" panose="02000400000000000000" pitchFamily="2" charset="77"/>
              </a:rPr>
              <a:t>       </a:t>
            </a:r>
            <a:r>
              <a:rPr lang="en-US" sz="4000" spc="300" dirty="0">
                <a:latin typeface="Helsinki Text Std" panose="02000400000000000000" pitchFamily="2" charset="77"/>
              </a:rPr>
              <a:t>h</a:t>
            </a:r>
            <a:r>
              <a:rPr lang="en-US" sz="3200" spc="300" dirty="0">
                <a:latin typeface="Helsinki Text Std" panose="02000400000000000000" pitchFamily="2" charset="77"/>
              </a:rPr>
              <a:t>       </a:t>
            </a:r>
            <a:r>
              <a:rPr lang="en-US" sz="4000" spc="300" dirty="0">
                <a:latin typeface="Helsinki Text Std" panose="02000400000000000000" pitchFamily="2" charset="77"/>
              </a:rPr>
              <a:t>h</a:t>
            </a:r>
            <a:r>
              <a:rPr lang="en-US" sz="30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55A08-79AD-E24C-AAA9-115F87F7DE07}"/>
              </a:ext>
            </a:extLst>
          </p:cNvPr>
          <p:cNvSpPr txBox="1"/>
          <p:nvPr/>
        </p:nvSpPr>
        <p:spPr>
          <a:xfrm>
            <a:off x="2898184" y="3390290"/>
            <a:ext cx="692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Helsinki Text Std" panose="02000400000000000000" pitchFamily="2" charset="77"/>
              </a:rPr>
              <a:t>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5FE32-BE77-A948-9249-C678F4B3B83F}"/>
              </a:ext>
            </a:extLst>
          </p:cNvPr>
          <p:cNvSpPr txBox="1"/>
          <p:nvPr/>
        </p:nvSpPr>
        <p:spPr>
          <a:xfrm>
            <a:off x="2553346" y="3269760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Phase Shift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F77F3-8BF3-2842-BB28-F71FA8E2B885}"/>
              </a:ext>
            </a:extLst>
          </p:cNvPr>
          <p:cNvSpPr txBox="1"/>
          <p:nvPr/>
        </p:nvSpPr>
        <p:spPr>
          <a:xfrm>
            <a:off x="2139450" y="181456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50F55-A173-3449-B175-11D5FAFDED1B}"/>
              </a:ext>
            </a:extLst>
          </p:cNvPr>
          <p:cNvSpPr txBox="1"/>
          <p:nvPr/>
        </p:nvSpPr>
        <p:spPr>
          <a:xfrm>
            <a:off x="2644341" y="2533487"/>
            <a:ext cx="659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20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48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20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20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48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20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  <a:r>
              <a:rPr lang="en-US" sz="2000" spc="300" dirty="0">
                <a:latin typeface="Helsinki Text Std" panose="02000400000000000000" pitchFamily="2" charset="77"/>
              </a:rPr>
              <a:t> </a:t>
            </a:r>
            <a:r>
              <a:rPr lang="en-US" sz="4000" spc="300" dirty="0">
                <a:latin typeface="Helsinki Text Std" panose="02000400000000000000" pitchFamily="2" charset="77"/>
              </a:rPr>
              <a:t>q</a:t>
            </a:r>
            <a:r>
              <a:rPr lang="en-US" sz="4400" spc="300" dirty="0">
                <a:latin typeface="Helsinki Text Std" panose="02000400000000000000" pitchFamily="2" charset="77"/>
              </a:rPr>
              <a:t>  </a:t>
            </a:r>
            <a:r>
              <a:rPr lang="en-US" sz="4000" spc="300" dirty="0">
                <a:latin typeface="Helsinki Text Std" panose="02000400000000000000" pitchFamily="2" charset="77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A47A4-AD4F-F14B-9BC2-D29ED6B6477D}"/>
              </a:ext>
            </a:extLst>
          </p:cNvPr>
          <p:cNvSpPr txBox="1"/>
          <p:nvPr/>
        </p:nvSpPr>
        <p:spPr>
          <a:xfrm>
            <a:off x="2139450" y="244690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6469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BC51-75B2-F442-9E3F-5CE3A61EF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Rhythmic Qualities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2F3B0-AD40-9140-842C-1314E75E96E1}"/>
              </a:ext>
            </a:extLst>
          </p:cNvPr>
          <p:cNvSpPr txBox="1"/>
          <p:nvPr/>
        </p:nvSpPr>
        <p:spPr>
          <a:xfrm>
            <a:off x="5783759" y="1357463"/>
            <a:ext cx="4339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300" dirty="0" err="1">
                <a:latin typeface="Helsinki Text Std" panose="02000400000000000000" pitchFamily="2" charset="77"/>
              </a:rPr>
              <a:t>eeeeeeeeeeee</a:t>
            </a:r>
            <a:endParaRPr lang="en-US" sz="4000" spc="300" dirty="0">
              <a:latin typeface="Helsinki Text Std" panose="020004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C712A-81BC-E84B-9BC8-A792AD5D9819}"/>
              </a:ext>
            </a:extLst>
          </p:cNvPr>
          <p:cNvSpPr txBox="1"/>
          <p:nvPr/>
        </p:nvSpPr>
        <p:spPr>
          <a:xfrm>
            <a:off x="10038404" y="1261928"/>
            <a:ext cx="405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EA40D-1186-C044-87EF-E8245D6FF7F7}"/>
              </a:ext>
            </a:extLst>
          </p:cNvPr>
          <p:cNvSpPr txBox="1"/>
          <p:nvPr/>
        </p:nvSpPr>
        <p:spPr>
          <a:xfrm>
            <a:off x="2818581" y="1275576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Cycle of 12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5578D-61C2-D64E-973D-3DDB2341530F}"/>
              </a:ext>
            </a:extLst>
          </p:cNvPr>
          <p:cNvSpPr txBox="1"/>
          <p:nvPr/>
        </p:nvSpPr>
        <p:spPr>
          <a:xfrm>
            <a:off x="2818581" y="2139316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2 </a:t>
            </a:r>
            <a:r>
              <a:rPr lang="en-US" sz="4800" dirty="0" err="1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Subcycles</a:t>
            </a:r>
            <a:endParaRPr lang="en-US" sz="4800" dirty="0">
              <a:latin typeface="Cordia New" panose="020B0304020202020204" pitchFamily="34" charset="-34"/>
              <a:ea typeface="PingFang HK" panose="020B0400000000000000" pitchFamily="34" charset="-120"/>
              <a:cs typeface="Cordia New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ABAC0-5391-0B46-A1BC-573470B719E8}"/>
              </a:ext>
            </a:extLst>
          </p:cNvPr>
          <p:cNvSpPr txBox="1"/>
          <p:nvPr/>
        </p:nvSpPr>
        <p:spPr>
          <a:xfrm>
            <a:off x="5783759" y="2178603"/>
            <a:ext cx="4281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Helsinki Text Std" panose="02000400000000000000" pitchFamily="2" charset="77"/>
              </a:rPr>
              <a:t>iiiiiq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iiiiiq</a:t>
            </a:r>
            <a:endParaRPr lang="en-US" sz="4000" dirty="0">
              <a:latin typeface="Helsinki Text Std" panose="02000400000000000000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A46977-1B94-BE48-9C38-549644DDB526}"/>
              </a:ext>
            </a:extLst>
          </p:cNvPr>
          <p:cNvSpPr txBox="1"/>
          <p:nvPr/>
        </p:nvSpPr>
        <p:spPr>
          <a:xfrm>
            <a:off x="2818581" y="2970313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3 </a:t>
            </a:r>
            <a:r>
              <a:rPr lang="en-US" sz="4800" dirty="0" err="1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Subcycles</a:t>
            </a:r>
            <a:endParaRPr lang="en-US" sz="4800" dirty="0">
              <a:latin typeface="Cordia New" panose="020B0304020202020204" pitchFamily="34" charset="-34"/>
              <a:ea typeface="PingFang HK" panose="020B0400000000000000" pitchFamily="34" charset="-120"/>
              <a:cs typeface="Cordia New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D5908E-9DBD-3448-A2CD-AB74A48B637B}"/>
              </a:ext>
            </a:extLst>
          </p:cNvPr>
          <p:cNvSpPr txBox="1"/>
          <p:nvPr/>
        </p:nvSpPr>
        <p:spPr>
          <a:xfrm>
            <a:off x="5783759" y="3017691"/>
            <a:ext cx="414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Helsinki Text Std" panose="02000400000000000000" pitchFamily="2" charset="77"/>
              </a:rPr>
              <a:t>iiiq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iiiq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iiiq</a:t>
            </a:r>
            <a:endParaRPr lang="en-US" sz="4000" dirty="0">
              <a:latin typeface="Helsinki Text Std" panose="02000400000000000000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758858-9BE9-2446-AF65-82EC4369DCB9}"/>
              </a:ext>
            </a:extLst>
          </p:cNvPr>
          <p:cNvSpPr txBox="1"/>
          <p:nvPr/>
        </p:nvSpPr>
        <p:spPr>
          <a:xfrm>
            <a:off x="2818581" y="3791989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4 </a:t>
            </a:r>
            <a:r>
              <a:rPr lang="en-US" sz="4800" dirty="0" err="1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Subcycles</a:t>
            </a:r>
            <a:endParaRPr lang="en-US" sz="4800" dirty="0">
              <a:latin typeface="Cordia New" panose="020B0304020202020204" pitchFamily="34" charset="-34"/>
              <a:ea typeface="PingFang HK" panose="020B0400000000000000" pitchFamily="34" charset="-120"/>
              <a:cs typeface="Cordia New" panose="020B0304020202020204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D3BB96-A18D-F743-9585-857404933953}"/>
              </a:ext>
            </a:extLst>
          </p:cNvPr>
          <p:cNvSpPr txBox="1"/>
          <p:nvPr/>
        </p:nvSpPr>
        <p:spPr>
          <a:xfrm>
            <a:off x="5783759" y="3839367"/>
            <a:ext cx="4134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Helsinki Text Std" panose="02000400000000000000" pitchFamily="2" charset="77"/>
              </a:rPr>
              <a:t>iiq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iiq</a:t>
            </a:r>
            <a:endParaRPr lang="en-US" sz="4000" dirty="0">
              <a:latin typeface="Helsinki Text Std" panose="02000400000000000000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859C4D-A6CB-8A4F-834D-5ACA12E4D5E5}"/>
              </a:ext>
            </a:extLst>
          </p:cNvPr>
          <p:cNvSpPr txBox="1"/>
          <p:nvPr/>
        </p:nvSpPr>
        <p:spPr>
          <a:xfrm>
            <a:off x="2853158" y="5322815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6 </a:t>
            </a:r>
            <a:r>
              <a:rPr lang="en-US" sz="4800" dirty="0" err="1"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Subcycles</a:t>
            </a:r>
            <a:endParaRPr lang="en-US" sz="4800" dirty="0">
              <a:latin typeface="Cordia New" panose="020B0304020202020204" pitchFamily="34" charset="-34"/>
              <a:ea typeface="PingFang HK" panose="020B0400000000000000" pitchFamily="34" charset="-120"/>
              <a:cs typeface="Cordia New" panose="020B0304020202020204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8E9C3-0961-6142-8BD3-80513283D394}"/>
              </a:ext>
            </a:extLst>
          </p:cNvPr>
          <p:cNvSpPr txBox="1"/>
          <p:nvPr/>
        </p:nvSpPr>
        <p:spPr>
          <a:xfrm>
            <a:off x="5783759" y="5375137"/>
            <a:ext cx="4115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Helsinki Text Std" panose="02000400000000000000" pitchFamily="2" charset="77"/>
              </a:rPr>
              <a:t>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iq</a:t>
            </a:r>
            <a:r>
              <a:rPr lang="en-US" sz="2000" dirty="0"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latin typeface="Helsinki Text Std" panose="02000400000000000000" pitchFamily="2" charset="77"/>
              </a:rPr>
              <a:t>iq</a:t>
            </a:r>
            <a:endParaRPr lang="en-US" sz="4000" dirty="0">
              <a:latin typeface="Helsinki Text Std" panose="02000400000000000000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2392C3-CC9C-194B-A356-01419ED138DA}"/>
              </a:ext>
            </a:extLst>
          </p:cNvPr>
          <p:cNvSpPr txBox="1"/>
          <p:nvPr/>
        </p:nvSpPr>
        <p:spPr>
          <a:xfrm>
            <a:off x="10038404" y="2065349"/>
            <a:ext cx="405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7F4095-6744-2C48-BBC0-4F1908E16F45}"/>
              </a:ext>
            </a:extLst>
          </p:cNvPr>
          <p:cNvSpPr txBox="1"/>
          <p:nvPr/>
        </p:nvSpPr>
        <p:spPr>
          <a:xfrm>
            <a:off x="10038404" y="2919318"/>
            <a:ext cx="405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F7F88D-6BBA-1942-B2E1-E1AC1A2C85F9}"/>
              </a:ext>
            </a:extLst>
          </p:cNvPr>
          <p:cNvSpPr txBox="1"/>
          <p:nvPr/>
        </p:nvSpPr>
        <p:spPr>
          <a:xfrm>
            <a:off x="10038404" y="3722739"/>
            <a:ext cx="405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B14BAD-C947-D94F-82B8-1853287E29D6}"/>
              </a:ext>
            </a:extLst>
          </p:cNvPr>
          <p:cNvSpPr txBox="1"/>
          <p:nvPr/>
        </p:nvSpPr>
        <p:spPr>
          <a:xfrm>
            <a:off x="10048923" y="4520721"/>
            <a:ext cx="405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600" dirty="0">
                <a:solidFill>
                  <a:srgbClr val="FF0000"/>
                </a:solidFill>
              </a:rPr>
              <a:t>:</a:t>
            </a:r>
            <a:r>
              <a:rPr lang="en-US" sz="4000" spc="-1200" dirty="0">
                <a:solidFill>
                  <a:srgbClr val="FF0000"/>
                </a:solidFill>
                <a:latin typeface="+mj-lt"/>
              </a:rPr>
              <a:t>|</a:t>
            </a:r>
            <a:r>
              <a:rPr lang="en-US" sz="4000" spc="-1200" dirty="0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7C9315-3729-274A-875A-0A2C4448E8D7}"/>
              </a:ext>
            </a:extLst>
          </p:cNvPr>
          <p:cNvSpPr txBox="1"/>
          <p:nvPr/>
        </p:nvSpPr>
        <p:spPr>
          <a:xfrm>
            <a:off x="10048923" y="5324142"/>
            <a:ext cx="405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600" dirty="0"/>
              <a:t>:</a:t>
            </a:r>
            <a:r>
              <a:rPr lang="en-US" sz="4000" spc="-1200" dirty="0">
                <a:latin typeface="+mj-lt"/>
              </a:rPr>
              <a:t>|</a:t>
            </a:r>
            <a:r>
              <a:rPr lang="en-US" sz="4000" spc="-1200" dirty="0"/>
              <a:t>|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C52786-905D-D046-AEE8-B09D31D9FEC7}"/>
              </a:ext>
            </a:extLst>
          </p:cNvPr>
          <p:cNvSpPr txBox="1"/>
          <p:nvPr/>
        </p:nvSpPr>
        <p:spPr>
          <a:xfrm>
            <a:off x="2818581" y="4544140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5 </a:t>
            </a:r>
            <a:r>
              <a:rPr lang="en-US" sz="4800" dirty="0" err="1">
                <a:solidFill>
                  <a:srgbClr val="FF0000"/>
                </a:solidFill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Subcycles</a:t>
            </a:r>
            <a:r>
              <a:rPr lang="en-US" sz="4800" dirty="0">
                <a:solidFill>
                  <a:srgbClr val="FF0000"/>
                </a:solidFill>
                <a:latin typeface="Cordia New" panose="020B0304020202020204" pitchFamily="34" charset="-34"/>
                <a:ea typeface="PingFang HK" panose="020B0400000000000000" pitchFamily="34" charset="-120"/>
                <a:cs typeface="Cordia New" panose="020B0304020202020204" pitchFamily="34" charset="-34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484654-769A-9D49-A621-17F8C251C491}"/>
              </a:ext>
            </a:extLst>
          </p:cNvPr>
          <p:cNvSpPr txBox="1"/>
          <p:nvPr/>
        </p:nvSpPr>
        <p:spPr>
          <a:xfrm>
            <a:off x="5764523" y="4603466"/>
            <a:ext cx="4124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elsinki Text Std" panose="02000400000000000000" pitchFamily="2" charset="77"/>
              </a:rPr>
              <a:t>iiq</a:t>
            </a:r>
            <a:r>
              <a:rPr lang="en-US" sz="2000" dirty="0">
                <a:solidFill>
                  <a:srgbClr val="FF0000"/>
                </a:solidFill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elsinki Text Std" panose="02000400000000000000" pitchFamily="2" charset="77"/>
              </a:rPr>
              <a:t>iq</a:t>
            </a:r>
            <a:r>
              <a:rPr lang="en-US" sz="2000" dirty="0">
                <a:solidFill>
                  <a:srgbClr val="FF0000"/>
                </a:solidFill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elsinki Text Std" panose="02000400000000000000" pitchFamily="2" charset="77"/>
              </a:rPr>
              <a:t>iiq</a:t>
            </a:r>
            <a:r>
              <a:rPr lang="en-US" sz="2000" dirty="0">
                <a:solidFill>
                  <a:srgbClr val="FF0000"/>
                </a:solidFill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elsinki Text Std" panose="02000400000000000000" pitchFamily="2" charset="77"/>
              </a:rPr>
              <a:t>iq</a:t>
            </a:r>
            <a:r>
              <a:rPr lang="en-US" sz="2000" dirty="0">
                <a:solidFill>
                  <a:srgbClr val="FF0000"/>
                </a:solidFill>
                <a:latin typeface="Helsinki Text Std" panose="02000400000000000000" pitchFamily="2" charset="77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elsinki Text Std" panose="02000400000000000000" pitchFamily="2" charset="77"/>
              </a:rPr>
              <a:t>iq</a:t>
            </a:r>
            <a:endParaRPr lang="en-US" sz="4000" dirty="0">
              <a:solidFill>
                <a:srgbClr val="FF0000"/>
              </a:solidFill>
              <a:latin typeface="Helsinki Text Std" panose="020004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428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9FCD-D9B5-CA4A-8BF9-63EDE556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Rhythmic Qualities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E446B-CF07-FE42-A655-ADDE695F1EB2}"/>
              </a:ext>
            </a:extLst>
          </p:cNvPr>
          <p:cNvSpPr txBox="1"/>
          <p:nvPr/>
        </p:nvSpPr>
        <p:spPr>
          <a:xfrm>
            <a:off x="3769673" y="1298800"/>
            <a:ext cx="781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300" dirty="0">
                <a:latin typeface="Helsinki Text Std" panose="02000400000000000000" pitchFamily="2" charset="77"/>
              </a:rPr>
              <a:t>e e e e e e e e e e e 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B63EA8-0142-F349-B90C-2A492F92D5A3}"/>
              </a:ext>
            </a:extLst>
          </p:cNvPr>
          <p:cNvCxnSpPr/>
          <p:nvPr/>
        </p:nvCxnSpPr>
        <p:spPr>
          <a:xfrm flipV="1">
            <a:off x="3948545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95FE19-91FC-874A-9B93-CB6811F5D5D5}"/>
              </a:ext>
            </a:extLst>
          </p:cNvPr>
          <p:cNvCxnSpPr/>
          <p:nvPr/>
        </p:nvCxnSpPr>
        <p:spPr>
          <a:xfrm flipV="1">
            <a:off x="4583083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FC038B-9CB4-264B-B260-041AA35C7586}"/>
              </a:ext>
            </a:extLst>
          </p:cNvPr>
          <p:cNvCxnSpPr/>
          <p:nvPr/>
        </p:nvCxnSpPr>
        <p:spPr>
          <a:xfrm flipV="1">
            <a:off x="5231476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2A694D-8E60-8842-BDDC-1F1DF771AFA3}"/>
              </a:ext>
            </a:extLst>
          </p:cNvPr>
          <p:cNvCxnSpPr/>
          <p:nvPr/>
        </p:nvCxnSpPr>
        <p:spPr>
          <a:xfrm flipV="1">
            <a:off x="5866014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DB2AAB-0136-6540-9E5F-848C465AFC10}"/>
              </a:ext>
            </a:extLst>
          </p:cNvPr>
          <p:cNvCxnSpPr/>
          <p:nvPr/>
        </p:nvCxnSpPr>
        <p:spPr>
          <a:xfrm flipV="1">
            <a:off x="6495011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C5F08A-2FAE-1F48-B489-9B4FAEEF6731}"/>
              </a:ext>
            </a:extLst>
          </p:cNvPr>
          <p:cNvCxnSpPr/>
          <p:nvPr/>
        </p:nvCxnSpPr>
        <p:spPr>
          <a:xfrm flipV="1">
            <a:off x="7129549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23226E-BF5C-C34E-8E65-9B3D6EAA1974}"/>
              </a:ext>
            </a:extLst>
          </p:cNvPr>
          <p:cNvCxnSpPr/>
          <p:nvPr/>
        </p:nvCxnSpPr>
        <p:spPr>
          <a:xfrm flipV="1">
            <a:off x="7777942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B400D4-D9EC-7641-8FDC-C04620D7BB28}"/>
              </a:ext>
            </a:extLst>
          </p:cNvPr>
          <p:cNvCxnSpPr/>
          <p:nvPr/>
        </p:nvCxnSpPr>
        <p:spPr>
          <a:xfrm flipV="1">
            <a:off x="8412480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F230E5-DEC7-D34E-A669-65EAEE72EBFC}"/>
              </a:ext>
            </a:extLst>
          </p:cNvPr>
          <p:cNvCxnSpPr/>
          <p:nvPr/>
        </p:nvCxnSpPr>
        <p:spPr>
          <a:xfrm flipV="1">
            <a:off x="9030392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302E3F-6536-CF41-BDD3-653980BD96BE}"/>
              </a:ext>
            </a:extLst>
          </p:cNvPr>
          <p:cNvCxnSpPr/>
          <p:nvPr/>
        </p:nvCxnSpPr>
        <p:spPr>
          <a:xfrm flipV="1">
            <a:off x="9664930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6FCEF1-2BD3-7342-9CE9-B10DAEA24761}"/>
              </a:ext>
            </a:extLst>
          </p:cNvPr>
          <p:cNvCxnSpPr/>
          <p:nvPr/>
        </p:nvCxnSpPr>
        <p:spPr>
          <a:xfrm flipV="1">
            <a:off x="10313323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DBDF8C-BAE3-F547-B15E-E85A6EF0ADA0}"/>
              </a:ext>
            </a:extLst>
          </p:cNvPr>
          <p:cNvCxnSpPr/>
          <p:nvPr/>
        </p:nvCxnSpPr>
        <p:spPr>
          <a:xfrm flipV="1">
            <a:off x="10947861" y="2006686"/>
            <a:ext cx="0" cy="31968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9C6ADDE-989F-2D4C-B1A2-BA17D2E98C29}"/>
              </a:ext>
            </a:extLst>
          </p:cNvPr>
          <p:cNvSpPr txBox="1"/>
          <p:nvPr/>
        </p:nvSpPr>
        <p:spPr>
          <a:xfrm>
            <a:off x="5323400" y="2351313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7B7227-C5F3-0E44-A29E-FFBEA6F0F515}"/>
              </a:ext>
            </a:extLst>
          </p:cNvPr>
          <p:cNvSpPr txBox="1"/>
          <p:nvPr/>
        </p:nvSpPr>
        <p:spPr>
          <a:xfrm>
            <a:off x="6822699" y="2351313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200" dirty="0">
                <a:solidFill>
                  <a:srgbClr val="FF0000"/>
                </a:solidFill>
              </a:rPr>
              <a:t>//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73178C-3346-D84C-8513-F84855C6F3CA}"/>
              </a:ext>
            </a:extLst>
          </p:cNvPr>
          <p:cNvCxnSpPr/>
          <p:nvPr/>
        </p:nvCxnSpPr>
        <p:spPr>
          <a:xfrm>
            <a:off x="3923606" y="2534192"/>
            <a:ext cx="15129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8D5C36-5EB3-CE4E-83EB-C1417A8CC16F}"/>
              </a:ext>
            </a:extLst>
          </p:cNvPr>
          <p:cNvCxnSpPr>
            <a:cxnSpLocks/>
          </p:cNvCxnSpPr>
          <p:nvPr/>
        </p:nvCxnSpPr>
        <p:spPr>
          <a:xfrm>
            <a:off x="5503025" y="2534192"/>
            <a:ext cx="144641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85B165A-46B4-AB4F-8DEE-037750B10DBD}"/>
              </a:ext>
            </a:extLst>
          </p:cNvPr>
          <p:cNvSpPr txBox="1"/>
          <p:nvPr/>
        </p:nvSpPr>
        <p:spPr>
          <a:xfrm>
            <a:off x="8383058" y="2351313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200" dirty="0">
                <a:solidFill>
                  <a:srgbClr val="FF0000"/>
                </a:solidFill>
              </a:rPr>
              <a:t>//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FD04F4-E78B-904F-90AA-B603C98D6D6A}"/>
              </a:ext>
            </a:extLst>
          </p:cNvPr>
          <p:cNvCxnSpPr>
            <a:cxnSpLocks/>
          </p:cNvCxnSpPr>
          <p:nvPr/>
        </p:nvCxnSpPr>
        <p:spPr>
          <a:xfrm>
            <a:off x="6994525" y="2534192"/>
            <a:ext cx="151527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E27633-145B-6F43-AD36-D4D808972AC8}"/>
              </a:ext>
            </a:extLst>
          </p:cNvPr>
          <p:cNvSpPr txBox="1"/>
          <p:nvPr/>
        </p:nvSpPr>
        <p:spPr>
          <a:xfrm>
            <a:off x="9899994" y="2364915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200" dirty="0">
                <a:solidFill>
                  <a:srgbClr val="FF0000"/>
                </a:solidFill>
              </a:rPr>
              <a:t>//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B96EAA-2528-BE4B-9504-0A3DFD513C2C}"/>
              </a:ext>
            </a:extLst>
          </p:cNvPr>
          <p:cNvCxnSpPr>
            <a:cxnSpLocks/>
          </p:cNvCxnSpPr>
          <p:nvPr/>
        </p:nvCxnSpPr>
        <p:spPr>
          <a:xfrm>
            <a:off x="8566564" y="2534192"/>
            <a:ext cx="14627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07ABBD1-9026-6A41-BEC9-520CE3D37184}"/>
              </a:ext>
            </a:extLst>
          </p:cNvPr>
          <p:cNvSpPr txBox="1"/>
          <p:nvPr/>
        </p:nvSpPr>
        <p:spPr>
          <a:xfrm>
            <a:off x="11419545" y="2374172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200" dirty="0">
                <a:solidFill>
                  <a:srgbClr val="FF0000"/>
                </a:solidFill>
              </a:rPr>
              <a:t>//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38E3988-A223-6C49-AD6F-77CE33B86878}"/>
              </a:ext>
            </a:extLst>
          </p:cNvPr>
          <p:cNvCxnSpPr>
            <a:cxnSpLocks/>
          </p:cNvCxnSpPr>
          <p:nvPr/>
        </p:nvCxnSpPr>
        <p:spPr>
          <a:xfrm>
            <a:off x="10086115" y="2543449"/>
            <a:ext cx="14627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B30962E-5F56-7744-96A1-C3EC65A1CFA1}"/>
              </a:ext>
            </a:extLst>
          </p:cNvPr>
          <p:cNvSpPr txBox="1"/>
          <p:nvPr/>
        </p:nvSpPr>
        <p:spPr>
          <a:xfrm>
            <a:off x="3738673" y="2355390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2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EE0D7-BEFD-4A4A-814B-CE1A7739BDD5}"/>
              </a:ext>
            </a:extLst>
          </p:cNvPr>
          <p:cNvSpPr txBox="1"/>
          <p:nvPr/>
        </p:nvSpPr>
        <p:spPr>
          <a:xfrm>
            <a:off x="441941" y="1503363"/>
            <a:ext cx="29323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cycle divided into 5 equal </a:t>
            </a:r>
            <a:r>
              <a:rPr lang="en-US" sz="2400" dirty="0" err="1"/>
              <a:t>subcycles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dirty="0"/>
              <a:t>All 12 eighth-note timepoints fall in different positions within the </a:t>
            </a:r>
            <a:r>
              <a:rPr lang="en-US" sz="2400" dirty="0" err="1"/>
              <a:t>subcycle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43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37 0.06667 0.02461 0.13333 0.00313 0.15393 C -0.01836 0.17454 -0.07356 0.14907 -0.12877 0.12338 " pathEditMode="relative" ptsTypes="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37 0.06667 0.02461 0.13333 0.00313 0.15393 C -0.01836 0.17454 -0.07356 0.14907 -0.12877 0.12338 " pathEditMode="relative" ptsTypes="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37 0.06667 0.02461 0.13333 0.00313 0.15393 C -0.01836 0.17454 -0.07356 0.14907 -0.12877 0.12338 " pathEditMode="relative" ptsTypes="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37 0.06667 0.02461 0.13333 0.00313 0.15393 C -0.01836 0.17454 -0.07356 0.14907 -0.12877 0.12338 " pathEditMode="relative" ptsTypes="A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7 C 0.02409 0.09977 0.04752 0.20023 0.00521 0.24051 C -0.03711 0.28079 -0.14518 0.26065 -0.253 0.24051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131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3.33333E-6 C 0.02408 0.09977 0.04752 0.20023 0.0052 0.24051 C -0.03711 0.28078 -0.14519 0.26064 -0.253 0.24051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131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3.33333E-6 C 0.02409 0.09977 0.04753 0.20023 0.00521 0.24051 C -0.03711 0.28078 -0.14518 0.26064 -0.25299 0.2405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131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3.33333E-6 C 0.02409 0.09977 0.04753 0.20023 0.00521 0.24051 C -0.03711 0.28078 -0.14518 0.26064 -0.25299 0.24051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131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2.96296E-6 C 0.02409 0.09977 0.04753 0.20023 0.00521 0.24051 C -0.03711 0.28078 -0.14518 0.26065 -0.253 0.24051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3.33333E-6 C 0.03204 0.14652 0.06342 0.29352 -0.00013 0.34977 C -0.06367 0.40602 -0.3806 0.33727 -0.3806 0.3375 L -0.3806 0.33727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1858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3.33333E-6 C 0.03203 0.14652 0.06341 0.29352 -0.00013 0.34977 C -0.06367 0.40602 -0.3806 0.33727 -0.3806 0.3375 L -0.3806 0.33727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185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7 C 0.03203 0.14653 0.06341 0.29352 -0.00013 0.34977 C -0.06367 0.40602 -0.3806 0.33727 -0.3806 0.3375 L -0.3806 0.33727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1858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7 C 0.03203 0.14653 0.06341 0.29352 -0.00013 0.34977 C -0.06367 0.40602 -0.3806 0.33727 -0.3806 0.3375 L -0.3806 0.33727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3.33333E-6 C 0.05235 0.19097 0.09675 0.38194 0.0112 0.45833 C -0.07435 0.53472 -0.28984 0.49652 -0.5052 0.4583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86" y="251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3.33333E-6 C 0.05234 0.19097 0.09674 0.38194 0.01119 0.45833 C -0.07435 0.53472 -0.28985 0.49652 -0.50521 0.45833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86" y="25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7.40741E-7 C 0.05234 0.19097 0.09674 0.38194 0.0112 0.45833 C -0.07435 0.53472 -0.28984 0.49653 -0.50521 0.45833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86" y="251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7.40741E-7 C 0.05234 0.19097 0.09674 0.38194 0.0112 0.45833 C -0.07435 0.53472 -0.28985 0.49653 -0.50521 0.45833 " pathEditMode="relative" rAng="0" ptsTypes="A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86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31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2B082D-0FA7-DA4B-9567-9DA7988771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64" y="845028"/>
            <a:ext cx="8166465" cy="5572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00A64-1773-1F48-86FA-F7ED9FD9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Rhythmic Qualities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5E9CE-1AEB-F848-B348-83635A77A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58"/>
          <a:stretch/>
        </p:blipFill>
        <p:spPr>
          <a:xfrm>
            <a:off x="2463439" y="800762"/>
            <a:ext cx="7692937" cy="2787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045AD-2BF6-6E4C-8B8D-429A858E4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47" r="-14567"/>
          <a:stretch/>
        </p:blipFill>
        <p:spPr>
          <a:xfrm>
            <a:off x="2318659" y="3548920"/>
            <a:ext cx="10062908" cy="26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3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45D7-8909-D045-81C3-088A72C7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Rhythmic Qualities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FDE42-9FB3-3346-AC04-700D17427F0F}"/>
              </a:ext>
            </a:extLst>
          </p:cNvPr>
          <p:cNvSpPr txBox="1"/>
          <p:nvPr/>
        </p:nvSpPr>
        <p:spPr>
          <a:xfrm>
            <a:off x="625928" y="1325563"/>
            <a:ext cx="107278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The </a:t>
            </a:r>
            <a:r>
              <a:rPr lang="en-US" sz="2800" i="1" dirty="0"/>
              <a:t>discrete Fourier transform</a:t>
            </a:r>
            <a:r>
              <a:rPr lang="en-US" sz="2800" dirty="0"/>
              <a:t> (DFT) converts any cyclic rhythm on a grid of </a:t>
            </a:r>
            <a:r>
              <a:rPr lang="en-US" sz="2800" i="1" dirty="0"/>
              <a:t>n</a:t>
            </a:r>
            <a:r>
              <a:rPr lang="en-US" sz="2800" dirty="0"/>
              <a:t> time points to a set of </a:t>
            </a:r>
            <a:r>
              <a:rPr lang="en-US" sz="2800" i="1" dirty="0"/>
              <a:t>n</a:t>
            </a:r>
            <a:r>
              <a:rPr lang="en-US" sz="2800" dirty="0"/>
              <a:t> rhythmic qualities by </a:t>
            </a:r>
          </a:p>
          <a:p>
            <a:pPr marL="514350" indent="-514350">
              <a:spcAft>
                <a:spcPts val="1200"/>
              </a:spcAft>
              <a:buAutoNum type="arabicParenBoth"/>
            </a:pPr>
            <a:r>
              <a:rPr lang="en-US" sz="2800" dirty="0"/>
              <a:t>Wrapping the complete cycle into </a:t>
            </a:r>
            <a:r>
              <a:rPr lang="en-US" sz="2800" i="1" dirty="0"/>
              <a:t>k</a:t>
            </a:r>
            <a:r>
              <a:rPr lang="en-US" sz="2800" dirty="0"/>
              <a:t> </a:t>
            </a:r>
            <a:r>
              <a:rPr lang="en-US" sz="2800" dirty="0" err="1"/>
              <a:t>subcycles</a:t>
            </a:r>
            <a:r>
              <a:rPr lang="en-US" sz="2800" dirty="0"/>
              <a:t> (for all </a:t>
            </a:r>
            <a:r>
              <a:rPr lang="en-US" sz="2800" i="1" dirty="0"/>
              <a:t>k </a:t>
            </a:r>
            <a:r>
              <a:rPr lang="en-US" sz="2800" dirty="0" err="1"/>
              <a:t>s.t.</a:t>
            </a:r>
            <a:r>
              <a:rPr lang="en-US" sz="2800" dirty="0"/>
              <a:t> 0 &lt; </a:t>
            </a:r>
            <a:r>
              <a:rPr lang="en-US" sz="2800" i="1" dirty="0"/>
              <a:t>k</a:t>
            </a:r>
            <a:r>
              <a:rPr lang="en-US" sz="2800" dirty="0"/>
              <a:t> &lt; </a:t>
            </a:r>
            <a:r>
              <a:rPr lang="en-US" sz="2800" i="1" dirty="0"/>
              <a:t>n</a:t>
            </a:r>
            <a:r>
              <a:rPr lang="en-US" sz="2800" dirty="0"/>
              <a:t>).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results for complementary </a:t>
            </a:r>
            <a:r>
              <a:rPr lang="en-US" sz="2800" i="1" dirty="0" err="1"/>
              <a:t>f</a:t>
            </a:r>
            <a:r>
              <a:rPr lang="en-US" sz="2800" i="1" baseline="-25000" dirty="0" err="1"/>
              <a:t>k</a:t>
            </a:r>
            <a:r>
              <a:rPr lang="en-US" sz="2800" dirty="0"/>
              <a:t> and </a:t>
            </a:r>
            <a:r>
              <a:rPr lang="en-US" sz="2800" i="1" dirty="0" err="1"/>
              <a:t>f</a:t>
            </a:r>
            <a:r>
              <a:rPr lang="en-US" sz="2800" i="1" baseline="-25000" dirty="0" err="1"/>
              <a:t>n</a:t>
            </a:r>
            <a:r>
              <a:rPr lang="en-US" sz="2800" i="1" baseline="-25000" dirty="0"/>
              <a:t> – k</a:t>
            </a:r>
            <a:r>
              <a:rPr lang="en-US" sz="2800" dirty="0"/>
              <a:t> are equivalent, so we consider only </a:t>
            </a:r>
            <a:r>
              <a:rPr lang="en-US" sz="2800" i="1" dirty="0"/>
              <a:t>f</a:t>
            </a:r>
            <a:r>
              <a:rPr lang="en-US" sz="2800" i="1" baseline="-25000" dirty="0"/>
              <a:t>1</a:t>
            </a:r>
            <a:r>
              <a:rPr lang="en-US" sz="2800" dirty="0"/>
              <a:t> to </a:t>
            </a:r>
            <a:r>
              <a:rPr lang="en-US" sz="2800" i="1" dirty="0" err="1"/>
              <a:t>f</a:t>
            </a:r>
            <a:r>
              <a:rPr lang="en-US" sz="2800" i="1" baseline="-25000" dirty="0" err="1"/>
              <a:t>u</a:t>
            </a:r>
            <a:r>
              <a:rPr lang="en-US" sz="2800" i="1" baseline="-25000" dirty="0"/>
              <a:t>/2 </a:t>
            </a:r>
            <a:r>
              <a:rPr lang="en-US" sz="2800" i="1" dirty="0"/>
              <a:t>.</a:t>
            </a:r>
            <a:endParaRPr lang="en-US" sz="2800" dirty="0"/>
          </a:p>
          <a:p>
            <a:pPr marL="457200" indent="-457200">
              <a:spcAft>
                <a:spcPts val="1200"/>
              </a:spcAft>
            </a:pPr>
            <a:r>
              <a:rPr lang="en-US" sz="2800" dirty="0"/>
              <a:t>(2) Summing the rhythm in the vector space (</a:t>
            </a:r>
            <a:r>
              <a:rPr lang="en-US" sz="2800" i="1" dirty="0" err="1"/>
              <a:t>f</a:t>
            </a:r>
            <a:r>
              <a:rPr lang="en-US" sz="2800" i="1" baseline="-25000" dirty="0" err="1"/>
              <a:t>k</a:t>
            </a:r>
            <a:r>
              <a:rPr lang="en-US" sz="2800" dirty="0"/>
              <a:t>) for each of these </a:t>
            </a:r>
            <a:r>
              <a:rPr lang="en-US" sz="2800" dirty="0" err="1"/>
              <a:t>subcycles</a:t>
            </a:r>
            <a:r>
              <a:rPr lang="en-US" sz="28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Each </a:t>
            </a:r>
            <a:r>
              <a:rPr lang="en-US" sz="2800" i="1" dirty="0" err="1"/>
              <a:t>f</a:t>
            </a:r>
            <a:r>
              <a:rPr lang="en-US" sz="2800" i="1" baseline="-25000" dirty="0" err="1"/>
              <a:t>k</a:t>
            </a:r>
            <a:r>
              <a:rPr lang="en-US" sz="2800" i="1" dirty="0"/>
              <a:t> </a:t>
            </a:r>
            <a:r>
              <a:rPr lang="en-US" sz="2800" dirty="0"/>
              <a:t>is represented by a </a:t>
            </a:r>
            <a:r>
              <a:rPr lang="en-US" sz="2800" i="1" dirty="0"/>
              <a:t>magnitude</a:t>
            </a:r>
            <a:r>
              <a:rPr lang="en-US" sz="2800" dirty="0"/>
              <a:t> and a </a:t>
            </a:r>
            <a:r>
              <a:rPr lang="en-US" sz="2800" i="1" dirty="0"/>
              <a:t>phase</a:t>
            </a:r>
            <a:r>
              <a:rPr lang="en-US" sz="2800" dirty="0"/>
              <a:t>, representing the size of quality </a:t>
            </a:r>
            <a:r>
              <a:rPr lang="en-US" sz="2800" i="1" dirty="0"/>
              <a:t>k</a:t>
            </a:r>
            <a:r>
              <a:rPr lang="en-US" sz="2800" dirty="0"/>
              <a:t> and its orientation in the cycle.</a:t>
            </a:r>
          </a:p>
        </p:txBody>
      </p:sp>
    </p:spTree>
    <p:extLst>
      <p:ext uri="{BB962C8B-B14F-4D97-AF65-F5344CB8AC3E}">
        <p14:creationId xmlns:p14="http://schemas.microsoft.com/office/powerpoint/2010/main" val="2106585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24083</TotalTime>
  <Words>1563</Words>
  <Application>Microsoft Macintosh PowerPoint</Application>
  <PresentationFormat>Widescreen</PresentationFormat>
  <Paragraphs>232</Paragraphs>
  <Slides>40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Cordia New</vt:lpstr>
      <vt:lpstr>Helsinki Std</vt:lpstr>
      <vt:lpstr>Helsinki Text Std</vt:lpstr>
      <vt:lpstr>Office Theme</vt:lpstr>
      <vt:lpstr>Rhythmic Qualities,  Meter, and Reich’s Cyclic Canons</vt:lpstr>
      <vt:lpstr>Goals</vt:lpstr>
      <vt:lpstr>Simple metrical rhythms as periodic functions</vt:lpstr>
      <vt:lpstr>Meter type corresponds to spectrum</vt:lpstr>
      <vt:lpstr>Displacement corresponds to phase</vt:lpstr>
      <vt:lpstr>Rhythmic Qualities</vt:lpstr>
      <vt:lpstr>Rhythmic Qualities</vt:lpstr>
      <vt:lpstr>Rhythmic Qualities</vt:lpstr>
      <vt:lpstr>Rhythmic Qualities</vt:lpstr>
      <vt:lpstr>DFT on pitch-class sets</vt:lpstr>
      <vt:lpstr>DFT on pitch-class sets and rhythms</vt:lpstr>
      <vt:lpstr>On the Beat-Class–Pitch-Class Analogy</vt:lpstr>
      <vt:lpstr>Example: Reich’s signature rhythm (Clapping Music)</vt:lpstr>
      <vt:lpstr>Example: Reich’s signature rhythm </vt:lpstr>
      <vt:lpstr>Example: Reich’s signature rhythm </vt:lpstr>
      <vt:lpstr>Example: Reich’s signature rhythm </vt:lpstr>
      <vt:lpstr>Example: Reich’s signature rhythm </vt:lpstr>
      <vt:lpstr>Example: Reich’s signature rhythm </vt:lpstr>
      <vt:lpstr>PowerPoint Presentation</vt:lpstr>
      <vt:lpstr>Example: Reich’s signature rhythm </vt:lpstr>
      <vt:lpstr>Meter and Rhythmic Qualities</vt:lpstr>
      <vt:lpstr>Meter and Rhythmic Qualities</vt:lpstr>
      <vt:lpstr>The signature rhythm</vt:lpstr>
      <vt:lpstr>Maximizing f5</vt:lpstr>
      <vt:lpstr>Mathematical properties of the DFT</vt:lpstr>
      <vt:lpstr>Mathematical properties of the DFT</vt:lpstr>
      <vt:lpstr>Mathematical properties of the DFT</vt:lpstr>
      <vt:lpstr>Convolution</vt:lpstr>
      <vt:lpstr>Convolution</vt:lpstr>
      <vt:lpstr>Changing meter in the finale of the Sextet</vt:lpstr>
      <vt:lpstr>Changing meter in the finale of the Sextet</vt:lpstr>
      <vt:lpstr>Changing meter in the finale of the Sextet</vt:lpstr>
      <vt:lpstr>Canons on the signature rhythm</vt:lpstr>
      <vt:lpstr>Canons on the signature rhythm</vt:lpstr>
      <vt:lpstr>Canons on the signature rhythm</vt:lpstr>
      <vt:lpstr>Sextet Mvt. 4</vt:lpstr>
      <vt:lpstr>Sextet Mvt. 4</vt:lpstr>
      <vt:lpstr>Electric Counterpoint, Mvt. 2</vt:lpstr>
      <vt:lpstr>Rhythmic Qualities,  Meter, and Reich’s Cyclic Canons</vt:lpstr>
      <vt:lpstr>Simple metrical rhythms as periodic functions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Rhythmic Qualities, Meter, and Reich’s Cyclic Canons</dc:title>
  <dc:creator>Jason Yust</dc:creator>
  <cp:lastModifiedBy>Jason Yust</cp:lastModifiedBy>
  <cp:revision>109</cp:revision>
  <cp:lastPrinted>2019-04-13T03:11:05Z</cp:lastPrinted>
  <dcterms:created xsi:type="dcterms:W3CDTF">2019-03-30T13:33:06Z</dcterms:created>
  <dcterms:modified xsi:type="dcterms:W3CDTF">2019-11-10T16:18:51Z</dcterms:modified>
</cp:coreProperties>
</file>