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8"/>
  </p:notesMasterIdLst>
  <p:sldIdLst>
    <p:sldId id="256" r:id="rId2"/>
    <p:sldId id="260" r:id="rId3"/>
    <p:sldId id="257" r:id="rId4"/>
    <p:sldId id="258" r:id="rId5"/>
    <p:sldId id="259" r:id="rId6"/>
    <p:sldId id="261" r:id="rId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7B00"/>
    <a:srgbClr val="FF8000"/>
    <a:srgbClr val="D27328"/>
    <a:srgbClr val="BD2F1E"/>
    <a:srgbClr val="00E500"/>
    <a:srgbClr val="00FF00"/>
    <a:srgbClr val="808000"/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080" autoAdjust="0"/>
    <p:restoredTop sz="96067" autoAdjust="0"/>
  </p:normalViewPr>
  <p:slideViewPr>
    <p:cSldViewPr snapToGrid="0">
      <p:cViewPr>
        <p:scale>
          <a:sx n="125" d="100"/>
          <a:sy n="125" d="100"/>
        </p:scale>
        <p:origin x="352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9DBA70CC-2FB7-A747-BAEE-E6317BAE8F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76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3D0C4F6-818E-144F-9D2E-B682D4111A55}" type="slidenum">
              <a:rPr lang="en-US" sz="1200">
                <a:latin typeface="Arial" charset="0"/>
              </a:rPr>
              <a:pPr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g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7" name="Picture 5" descr="sky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5725"/>
            <a:ext cx="9140825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2274" name="Picture 2" descr="sky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2276" name="Picture 4" descr="branch5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791200"/>
            <a:ext cx="22860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2278" name="Picture 6" descr="branch1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0"/>
          <a:stretch>
            <a:fillRect/>
          </a:stretch>
        </p:blipFill>
        <p:spPr bwMode="auto">
          <a:xfrm>
            <a:off x="5562600" y="0"/>
            <a:ext cx="3581400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2280" name="Picture 8" descr="branch6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 contrast="-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7663"/>
            <a:ext cx="1828800" cy="143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2281" name="Picture 9" descr="branch2"/>
          <p:cNvPicPr>
            <a:picLocks noChangeAspect="1" noChangeArrowheads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446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 bwMode="auto">
          <a:xfrm>
            <a:off x="-179609" y="1"/>
            <a:ext cx="9323609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" name="Picture 7" descr="sandFormation.JPG"/>
          <p:cNvPicPr>
            <a:picLocks noChangeAspect="1"/>
          </p:cNvPicPr>
          <p:nvPr userDrawn="1"/>
        </p:nvPicPr>
        <p:blipFill rotWithShape="1">
          <a:blip r:embed="rId8">
            <a:duotone>
              <a:prstClr val="black"/>
              <a:srgbClr val="D9C3A5">
                <a:tint val="50000"/>
                <a:satMod val="180000"/>
              </a:srgbClr>
            </a:duotone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" r="15937" b="19312"/>
          <a:stretch/>
        </p:blipFill>
        <p:spPr>
          <a:xfrm>
            <a:off x="-193040" y="1"/>
            <a:ext cx="932360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sky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branch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756" y="264160"/>
            <a:ext cx="1712244" cy="86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7" descr="branch2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89"/>
            <a:ext cx="1452880" cy="145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 userDrawn="1"/>
        </p:nvSpPr>
        <p:spPr>
          <a:xfrm>
            <a:off x="0" y="6447620"/>
            <a:ext cx="1168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Jason Yust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524543" y="6447620"/>
            <a:ext cx="3143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baseline="0" dirty="0" err="1"/>
              <a:t>Schuppanzigh</a:t>
            </a:r>
            <a:r>
              <a:rPr lang="en-US" sz="1600" b="0" baseline="0" dirty="0"/>
              <a:t>, Op. 95, and Late Style</a:t>
            </a:r>
            <a:endParaRPr lang="en-US" sz="1600" b="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215902" y="6423360"/>
            <a:ext cx="2859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BU Beethoven Center 4/17/2021</a:t>
            </a:r>
          </a:p>
        </p:txBody>
      </p:sp>
      <p:pic>
        <p:nvPicPr>
          <p:cNvPr id="8" name="Picture 7" descr="BU Logo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08" y="6417180"/>
            <a:ext cx="1081782" cy="44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56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sky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620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60767" y="280239"/>
            <a:ext cx="8595957" cy="1752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3600" b="1" dirty="0">
                <a:solidFill>
                  <a:srgbClr val="002060"/>
                </a:solidFill>
                <a:latin typeface="Garamond" charset="0"/>
                <a:ea typeface="ＭＳ Ｐゴシック" charset="0"/>
                <a:cs typeface="ＭＳ Ｐゴシック" charset="0"/>
              </a:rPr>
              <a:t>Response to John Gingerich’s “Beethoven’s Op. 95, Ignaz </a:t>
            </a:r>
            <a:r>
              <a:rPr lang="en-US" sz="3600" b="1" dirty="0" err="1">
                <a:solidFill>
                  <a:srgbClr val="002060"/>
                </a:solidFill>
                <a:latin typeface="Garamond" charset="0"/>
                <a:ea typeface="ＭＳ Ｐゴシック" charset="0"/>
                <a:cs typeface="ＭＳ Ｐゴシック" charset="0"/>
              </a:rPr>
              <a:t>Schuppanzigh</a:t>
            </a:r>
            <a:r>
              <a:rPr lang="en-US" sz="3600" b="1" dirty="0">
                <a:solidFill>
                  <a:srgbClr val="002060"/>
                </a:solidFill>
                <a:latin typeface="Garamond" charset="0"/>
                <a:ea typeface="ＭＳ Ｐゴシック" charset="0"/>
                <a:cs typeface="ＭＳ Ｐゴシック" charset="0"/>
              </a:rPr>
              <a:t>, and the Path to the Late Style”</a:t>
            </a:r>
            <a:endParaRPr lang="en-US" sz="3600" b="1" dirty="0">
              <a:solidFill>
                <a:srgbClr val="00206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0" y="4319153"/>
            <a:ext cx="7067043" cy="1752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aramond" charset="0"/>
                <a:ea typeface="ＭＳ Ｐゴシック" charset="0"/>
                <a:cs typeface="ＭＳ Ｐゴシック" charset="0"/>
              </a:rPr>
              <a:t>Jason Yust                . </a:t>
            </a:r>
          </a:p>
          <a:p>
            <a:pPr marL="0" indent="0" algn="ctr" eaLnBrk="1" hangingPunct="1">
              <a:buFontTx/>
              <a:buNone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Garamond" charset="0"/>
                <a:ea typeface="ＭＳ Ｐゴシック" charset="0"/>
                <a:cs typeface="ＭＳ Ｐゴシック" charset="0"/>
              </a:rPr>
              <a:t>http:/</a:t>
            </a:r>
            <a:r>
              <a:rPr lang="en-US" dirty="0" err="1">
                <a:solidFill>
                  <a:schemeClr val="accent5">
                    <a:lumMod val="25000"/>
                  </a:schemeClr>
                </a:solidFill>
                <a:latin typeface="Garamond" charset="0"/>
                <a:ea typeface="ＭＳ Ｐゴシック" charset="0"/>
                <a:cs typeface="ＭＳ Ｐゴシック" charset="0"/>
              </a:rPr>
              <a:t>people.bu.edu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Garamond" charset="0"/>
                <a:ea typeface="ＭＳ Ｐゴシック" charset="0"/>
                <a:cs typeface="ＭＳ Ｐゴシック" charset="0"/>
              </a:rPr>
              <a:t>/</a:t>
            </a:r>
            <a:r>
              <a:rPr lang="en-US" dirty="0" err="1">
                <a:solidFill>
                  <a:schemeClr val="accent5">
                    <a:lumMod val="25000"/>
                  </a:schemeClr>
                </a:solidFill>
                <a:latin typeface="Garamond" charset="0"/>
                <a:ea typeface="ＭＳ Ｐゴシック" charset="0"/>
                <a:cs typeface="ＭＳ Ｐゴシック" charset="0"/>
              </a:rPr>
              <a:t>jyust</a:t>
            </a:r>
            <a:endParaRPr lang="en-US" dirty="0">
              <a:solidFill>
                <a:schemeClr val="accent5">
                  <a:lumMod val="25000"/>
                </a:schemeClr>
              </a:solidFill>
              <a:latin typeface="Garamond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FontTx/>
              <a:buNone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Garamond" charset="0"/>
                <a:ea typeface="ＭＳ Ｐゴシック" charset="0"/>
                <a:cs typeface="ＭＳ Ｐゴシック" charset="0"/>
              </a:rPr>
              <a:t>jason.yust@gmail.com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1CA213-922D-3B4E-86C9-C13A5C38D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7909"/>
            <a:ext cx="8875059" cy="1752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</a:pPr>
            <a:r>
              <a:rPr lang="en-US" kern="0" dirty="0">
                <a:solidFill>
                  <a:schemeClr val="accent5">
                    <a:lumMod val="25000"/>
                  </a:schemeClr>
                </a:solidFill>
                <a:latin typeface="Garamond" charset="0"/>
                <a:ea typeface="ＭＳ Ｐゴシック" charset="0"/>
                <a:cs typeface="ＭＳ Ｐゴシック" charset="0"/>
              </a:rPr>
              <a:t>Boston University Center for Beethoven Research</a:t>
            </a:r>
          </a:p>
        </p:txBody>
      </p:sp>
      <p:pic>
        <p:nvPicPr>
          <p:cNvPr id="5" name="Picture 4" descr="BU Logo.jpg">
            <a:extLst>
              <a:ext uri="{FF2B5EF4-FFF2-40B4-BE49-F238E27FC236}">
                <a16:creationId xmlns:a16="http://schemas.microsoft.com/office/drawing/2014/main" id="{C3814CCD-F380-1B4A-A0BC-0BDC47AD5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872" y="4319153"/>
            <a:ext cx="1284865" cy="523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276201-65CF-B542-8D9D-EBF44B496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994" y="3211354"/>
            <a:ext cx="2453738" cy="35333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A81A17-ED8E-4349-A002-83DE46120C03}"/>
              </a:ext>
            </a:extLst>
          </p:cNvPr>
          <p:cNvSpPr/>
          <p:nvPr/>
        </p:nvSpPr>
        <p:spPr>
          <a:xfrm>
            <a:off x="2172745" y="272492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3200" kern="0" dirty="0">
                <a:solidFill>
                  <a:schemeClr val="accent5">
                    <a:lumMod val="25000"/>
                  </a:schemeClr>
                </a:solidFill>
              </a:rPr>
              <a:t>Symposium on Op. 95 </a:t>
            </a:r>
          </a:p>
          <a:p>
            <a:pPr marL="0" indent="0" algn="ctr" eaLnBrk="1" hangingPunct="1">
              <a:buFontTx/>
              <a:buNone/>
            </a:pPr>
            <a:r>
              <a:rPr lang="en-US" sz="3200" kern="0" dirty="0">
                <a:solidFill>
                  <a:schemeClr val="accent5">
                    <a:lumMod val="25000"/>
                  </a:schemeClr>
                </a:solidFill>
              </a:rPr>
              <a:t>April 17, 2021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849409D-E93E-9744-91C9-2AD859863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3"/>
          <a:stretch/>
        </p:blipFill>
        <p:spPr>
          <a:xfrm rot="5400000">
            <a:off x="2719345" y="576296"/>
            <a:ext cx="5041350" cy="6568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6874D1-783F-8142-A64C-628D1FBF290C}"/>
              </a:ext>
            </a:extLst>
          </p:cNvPr>
          <p:cNvSpPr txBox="1"/>
          <p:nvPr/>
        </p:nvSpPr>
        <p:spPr>
          <a:xfrm>
            <a:off x="3146161" y="245976"/>
            <a:ext cx="2851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String </a:t>
            </a:r>
            <a:r>
              <a:rPr lang="en-US"/>
              <a:t>Quintet, Op</a:t>
            </a:r>
            <a:r>
              <a:rPr lang="en-US" dirty="0"/>
              <a:t>. 29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42CAC5-FA12-1B4B-974A-63B8E8757077}"/>
              </a:ext>
            </a:extLst>
          </p:cNvPr>
          <p:cNvSpPr txBox="1"/>
          <p:nvPr/>
        </p:nvSpPr>
        <p:spPr>
          <a:xfrm>
            <a:off x="162560" y="1930400"/>
            <a:ext cx="19812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Beethoven’s</a:t>
            </a:r>
          </a:p>
          <a:p>
            <a:r>
              <a:rPr lang="en-US" sz="2000" dirty="0"/>
              <a:t>first sketch of Op. 29, showing non-standard choice of subordinate key</a:t>
            </a:r>
          </a:p>
          <a:p>
            <a:endParaRPr lang="en-US" sz="1600" dirty="0"/>
          </a:p>
          <a:p>
            <a:r>
              <a:rPr lang="en-US" sz="1600" dirty="0"/>
              <a:t>from </a:t>
            </a:r>
            <a:r>
              <a:rPr lang="en-US" sz="1600" dirty="0" err="1"/>
              <a:t>Churgin</a:t>
            </a:r>
            <a:r>
              <a:rPr lang="en-US" sz="1600" dirty="0"/>
              <a:t>, “Beethoven’s Sketches for his String Quintet, Op. 29,” in </a:t>
            </a:r>
            <a:r>
              <a:rPr lang="en-US" sz="1600" i="1" dirty="0"/>
              <a:t>Studies in Musical Sources and Style</a:t>
            </a:r>
            <a:r>
              <a:rPr lang="en-US" sz="1600" dirty="0"/>
              <a:t> (AR-editions), 1990. </a:t>
            </a:r>
          </a:p>
        </p:txBody>
      </p:sp>
    </p:spTree>
    <p:extLst>
      <p:ext uri="{BB962C8B-B14F-4D97-AF65-F5344CB8AC3E}">
        <p14:creationId xmlns:p14="http://schemas.microsoft.com/office/powerpoint/2010/main" val="409849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1D742519-6287-EE4C-A199-867178B528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939" y="1143002"/>
            <a:ext cx="8320122" cy="51458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7C3BE-A40C-DA4A-8213-A62D32514896}"/>
              </a:ext>
            </a:extLst>
          </p:cNvPr>
          <p:cNvSpPr txBox="1"/>
          <p:nvPr/>
        </p:nvSpPr>
        <p:spPr>
          <a:xfrm>
            <a:off x="2321320" y="338274"/>
            <a:ext cx="4501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Op. 95, </a:t>
            </a:r>
            <a:r>
              <a:rPr lang="en-US" dirty="0" err="1"/>
              <a:t>mvt</a:t>
            </a:r>
            <a:r>
              <a:rPr lang="en-US" dirty="0"/>
              <a:t>. 4: End of final refrain</a:t>
            </a:r>
          </a:p>
        </p:txBody>
      </p:sp>
    </p:spTree>
    <p:extLst>
      <p:ext uri="{BB962C8B-B14F-4D97-AF65-F5344CB8AC3E}">
        <p14:creationId xmlns:p14="http://schemas.microsoft.com/office/powerpoint/2010/main" val="3280269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52CAE37B-0A23-9642-ADAF-C81A5859FE8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51" y="1216511"/>
            <a:ext cx="9040497" cy="5260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6FBDA6-CA64-D047-A764-FCDD52E5CE5D}"/>
              </a:ext>
            </a:extLst>
          </p:cNvPr>
          <p:cNvSpPr txBox="1"/>
          <p:nvPr/>
        </p:nvSpPr>
        <p:spPr>
          <a:xfrm>
            <a:off x="2321320" y="338274"/>
            <a:ext cx="4501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Op. 95, </a:t>
            </a:r>
            <a:r>
              <a:rPr lang="en-US" dirty="0" err="1"/>
              <a:t>mvt</a:t>
            </a:r>
            <a:r>
              <a:rPr lang="en-US" dirty="0"/>
              <a:t>. 4: End of final refrain</a:t>
            </a:r>
          </a:p>
        </p:txBody>
      </p:sp>
    </p:spTree>
    <p:extLst>
      <p:ext uri="{BB962C8B-B14F-4D97-AF65-F5344CB8AC3E}">
        <p14:creationId xmlns:p14="http://schemas.microsoft.com/office/powerpoint/2010/main" val="4156043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84B5CA-7D75-0F44-A419-6A0F6DD12233}"/>
              </a:ext>
            </a:extLst>
          </p:cNvPr>
          <p:cNvSpPr txBox="1"/>
          <p:nvPr/>
        </p:nvSpPr>
        <p:spPr>
          <a:xfrm>
            <a:off x="2889680" y="242381"/>
            <a:ext cx="336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Op. 95, </a:t>
            </a:r>
            <a:r>
              <a:rPr lang="en-US" dirty="0" err="1"/>
              <a:t>mvt</a:t>
            </a:r>
            <a:r>
              <a:rPr lang="en-US" dirty="0"/>
              <a:t>. 4: Exposition</a:t>
            </a:r>
          </a:p>
        </p:txBody>
      </p: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7457C1AD-DB62-6B44-828B-11C9B716649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955039"/>
            <a:ext cx="8947979" cy="550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05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84B5CA-7D75-0F44-A419-6A0F6DD12233}"/>
              </a:ext>
            </a:extLst>
          </p:cNvPr>
          <p:cNvSpPr txBox="1"/>
          <p:nvPr/>
        </p:nvSpPr>
        <p:spPr>
          <a:xfrm>
            <a:off x="2889680" y="242381"/>
            <a:ext cx="336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Op. 95, </a:t>
            </a:r>
            <a:r>
              <a:rPr lang="en-US" dirty="0" err="1"/>
              <a:t>mvt</a:t>
            </a:r>
            <a:r>
              <a:rPr lang="en-US" dirty="0"/>
              <a:t>. 4: Exposition</a:t>
            </a:r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B8B1B198-7920-0440-A080-9F65B4C72C6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539" y="1137920"/>
            <a:ext cx="811692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80936"/>
      </p:ext>
    </p:extLst>
  </p:cSld>
  <p:clrMapOvr>
    <a:masterClrMapping/>
  </p:clrMapOvr>
</p:sld>
</file>

<file path=ppt/theme/theme1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lank Presentatio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42970664</TotalTime>
  <Words>145</Words>
  <Application>Microsoft Macintosh PowerPoint</Application>
  <PresentationFormat>On-screen Show (4:3)</PresentationFormat>
  <Paragraphs>17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Garamond</vt:lpstr>
      <vt:lpstr>2_Blank Presentation</vt:lpstr>
      <vt:lpstr>Response to John Gingerich’s “Beethoven’s Op. 95, Ignaz Schuppanzigh, and the Path to the Late Style”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jason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Counterpoint and Sequence in Schenkerian Theory</dc:title>
  <dc:subject/>
  <dc:creator>jason</dc:creator>
  <cp:keywords/>
  <dc:description/>
  <cp:lastModifiedBy>Jason Yust</cp:lastModifiedBy>
  <cp:revision>327</cp:revision>
  <cp:lastPrinted>2010-10-22T02:19:47Z</cp:lastPrinted>
  <dcterms:created xsi:type="dcterms:W3CDTF">2010-10-22T20:32:10Z</dcterms:created>
  <dcterms:modified xsi:type="dcterms:W3CDTF">2021-04-16T02:32:32Z</dcterms:modified>
  <cp:category/>
</cp:coreProperties>
</file>