
<file path=[Content_Types].xml><?xml version="1.0" encoding="utf-8"?>
<Types xmlns="http://schemas.openxmlformats.org/package/2006/content-types">
  <Default Extension="aiff" ContentType="audio/x-aiff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5715000" type="screen16x10"/>
  <p:notesSz cx="6858000" cy="9144000"/>
  <p:defaultTextStyle>
    <a:lvl1pPr>
      <a:defRPr sz="1400">
        <a:latin typeface="+mj-lt"/>
        <a:ea typeface="+mj-ea"/>
        <a:cs typeface="+mj-cs"/>
        <a:sym typeface="Helvetica"/>
      </a:defRPr>
    </a:lvl1pPr>
    <a:lvl2pPr>
      <a:defRPr sz="1400">
        <a:latin typeface="+mj-lt"/>
        <a:ea typeface="+mj-ea"/>
        <a:cs typeface="+mj-cs"/>
        <a:sym typeface="Helvetica"/>
      </a:defRPr>
    </a:lvl2pPr>
    <a:lvl3pPr>
      <a:defRPr sz="1400">
        <a:latin typeface="+mj-lt"/>
        <a:ea typeface="+mj-ea"/>
        <a:cs typeface="+mj-cs"/>
        <a:sym typeface="Helvetica"/>
      </a:defRPr>
    </a:lvl3pPr>
    <a:lvl4pPr>
      <a:defRPr sz="1400">
        <a:latin typeface="+mj-lt"/>
        <a:ea typeface="+mj-ea"/>
        <a:cs typeface="+mj-cs"/>
        <a:sym typeface="Helvetica"/>
      </a:defRPr>
    </a:lvl4pPr>
    <a:lvl5pPr>
      <a:defRPr sz="1400">
        <a:latin typeface="+mj-lt"/>
        <a:ea typeface="+mj-ea"/>
        <a:cs typeface="+mj-cs"/>
        <a:sym typeface="Helvetica"/>
      </a:defRPr>
    </a:lvl5pPr>
    <a:lvl6pPr>
      <a:defRPr sz="1400">
        <a:latin typeface="+mj-lt"/>
        <a:ea typeface="+mj-ea"/>
        <a:cs typeface="+mj-cs"/>
        <a:sym typeface="Helvetica"/>
      </a:defRPr>
    </a:lvl6pPr>
    <a:lvl7pPr>
      <a:defRPr sz="1400">
        <a:latin typeface="+mj-lt"/>
        <a:ea typeface="+mj-ea"/>
        <a:cs typeface="+mj-cs"/>
        <a:sym typeface="Helvetica"/>
      </a:defRPr>
    </a:lvl7pPr>
    <a:lvl8pPr>
      <a:defRPr sz="1400">
        <a:latin typeface="+mj-lt"/>
        <a:ea typeface="+mj-ea"/>
        <a:cs typeface="+mj-cs"/>
        <a:sym typeface="Helvetica"/>
      </a:defRPr>
    </a:lvl8pPr>
    <a:lvl9pPr>
      <a:defRPr sz="1400"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8FB"/>
          </a:solidFill>
        </a:fill>
      </a:tcStyle>
    </a:wholeTbl>
    <a:band2H>
      <a:tcTxStyle/>
      <a:tcStyle>
        <a:tcBdr/>
        <a:fill>
          <a:solidFill>
            <a:srgbClr val="E8EDFD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285F4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285F4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285F4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8909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8909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8909C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EFF4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EFF41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EFF41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85F4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85F4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45" d="100"/>
          <a:sy n="145" d="100"/>
        </p:scale>
        <p:origin x="1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08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700"/>
              <a:t>Titeltext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100"/>
              <a:t>Textebene 1</a:t>
            </a:r>
          </a:p>
          <a:p>
            <a:pPr lvl="1">
              <a:defRPr sz="1800"/>
            </a:pPr>
            <a:r>
              <a:rPr sz="3100"/>
              <a:t>Textebene 2</a:t>
            </a:r>
          </a:p>
          <a:p>
            <a:pPr lvl="2">
              <a:defRPr sz="1800"/>
            </a:pPr>
            <a:r>
              <a:rPr sz="3100"/>
              <a:t>Textebene 3</a:t>
            </a:r>
          </a:p>
          <a:p>
            <a:pPr lvl="3">
              <a:defRPr sz="1800"/>
            </a:pPr>
            <a:r>
              <a:rPr sz="3100"/>
              <a:t>Textebene 4</a:t>
            </a:r>
          </a:p>
          <a:p>
            <a:pPr lvl="4">
              <a:defRPr sz="1800"/>
            </a:pPr>
            <a:r>
              <a:rPr sz="3100"/>
              <a:t>Textebene 5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2.png"/>
          <p:cNvPicPr/>
          <p:nvPr/>
        </p:nvPicPr>
        <p:blipFill>
          <a:blip r:embed="rId2">
            <a:alphaModFix amt="38000"/>
          </a:blip>
          <a:srcRect l="23593" t="31426" r="21593" b="36044"/>
          <a:stretch>
            <a:fillRect/>
          </a:stretch>
        </p:blipFill>
        <p:spPr>
          <a:xfrm>
            <a:off x="-1" y="8754"/>
            <a:ext cx="9135259" cy="570624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311698" y="0"/>
            <a:ext cx="8520603" cy="1089172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pPr lvl="0">
              <a:defRPr sz="1800"/>
            </a:pPr>
            <a:r>
              <a:rPr sz="4000"/>
              <a:t>Titeltext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311698" y="494473"/>
            <a:ext cx="8520603" cy="786057"/>
          </a:xfrm>
          <a:prstGeom prst="rect">
            <a:avLst/>
          </a:prstGeom>
        </p:spPr>
        <p:txBody>
          <a:bodyPr anchor="t"/>
          <a:lstStyle>
            <a:lvl1pPr algn="l">
              <a:defRPr sz="1500"/>
            </a:lvl1pPr>
          </a:lstStyle>
          <a:p>
            <a:pPr lvl="0">
              <a:defRPr sz="1800"/>
            </a:pPr>
            <a:r>
              <a:rPr sz="1500"/>
              <a:t>Titeltext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311698" y="1280528"/>
            <a:ext cx="3999903" cy="4434472"/>
          </a:xfrm>
          <a:prstGeom prst="rect">
            <a:avLst/>
          </a:prstGeom>
        </p:spPr>
        <p:txBody>
          <a:bodyPr/>
          <a:lstStyle>
            <a:lvl1pPr marL="507967" indent="-352754" algn="l">
              <a:buClr>
                <a:srgbClr val="000000"/>
              </a:buClr>
              <a:buSzPts val="1500"/>
              <a:buFont typeface="Arial"/>
              <a:buChar char="●"/>
              <a:defRPr sz="1500"/>
            </a:lvl1pPr>
            <a:lvl2pPr marL="1068032" indent="-390743" algn="l">
              <a:buClr>
                <a:srgbClr val="000000"/>
              </a:buClr>
              <a:buSzPts val="1500"/>
              <a:buFont typeface="Arial"/>
              <a:buChar char="○"/>
              <a:defRPr sz="1500"/>
            </a:lvl2pPr>
            <a:lvl3pPr marL="1576000" indent="-390743" algn="l">
              <a:buClr>
                <a:srgbClr val="000000"/>
              </a:buClr>
              <a:buSzPts val="1500"/>
              <a:buFont typeface="Arial"/>
              <a:buChar char="■"/>
              <a:defRPr sz="1500"/>
            </a:lvl3pPr>
            <a:lvl4pPr marL="2083966" indent="-390743" algn="l">
              <a:buClr>
                <a:srgbClr val="000000"/>
              </a:buClr>
              <a:buSzPts val="1500"/>
              <a:buFont typeface="Arial"/>
              <a:buChar char="●"/>
              <a:defRPr sz="1500"/>
            </a:lvl4pPr>
            <a:lvl5pPr marL="2591934" indent="-390743" algn="l">
              <a:buClr>
                <a:srgbClr val="000000"/>
              </a:buClr>
              <a:buSzPts val="1500"/>
              <a:buFont typeface="Arial"/>
              <a:buChar char="○"/>
              <a:defRPr sz="1500"/>
            </a:lvl5pPr>
          </a:lstStyle>
          <a:p>
            <a:pPr lvl="0">
              <a:defRPr sz="1800"/>
            </a:pPr>
            <a:r>
              <a:rPr sz="1500"/>
              <a:t>Textebene 1</a:t>
            </a:r>
          </a:p>
          <a:p>
            <a:pPr lvl="1">
              <a:defRPr sz="1800"/>
            </a:pPr>
            <a:r>
              <a:rPr sz="1500"/>
              <a:t>Textebene 2</a:t>
            </a:r>
          </a:p>
          <a:p>
            <a:pPr lvl="2">
              <a:defRPr sz="1800"/>
            </a:pPr>
            <a:r>
              <a:rPr sz="1500"/>
              <a:t>Textebene 3</a:t>
            </a:r>
          </a:p>
          <a:p>
            <a:pPr lvl="3">
              <a:defRPr sz="1800"/>
            </a:pPr>
            <a:r>
              <a:rPr sz="1500"/>
              <a:t>Textebene 4</a:t>
            </a:r>
          </a:p>
          <a:p>
            <a:pPr lvl="4">
              <a:defRPr sz="1800"/>
            </a:pPr>
            <a:r>
              <a:rPr sz="1500"/>
              <a:t>Textebene 5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311698" y="494473"/>
            <a:ext cx="8520603" cy="1537527"/>
          </a:xfrm>
          <a:prstGeom prst="rect">
            <a:avLst/>
          </a:prstGeom>
        </p:spPr>
        <p:txBody>
          <a:bodyPr anchor="t"/>
          <a:lstStyle>
            <a:lvl1pPr algn="l">
              <a:defRPr sz="1500"/>
            </a:lvl1pPr>
          </a:lstStyle>
          <a:p>
            <a:pPr lvl="0">
              <a:defRPr sz="1800"/>
            </a:pPr>
            <a:r>
              <a:rPr sz="1500"/>
              <a:t>Titeltext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311698" y="0"/>
            <a:ext cx="2808003" cy="1457001"/>
          </a:xfrm>
          <a:prstGeom prst="rect">
            <a:avLst/>
          </a:prstGeom>
        </p:spPr>
        <p:txBody>
          <a:bodyPr/>
          <a:lstStyle>
            <a:lvl1pPr algn="l">
              <a:defRPr sz="2600"/>
            </a:lvl1pPr>
          </a:lstStyle>
          <a:p>
            <a:pPr lvl="0">
              <a:defRPr sz="1800"/>
            </a:pPr>
            <a:r>
              <a:rPr sz="2600"/>
              <a:t>Titeltext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311698" y="1544000"/>
            <a:ext cx="2808003" cy="4171001"/>
          </a:xfrm>
          <a:prstGeom prst="rect">
            <a:avLst/>
          </a:prstGeom>
        </p:spPr>
        <p:txBody>
          <a:bodyPr/>
          <a:lstStyle>
            <a:lvl1pPr marL="507967" indent="-338645" algn="l">
              <a:buClr>
                <a:srgbClr val="000000"/>
              </a:buClr>
              <a:buSzPts val="1300"/>
              <a:buFont typeface="Arial"/>
              <a:buChar char="●"/>
              <a:defRPr sz="1300"/>
            </a:lvl1pPr>
            <a:lvl2pPr marL="1015934" indent="-338645" algn="l">
              <a:buClr>
                <a:srgbClr val="000000"/>
              </a:buClr>
              <a:buSzPts val="1300"/>
              <a:buFont typeface="Arial"/>
              <a:buChar char="○"/>
              <a:defRPr sz="1300"/>
            </a:lvl2pPr>
            <a:lvl3pPr marL="1523900" indent="-338645" algn="l">
              <a:buClr>
                <a:srgbClr val="000000"/>
              </a:buClr>
              <a:buSzPts val="1300"/>
              <a:buFont typeface="Arial"/>
              <a:buChar char="■"/>
              <a:defRPr sz="1300"/>
            </a:lvl3pPr>
            <a:lvl4pPr marL="2031868" indent="-338645" algn="l">
              <a:buClr>
                <a:srgbClr val="000000"/>
              </a:buClr>
              <a:buSzPts val="1300"/>
              <a:buFont typeface="Arial"/>
              <a:buChar char="●"/>
              <a:defRPr sz="1300"/>
            </a:lvl4pPr>
            <a:lvl5pPr marL="2539835" indent="-338645" algn="l">
              <a:buClr>
                <a:srgbClr val="000000"/>
              </a:buClr>
              <a:buSzPts val="1300"/>
              <a:buFont typeface="Arial"/>
              <a:buChar char="○"/>
              <a:defRPr sz="1300"/>
            </a:lvl5pPr>
          </a:lstStyle>
          <a:p>
            <a:pPr lvl="0">
              <a:defRPr sz="1800"/>
            </a:pPr>
            <a:r>
              <a:rPr sz="1300"/>
              <a:t>Textebene 1</a:t>
            </a:r>
          </a:p>
          <a:p>
            <a:pPr lvl="1">
              <a:defRPr sz="1800"/>
            </a:pPr>
            <a:r>
              <a:rPr sz="1300"/>
              <a:t>Textebene 2</a:t>
            </a:r>
          </a:p>
          <a:p>
            <a:pPr lvl="2">
              <a:defRPr sz="1800"/>
            </a:pPr>
            <a:r>
              <a:rPr sz="1300"/>
              <a:t>Textebene 3</a:t>
            </a:r>
          </a:p>
          <a:p>
            <a:pPr lvl="3">
              <a:defRPr sz="1800"/>
            </a:pPr>
            <a:r>
              <a:rPr sz="1300"/>
              <a:t>Textebene 4</a:t>
            </a:r>
          </a:p>
          <a:p>
            <a:pPr lvl="4">
              <a:defRPr sz="1800"/>
            </a:pPr>
            <a:r>
              <a:rPr sz="1300"/>
              <a:t>Textebene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490250" y="500165"/>
            <a:ext cx="6367801" cy="4545336"/>
          </a:xfrm>
          <a:prstGeom prst="rect">
            <a:avLst/>
          </a:prstGeom>
        </p:spPr>
        <p:txBody>
          <a:bodyPr anchor="ctr"/>
          <a:lstStyle>
            <a:lvl1pPr algn="l">
              <a:defRPr sz="5300"/>
            </a:lvl1pPr>
          </a:lstStyle>
          <a:p>
            <a:pPr lvl="0">
              <a:defRPr sz="1800"/>
            </a:pPr>
            <a:r>
              <a:rPr sz="5300"/>
              <a:t>Titeltext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4572000" y="-140"/>
            <a:ext cx="4572000" cy="57150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5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265500" y="0"/>
            <a:ext cx="4045200" cy="3017195"/>
          </a:xfrm>
          <a:prstGeom prst="rect">
            <a:avLst/>
          </a:prstGeom>
        </p:spPr>
        <p:txBody>
          <a:bodyPr/>
          <a:lstStyle>
            <a:lvl1pPr>
              <a:defRPr sz="4600"/>
            </a:lvl1pPr>
          </a:lstStyle>
          <a:p>
            <a:pPr lvl="0">
              <a:defRPr sz="1800"/>
            </a:pPr>
            <a:r>
              <a:rPr sz="4600"/>
              <a:t>Titeltext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265500" y="3114526"/>
            <a:ext cx="4045200" cy="2600474"/>
          </a:xfrm>
          <a:prstGeom prst="rect">
            <a:avLst/>
          </a:prstGeom>
        </p:spPr>
        <p:txBody>
          <a:bodyPr/>
          <a:lstStyle>
            <a:lvl1pPr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>
              <a:defRPr sz="1800"/>
            </a:pPr>
            <a:r>
              <a:rPr sz="2300"/>
              <a:t>Textebene 1</a:t>
            </a:r>
          </a:p>
          <a:p>
            <a:pPr lvl="1">
              <a:defRPr sz="1800"/>
            </a:pPr>
            <a:r>
              <a:rPr sz="2300"/>
              <a:t>Textebene 2</a:t>
            </a:r>
          </a:p>
          <a:p>
            <a:pPr lvl="2">
              <a:defRPr sz="1800"/>
            </a:pPr>
            <a:r>
              <a:rPr sz="2300"/>
              <a:t>Textebene 3</a:t>
            </a:r>
          </a:p>
          <a:p>
            <a:pPr lvl="3">
              <a:defRPr sz="1800"/>
            </a:pPr>
            <a:r>
              <a:rPr sz="2300"/>
              <a:t>Textebene 4</a:t>
            </a:r>
          </a:p>
          <a:p>
            <a:pPr lvl="4">
              <a:defRPr sz="1800"/>
            </a:pPr>
            <a:r>
              <a:rPr sz="2300"/>
              <a:t>Textebene 5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311698" y="4358611"/>
            <a:ext cx="5998804" cy="1356390"/>
          </a:xfrm>
          <a:prstGeom prst="rect">
            <a:avLst/>
          </a:prstGeom>
        </p:spPr>
        <p:txBody>
          <a:bodyPr anchor="ctr"/>
          <a:lstStyle>
            <a:lvl1pPr indent="253982" algn="l">
              <a:defRPr sz="1500"/>
            </a:lvl1pPr>
            <a:lvl2pPr indent="0" algn="l">
              <a:defRPr sz="1500"/>
            </a:lvl2pPr>
            <a:lvl3pPr indent="0" algn="l">
              <a:defRPr sz="1500"/>
            </a:lvl3pPr>
            <a:lvl4pPr indent="0" algn="l">
              <a:defRPr sz="1500"/>
            </a:lvl4pPr>
            <a:lvl5pPr indent="0" algn="l">
              <a:defRPr sz="1500"/>
            </a:lvl5pPr>
          </a:lstStyle>
          <a:p>
            <a:pPr lvl="0">
              <a:defRPr sz="1800"/>
            </a:pPr>
            <a:r>
              <a:rPr sz="1500"/>
              <a:t>Textebene 1</a:t>
            </a:r>
          </a:p>
          <a:p>
            <a:pPr lvl="1">
              <a:defRPr sz="1800"/>
            </a:pPr>
            <a:r>
              <a:rPr sz="1500"/>
              <a:t>Textebene 2</a:t>
            </a:r>
          </a:p>
          <a:p>
            <a:pPr lvl="2">
              <a:defRPr sz="1800"/>
            </a:pPr>
            <a:r>
              <a:rPr sz="1500"/>
              <a:t>Textebene 3</a:t>
            </a:r>
          </a:p>
          <a:p>
            <a:pPr lvl="3">
              <a:defRPr sz="1800"/>
            </a:pPr>
            <a:r>
              <a:rPr sz="1500"/>
              <a:t>Textebene 4</a:t>
            </a:r>
          </a:p>
          <a:p>
            <a:pPr lvl="4">
              <a:defRPr sz="1800"/>
            </a:pPr>
            <a:r>
              <a:rPr sz="1500"/>
              <a:t>Textebene 5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311698" y="0"/>
            <a:ext cx="8520603" cy="3410695"/>
          </a:xfrm>
          <a:prstGeom prst="rect">
            <a:avLst/>
          </a:prstGeom>
        </p:spPr>
        <p:txBody>
          <a:bodyPr/>
          <a:lstStyle>
            <a:lvl1pPr>
              <a:defRPr sz="13300"/>
            </a:lvl1pPr>
          </a:lstStyle>
          <a:p>
            <a:pPr lvl="0">
              <a:defRPr sz="1800"/>
            </a:pPr>
            <a:r>
              <a:rPr sz="13300"/>
              <a:t>Titeltext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311698" y="3502473"/>
            <a:ext cx="8520603" cy="2212527"/>
          </a:xfrm>
          <a:prstGeom prst="rect">
            <a:avLst/>
          </a:prstGeom>
        </p:spPr>
        <p:txBody>
          <a:bodyPr/>
          <a:lstStyle>
            <a:lvl1pPr marL="507967" indent="-380975">
              <a:buClr>
                <a:srgbClr val="000000"/>
              </a:buClr>
              <a:buSzPts val="1500"/>
              <a:buFont typeface="Arial"/>
              <a:buChar char="●"/>
              <a:defRPr sz="1500"/>
            </a:lvl1pPr>
            <a:lvl2pPr marL="1015934" indent="-352755">
              <a:buClr>
                <a:srgbClr val="000000"/>
              </a:buClr>
              <a:buSzPts val="1500"/>
              <a:buFont typeface="Arial"/>
              <a:buChar char="○"/>
              <a:defRPr sz="1500"/>
            </a:lvl2pPr>
            <a:lvl3pPr marL="1523900" indent="-352755">
              <a:buClr>
                <a:srgbClr val="000000"/>
              </a:buClr>
              <a:buSzPts val="1500"/>
              <a:buFont typeface="Arial"/>
              <a:buChar char="■"/>
              <a:defRPr sz="1500"/>
            </a:lvl3pPr>
            <a:lvl4pPr marL="2031868" indent="-352755">
              <a:buClr>
                <a:srgbClr val="000000"/>
              </a:buClr>
              <a:buSzPts val="1500"/>
              <a:buFont typeface="Arial"/>
              <a:buChar char="●"/>
              <a:defRPr sz="1500"/>
            </a:lvl4pPr>
            <a:lvl5pPr marL="2539835" indent="-352755">
              <a:buClr>
                <a:srgbClr val="000000"/>
              </a:buClr>
              <a:buSzPts val="1500"/>
              <a:buFont typeface="Arial"/>
              <a:buChar char="○"/>
              <a:defRPr sz="1500"/>
            </a:lvl5pPr>
          </a:lstStyle>
          <a:p>
            <a:pPr lvl="0">
              <a:defRPr sz="1800"/>
            </a:pPr>
            <a:r>
              <a:rPr sz="1500"/>
              <a:t>Textebene 1</a:t>
            </a:r>
          </a:p>
          <a:p>
            <a:pPr lvl="1">
              <a:defRPr sz="1800"/>
            </a:pPr>
            <a:r>
              <a:rPr sz="1500"/>
              <a:t>Textebene 2</a:t>
            </a:r>
          </a:p>
          <a:p>
            <a:pPr lvl="2">
              <a:defRPr sz="1800"/>
            </a:pPr>
            <a:r>
              <a:rPr sz="1500"/>
              <a:t>Textebene 3</a:t>
            </a:r>
          </a:p>
          <a:p>
            <a:pPr lvl="3">
              <a:defRPr sz="1800"/>
            </a:pPr>
            <a:r>
              <a:rPr sz="1500"/>
              <a:t>Textebene 4</a:t>
            </a:r>
          </a:p>
          <a:p>
            <a:pPr lvl="4">
              <a:defRPr sz="1800"/>
            </a:pPr>
            <a:r>
              <a:rPr sz="1500"/>
              <a:t>Textebene 5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/>
          <p:nvPr/>
        </p:nvPicPr>
        <p:blipFill>
          <a:blip r:embed="rId12">
            <a:alphaModFix amt="50000"/>
          </a:blip>
          <a:srcRect l="11554" t="2663" r="9290" b="9260"/>
          <a:stretch>
            <a:fillRect/>
          </a:stretch>
        </p:blipFill>
        <p:spPr>
          <a:xfrm>
            <a:off x="0" y="-8240"/>
            <a:ext cx="9144000" cy="572324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311708" y="0"/>
            <a:ext cx="8520601" cy="3107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 anchor="b">
            <a:normAutofit/>
          </a:bodyPr>
          <a:lstStyle/>
          <a:p>
            <a:pPr lvl="0">
              <a:defRPr sz="1800"/>
            </a:pPr>
            <a:r>
              <a:rPr sz="5700"/>
              <a:t>Titeltext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311698" y="3149026"/>
            <a:ext cx="8520603" cy="2565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pPr lvl="0">
              <a:defRPr sz="1800"/>
            </a:pPr>
            <a:r>
              <a:rPr sz="3100"/>
              <a:t>Textebene 1</a:t>
            </a:r>
          </a:p>
          <a:p>
            <a:pPr lvl="1">
              <a:defRPr sz="1800"/>
            </a:pPr>
            <a:r>
              <a:rPr sz="3100"/>
              <a:t>Textebene 2</a:t>
            </a:r>
          </a:p>
          <a:p>
            <a:pPr lvl="2">
              <a:defRPr sz="1800"/>
            </a:pPr>
            <a:r>
              <a:rPr sz="3100"/>
              <a:t>Textebene 3</a:t>
            </a:r>
          </a:p>
          <a:p>
            <a:pPr lvl="3">
              <a:defRPr sz="1800"/>
            </a:pPr>
            <a:r>
              <a:rPr sz="3100"/>
              <a:t>Textebene 4</a:t>
            </a:r>
          </a:p>
          <a:p>
            <a:pPr lvl="4">
              <a:defRPr sz="1800"/>
            </a:pPr>
            <a:r>
              <a:rPr sz="3100"/>
              <a:t>Textebene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472458" y="4850672"/>
            <a:ext cx="548702" cy="330679"/>
          </a:xfrm>
          <a:prstGeom prst="rect">
            <a:avLst/>
          </a:prstGeom>
          <a:ln w="12700">
            <a:miter lim="400000"/>
          </a:ln>
        </p:spPr>
        <p:txBody>
          <a:bodyPr lIns="91423" tIns="91423" rIns="91423" bIns="91423" anchor="ctr">
            <a:normAutofit/>
          </a:bodyPr>
          <a:lstStyle>
            <a:lvl1pPr algn="r">
              <a:defRPr sz="1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algn="ctr">
        <a:defRPr sz="5700">
          <a:latin typeface="Arial"/>
          <a:ea typeface="Arial"/>
          <a:cs typeface="Arial"/>
          <a:sym typeface="Arial"/>
        </a:defRPr>
      </a:lvl1pPr>
      <a:lvl2pPr algn="ctr">
        <a:defRPr sz="5700">
          <a:latin typeface="Arial"/>
          <a:ea typeface="Arial"/>
          <a:cs typeface="Arial"/>
          <a:sym typeface="Arial"/>
        </a:defRPr>
      </a:lvl2pPr>
      <a:lvl3pPr algn="ctr">
        <a:defRPr sz="5700">
          <a:latin typeface="Arial"/>
          <a:ea typeface="Arial"/>
          <a:cs typeface="Arial"/>
          <a:sym typeface="Arial"/>
        </a:defRPr>
      </a:lvl3pPr>
      <a:lvl4pPr algn="ctr">
        <a:defRPr sz="5700">
          <a:latin typeface="Arial"/>
          <a:ea typeface="Arial"/>
          <a:cs typeface="Arial"/>
          <a:sym typeface="Arial"/>
        </a:defRPr>
      </a:lvl4pPr>
      <a:lvl5pPr algn="ctr">
        <a:defRPr sz="5700">
          <a:latin typeface="Arial"/>
          <a:ea typeface="Arial"/>
          <a:cs typeface="Arial"/>
          <a:sym typeface="Arial"/>
        </a:defRPr>
      </a:lvl5pPr>
      <a:lvl6pPr algn="ctr">
        <a:defRPr sz="5700">
          <a:latin typeface="Arial"/>
          <a:ea typeface="Arial"/>
          <a:cs typeface="Arial"/>
          <a:sym typeface="Arial"/>
        </a:defRPr>
      </a:lvl6pPr>
      <a:lvl7pPr algn="ctr">
        <a:defRPr sz="5700">
          <a:latin typeface="Arial"/>
          <a:ea typeface="Arial"/>
          <a:cs typeface="Arial"/>
          <a:sym typeface="Arial"/>
        </a:defRPr>
      </a:lvl7pPr>
      <a:lvl8pPr algn="ctr">
        <a:defRPr sz="5700">
          <a:latin typeface="Arial"/>
          <a:ea typeface="Arial"/>
          <a:cs typeface="Arial"/>
          <a:sym typeface="Arial"/>
        </a:defRPr>
      </a:lvl8pPr>
      <a:lvl9pPr algn="ctr">
        <a:defRPr sz="5700">
          <a:latin typeface="Arial"/>
          <a:ea typeface="Arial"/>
          <a:cs typeface="Arial"/>
          <a:sym typeface="Arial"/>
        </a:defRPr>
      </a:lvl9pPr>
    </p:titleStyle>
    <p:bodyStyle>
      <a:lvl1pPr algn="ctr">
        <a:defRPr sz="3100">
          <a:latin typeface="Arial"/>
          <a:ea typeface="Arial"/>
          <a:cs typeface="Arial"/>
          <a:sym typeface="Arial"/>
        </a:defRPr>
      </a:lvl1pPr>
      <a:lvl2pPr algn="ctr">
        <a:defRPr sz="3100">
          <a:latin typeface="Arial"/>
          <a:ea typeface="Arial"/>
          <a:cs typeface="Arial"/>
          <a:sym typeface="Arial"/>
        </a:defRPr>
      </a:lvl2pPr>
      <a:lvl3pPr algn="ctr">
        <a:defRPr sz="3100">
          <a:latin typeface="Arial"/>
          <a:ea typeface="Arial"/>
          <a:cs typeface="Arial"/>
          <a:sym typeface="Arial"/>
        </a:defRPr>
      </a:lvl3pPr>
      <a:lvl4pPr algn="ctr">
        <a:defRPr sz="3100">
          <a:latin typeface="Arial"/>
          <a:ea typeface="Arial"/>
          <a:cs typeface="Arial"/>
          <a:sym typeface="Arial"/>
        </a:defRPr>
      </a:lvl4pPr>
      <a:lvl5pPr algn="ctr">
        <a:defRPr sz="3100">
          <a:latin typeface="Arial"/>
          <a:ea typeface="Arial"/>
          <a:cs typeface="Arial"/>
          <a:sym typeface="Arial"/>
        </a:defRPr>
      </a:lvl5pPr>
      <a:lvl6pPr algn="ctr">
        <a:defRPr sz="3100">
          <a:latin typeface="Arial"/>
          <a:ea typeface="Arial"/>
          <a:cs typeface="Arial"/>
          <a:sym typeface="Arial"/>
        </a:defRPr>
      </a:lvl6pPr>
      <a:lvl7pPr algn="ctr">
        <a:defRPr sz="3100">
          <a:latin typeface="Arial"/>
          <a:ea typeface="Arial"/>
          <a:cs typeface="Arial"/>
          <a:sym typeface="Arial"/>
        </a:defRPr>
      </a:lvl7pPr>
      <a:lvl8pPr algn="ctr">
        <a:defRPr sz="3100">
          <a:latin typeface="Arial"/>
          <a:ea typeface="Arial"/>
          <a:cs typeface="Arial"/>
          <a:sym typeface="Arial"/>
        </a:defRPr>
      </a:lvl8pPr>
      <a:lvl9pPr algn="ctr">
        <a:defRPr sz="3100">
          <a:latin typeface="Arial"/>
          <a:ea typeface="Arial"/>
          <a:cs typeface="Arial"/>
          <a:sym typeface="Arial"/>
        </a:defRPr>
      </a:lvl9pPr>
    </p:bodyStyle>
    <p:otherStyle>
      <a:lvl1pPr algn="r">
        <a:defRPr sz="11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algn="r">
        <a:defRPr sz="11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algn="r">
        <a:defRPr sz="11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algn="r">
        <a:defRPr sz="11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algn="r">
        <a:defRPr sz="11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>
        <a:defRPr sz="11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>
        <a:defRPr sz="11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>
        <a:defRPr sz="11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>
        <a:defRPr sz="11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aiff"/><Relationship Id="rId13" Type="http://schemas.openxmlformats.org/officeDocument/2006/relationships/image" Target="../media/image26.png"/><Relationship Id="rId3" Type="http://schemas.microsoft.com/office/2007/relationships/media" Target="../media/media4.mov"/><Relationship Id="rId7" Type="http://schemas.microsoft.com/office/2007/relationships/media" Target="../media/media6.aiff"/><Relationship Id="rId12" Type="http://schemas.openxmlformats.org/officeDocument/2006/relationships/image" Target="../media/image25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audio" Target="../media/media5.aiff"/><Relationship Id="rId11" Type="http://schemas.openxmlformats.org/officeDocument/2006/relationships/image" Target="../media/image24.png"/><Relationship Id="rId5" Type="http://schemas.microsoft.com/office/2007/relationships/media" Target="../media/media5.aiff"/><Relationship Id="rId10" Type="http://schemas.openxmlformats.org/officeDocument/2006/relationships/image" Target="../media/image23.png"/><Relationship Id="rId4" Type="http://schemas.openxmlformats.org/officeDocument/2006/relationships/video" Target="../media/media4.mo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ov"/><Relationship Id="rId1" Type="http://schemas.microsoft.com/office/2007/relationships/media" Target="../media/media12.mov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ov"/><Relationship Id="rId1" Type="http://schemas.microsoft.com/office/2007/relationships/media" Target="../media/media13.mov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ov"/><Relationship Id="rId1" Type="http://schemas.microsoft.com/office/2007/relationships/media" Target="../media/media14.mov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ov"/><Relationship Id="rId1" Type="http://schemas.microsoft.com/office/2007/relationships/media" Target="../media/media15.mov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ov"/><Relationship Id="rId1" Type="http://schemas.microsoft.com/office/2007/relationships/media" Target="../media/media16.mov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ov"/><Relationship Id="rId1" Type="http://schemas.microsoft.com/office/2007/relationships/media" Target="../media/media17.mov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ov"/><Relationship Id="rId1" Type="http://schemas.microsoft.com/office/2007/relationships/media" Target="../media/media18.mov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ov"/><Relationship Id="rId1" Type="http://schemas.microsoft.com/office/2007/relationships/media" Target="../media/media19.mov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ov"/><Relationship Id="rId1" Type="http://schemas.microsoft.com/office/2007/relationships/media" Target="../media/media20.mov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ov"/><Relationship Id="rId1" Type="http://schemas.microsoft.com/office/2007/relationships/media" Target="../media/media21.mov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ov"/><Relationship Id="rId1" Type="http://schemas.microsoft.com/office/2007/relationships/media" Target="../media/media22.mov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1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-161657" y="827305"/>
            <a:ext cx="9467333" cy="2280668"/>
          </a:xfrm>
          <a:prstGeom prst="rect">
            <a:avLst/>
          </a:prstGeom>
        </p:spPr>
        <p:txBody>
          <a:bodyPr lIns="101583" tIns="101583" rIns="101583" bIns="101583"/>
          <a:lstStyle/>
          <a:p>
            <a:pPr lvl="0">
              <a:lnSpc>
                <a:spcPct val="115000"/>
              </a:lnSpc>
              <a:defRPr sz="1800"/>
            </a:pPr>
            <a:r>
              <a:rPr sz="3200" b="1" dirty="0">
                <a:latin typeface="Trebuchet MS"/>
                <a:ea typeface="Trebuchet MS"/>
                <a:cs typeface="Trebuchet MS"/>
                <a:sym typeface="Trebuchet MS"/>
              </a:rPr>
              <a:t>Harmonic qualities as key to </a:t>
            </a:r>
            <a:br>
              <a:rPr lang="en-US" sz="3200" b="1" dirty="0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3200" b="1" dirty="0">
                <a:latin typeface="Trebuchet MS"/>
                <a:ea typeface="Trebuchet MS"/>
                <a:cs typeface="Trebuchet MS"/>
                <a:sym typeface="Trebuchet MS"/>
              </a:rPr>
              <a:t>Scriabin’s late harmonic practice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-161667" y="3149026"/>
            <a:ext cx="9467333" cy="880669"/>
          </a:xfrm>
          <a:prstGeom prst="rect">
            <a:avLst/>
          </a:prstGeom>
        </p:spPr>
        <p:txBody>
          <a:bodyPr lIns="101583" tIns="101583" rIns="101583" bIns="101583"/>
          <a:lstStyle/>
          <a:p>
            <a:pPr lvl="0">
              <a:defRPr sz="1800"/>
            </a:pPr>
            <a:r>
              <a:rPr sz="3100"/>
              <a:t>Jason Yust and Thomas Noll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1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311707" y="827305"/>
            <a:ext cx="8520602" cy="228066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700"/>
              <a:t>The Mystic Chord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xfrm>
            <a:off x="311699" y="3149026"/>
            <a:ext cx="8520602" cy="88066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100"/>
              <a:t>From the tonal period to </a:t>
            </a:r>
            <a:r>
              <a:rPr sz="3100" i="1"/>
              <a:t>Prometheus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10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88701" y="50431"/>
            <a:ext cx="5670969" cy="56141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5969875" y="344556"/>
            <a:ext cx="3184572" cy="163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Simple tonal functions are represented by positions in a phase space on two </a:t>
            </a:r>
            <a:r>
              <a:rPr sz="1500" i="1">
                <a:latin typeface="Arial"/>
                <a:ea typeface="Arial"/>
                <a:cs typeface="Arial"/>
                <a:sym typeface="Arial"/>
              </a:rPr>
              <a:t>odd </a:t>
            </a:r>
            <a:r>
              <a:rPr sz="1500">
                <a:latin typeface="Arial"/>
                <a:ea typeface="Arial"/>
                <a:cs typeface="Arial"/>
                <a:sym typeface="Arial"/>
              </a:rPr>
              <a:t>DFT coefficients, </a:t>
            </a:r>
            <a:r>
              <a:rPr sz="1500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sz="1500" baseline="-2500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15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sz="1500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sz="1500" baseline="-25000">
                <a:latin typeface="Arial"/>
                <a:ea typeface="Arial"/>
                <a:cs typeface="Arial"/>
                <a:sym typeface="Arial"/>
              </a:rPr>
              <a:t>5</a:t>
            </a:r>
            <a:r>
              <a:rPr sz="1500">
                <a:latin typeface="Arial"/>
                <a:ea typeface="Arial"/>
                <a:cs typeface="Arial"/>
                <a:sym typeface="Arial"/>
              </a:rPr>
              <a:t> (equivalent to Krumhansl-Kessler space</a:t>
            </a:r>
            <a:r>
              <a:rPr sz="15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—see Krumhansl 1990, </a:t>
            </a:r>
            <a:r>
              <a:rPr sz="1500" i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Cognitive Foundations of Musical Pitch</a:t>
            </a:r>
            <a:r>
              <a:rPr sz="1500">
                <a:latin typeface="Arial"/>
                <a:ea typeface="Arial"/>
                <a:cs typeface="Arial"/>
                <a:sym typeface="Arial"/>
              </a:rPr>
              <a:t>).</a:t>
            </a:r>
          </a:p>
        </p:txBody>
      </p:sp>
      <p:sp>
        <p:nvSpPr>
          <p:cNvPr id="122" name="Shape 122"/>
          <p:cNvSpPr/>
          <p:nvPr/>
        </p:nvSpPr>
        <p:spPr>
          <a:xfrm>
            <a:off x="5958125" y="2168024"/>
            <a:ext cx="3097174" cy="1668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Vertical (Ph</a:t>
            </a:r>
            <a:r>
              <a:rPr sz="1500" baseline="-25000">
                <a:latin typeface="Arial"/>
                <a:ea typeface="Arial"/>
                <a:cs typeface="Arial"/>
                <a:sym typeface="Arial"/>
              </a:rPr>
              <a:t>5</a:t>
            </a:r>
            <a:r>
              <a:rPr sz="1500">
                <a:latin typeface="Arial"/>
                <a:ea typeface="Arial"/>
                <a:cs typeface="Arial"/>
                <a:sym typeface="Arial"/>
              </a:rPr>
              <a:t>) positions correspond to keys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Horizontal (Ph</a:t>
            </a:r>
            <a:r>
              <a:rPr sz="1500" baseline="-2500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1500">
                <a:latin typeface="Arial"/>
                <a:ea typeface="Arial"/>
                <a:cs typeface="Arial"/>
                <a:sym typeface="Arial"/>
              </a:rPr>
              <a:t>) positions correspond to basic functions, subdominant, dominant, tonic, represented by ii, V</a:t>
            </a:r>
            <a:r>
              <a:rPr sz="1500" baseline="30000">
                <a:latin typeface="Arial"/>
                <a:ea typeface="Arial"/>
                <a:cs typeface="Arial"/>
                <a:sym typeface="Arial"/>
              </a:rPr>
              <a:t>7</a:t>
            </a:r>
            <a:r>
              <a:rPr sz="1500">
                <a:latin typeface="Arial"/>
                <a:ea typeface="Arial"/>
                <a:cs typeface="Arial"/>
                <a:sym typeface="Arial"/>
              </a:rPr>
              <a:t>, and I chords. </a:t>
            </a:r>
          </a:p>
        </p:txBody>
      </p:sp>
      <p:pic>
        <p:nvPicPr>
          <p:cNvPr id="123" name="image1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30743" y="50430"/>
            <a:ext cx="5713161" cy="5534629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11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3494177" y="187564"/>
            <a:ext cx="5577622" cy="53045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72198" y="60905"/>
            <a:ext cx="3328634" cy="1380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The Mystic chord first appears in tonal contexts. This example from Op. 57/1, “Désir,” is cited by Philip Ewell (2002)</a:t>
            </a:r>
            <a:r>
              <a:rPr sz="15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(“Scriabin’s Seventh Piano Sonata: Three Analytical Approaches,” </a:t>
            </a:r>
            <a:r>
              <a:rPr sz="1500" i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Indiana Theory Review </a:t>
            </a:r>
            <a:r>
              <a:rPr sz="15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23).</a:t>
            </a:r>
          </a:p>
        </p:txBody>
      </p:sp>
      <p:sp>
        <p:nvSpPr>
          <p:cNvPr id="128" name="Shape 128"/>
          <p:cNvSpPr/>
          <p:nvPr/>
        </p:nvSpPr>
        <p:spPr>
          <a:xfrm>
            <a:off x="155248" y="4202643"/>
            <a:ext cx="3338928" cy="1183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The chord is aligned with tonic, between major and minor. The tritones BF and AD</a:t>
            </a:r>
            <a:r>
              <a:rPr sz="1500">
                <a:latin typeface="Helsinki Text Std"/>
                <a:ea typeface="Helsinki Text Std"/>
                <a:cs typeface="Helsinki Text Std"/>
                <a:sym typeface="Helsinki Text Std"/>
              </a:rPr>
              <a:t>#</a:t>
            </a:r>
            <a:r>
              <a:rPr sz="1500">
                <a:latin typeface="Arial"/>
                <a:ea typeface="Arial"/>
                <a:cs typeface="Arial"/>
                <a:sym typeface="Arial"/>
              </a:rPr>
              <a:t> cancel out for odd-numbered coefficients, making the chord weak in this space. </a:t>
            </a:r>
          </a:p>
        </p:txBody>
      </p:sp>
      <p:pic>
        <p:nvPicPr>
          <p:cNvPr id="129" name="image1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596147" y="187562"/>
            <a:ext cx="5475652" cy="530453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12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CEF7DE-8042-9847-9391-1DF2F4F08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" y="1512357"/>
            <a:ext cx="3562375" cy="25844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4023985" y="293002"/>
            <a:ext cx="4930831" cy="50344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245009" y="2121230"/>
            <a:ext cx="3393771" cy="15241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192807" y="352926"/>
            <a:ext cx="3393771" cy="1708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1800"/>
            </a:pPr>
            <a:r>
              <a:rPr sz="1500" dirty="0">
                <a:latin typeface="Arial"/>
                <a:ea typeface="Arial"/>
                <a:cs typeface="Arial"/>
                <a:sym typeface="Arial"/>
              </a:rPr>
              <a:t>The weakness of the chord in the traditional tonal-functional space is complemented by its strength on even-numbered coefficients, </a:t>
            </a:r>
            <a:r>
              <a:rPr sz="1500" i="1" dirty="0">
                <a:latin typeface="Arial"/>
                <a:ea typeface="Arial"/>
                <a:cs typeface="Arial"/>
                <a:sym typeface="Arial"/>
              </a:rPr>
              <a:t>f</a:t>
            </a:r>
            <a:r>
              <a:rPr sz="1500" baseline="-25000" dirty="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sz="1500" dirty="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sz="1500" i="1" dirty="0">
                <a:latin typeface="Arial"/>
                <a:ea typeface="Arial"/>
                <a:cs typeface="Arial"/>
                <a:sym typeface="Arial"/>
              </a:rPr>
              <a:t>f</a:t>
            </a:r>
            <a:r>
              <a:rPr sz="1500" baseline="-25000" dirty="0">
                <a:latin typeface="Arial"/>
                <a:ea typeface="Arial"/>
                <a:cs typeface="Arial"/>
                <a:sym typeface="Arial"/>
              </a:rPr>
              <a:t>6</a:t>
            </a:r>
            <a:r>
              <a:rPr sz="1500" dirty="0">
                <a:latin typeface="Arial"/>
                <a:ea typeface="Arial"/>
                <a:cs typeface="Arial"/>
                <a:sym typeface="Arial"/>
              </a:rPr>
              <a:t>. In the later non-tonal music, like </a:t>
            </a:r>
            <a:r>
              <a:rPr sz="1500" i="1" dirty="0">
                <a:latin typeface="Arial"/>
                <a:ea typeface="Arial"/>
                <a:cs typeface="Arial"/>
                <a:sym typeface="Arial"/>
              </a:rPr>
              <a:t>Prometheus</a:t>
            </a:r>
            <a:r>
              <a:rPr sz="1500" dirty="0">
                <a:latin typeface="Arial"/>
                <a:ea typeface="Arial"/>
                <a:cs typeface="Arial"/>
                <a:sym typeface="Arial"/>
              </a:rPr>
              <a:t>, these even-numbered coefficients take over the tonality-defining role.  </a:t>
            </a:r>
          </a:p>
        </p:txBody>
      </p:sp>
      <p:sp>
        <p:nvSpPr>
          <p:cNvPr id="136" name="Shape 136"/>
          <p:cNvSpPr/>
          <p:nvPr/>
        </p:nvSpPr>
        <p:spPr>
          <a:xfrm>
            <a:off x="325820" y="3792561"/>
            <a:ext cx="3413827" cy="154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Hence Scriabin’s claim that the chord on the left (from </a:t>
            </a:r>
            <a:r>
              <a:rPr sz="1500" i="1">
                <a:latin typeface="Arial"/>
                <a:ea typeface="Arial"/>
                <a:cs typeface="Arial"/>
                <a:sym typeface="Arial"/>
              </a:rPr>
              <a:t>Prometheus</a:t>
            </a:r>
            <a:r>
              <a:rPr sz="1500">
                <a:latin typeface="Arial"/>
                <a:ea typeface="Arial"/>
                <a:cs typeface="Arial"/>
                <a:sym typeface="Arial"/>
              </a:rPr>
              <a:t>)</a:t>
            </a:r>
            <a:r>
              <a:rPr sz="1500" i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500">
                <a:latin typeface="Arial"/>
                <a:ea typeface="Arial"/>
                <a:cs typeface="Arial"/>
                <a:sym typeface="Arial"/>
              </a:rPr>
              <a:t>represents the tonality of A.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300"/>
              </a:spcBef>
              <a:defRPr sz="1800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The tonality-determining element is now the Fr6th (whole-tone/octatonic) subset, rather than perfect 5th.</a:t>
            </a:r>
          </a:p>
        </p:txBody>
      </p:sp>
      <p:sp>
        <p:nvSpPr>
          <p:cNvPr id="137" name="Shape 137"/>
          <p:cNvSpPr/>
          <p:nvPr/>
        </p:nvSpPr>
        <p:spPr>
          <a:xfrm>
            <a:off x="771124" y="3250569"/>
            <a:ext cx="802795" cy="301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500"/>
              <a:t>A mystA</a:t>
            </a:r>
          </a:p>
        </p:txBody>
      </p:sp>
      <p:sp>
        <p:nvSpPr>
          <p:cNvPr id="138" name="Shape 138"/>
          <p:cNvSpPr/>
          <p:nvPr/>
        </p:nvSpPr>
        <p:spPr>
          <a:xfrm>
            <a:off x="2243990" y="3250569"/>
            <a:ext cx="802794" cy="30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500"/>
              <a:t>A mystB</a:t>
            </a:r>
          </a:p>
        </p:txBody>
      </p:sp>
      <p:pic>
        <p:nvPicPr>
          <p:cNvPr id="139" name="image2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890971" y="293005"/>
            <a:ext cx="5196857" cy="5034456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5251836" y="1187367"/>
            <a:ext cx="353393" cy="318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54" extrusionOk="0">
                <a:moveTo>
                  <a:pt x="21600" y="20854"/>
                </a:moveTo>
                <a:cubicBezTo>
                  <a:pt x="17460" y="10825"/>
                  <a:pt x="13320" y="797"/>
                  <a:pt x="9720" y="25"/>
                </a:cubicBezTo>
                <a:cubicBezTo>
                  <a:pt x="6120" y="-746"/>
                  <a:pt x="0" y="16225"/>
                  <a:pt x="0" y="16225"/>
                </a:cubicBezTo>
              </a:path>
            </a:pathLst>
          </a:custGeom>
          <a:ln w="25400">
            <a:solidFill>
              <a:srgbClr val="3061B2"/>
            </a:solidFill>
            <a:headEnd type="triangle"/>
          </a:ln>
        </p:spPr>
        <p:txBody>
          <a:bodyPr lIns="0" tIns="0" rIns="0" bIns="0" anchor="ctr"/>
          <a:lstStyle/>
          <a:p>
            <a:pPr lvl="0" algn="ctr">
              <a:def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1" name="image22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45009" y="2170471"/>
            <a:ext cx="3149079" cy="114316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1633211" y="2889207"/>
            <a:ext cx="548763" cy="301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solidFill>
                  <a:srgbClr val="4285F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4285F4"/>
                </a:solidFill>
              </a:rPr>
              <a:t>Fr6th</a:t>
            </a:r>
          </a:p>
        </p:txBody>
      </p:sp>
      <p:sp>
        <p:nvSpPr>
          <p:cNvPr id="143" name="Shape 143"/>
          <p:cNvSpPr/>
          <p:nvPr/>
        </p:nvSpPr>
        <p:spPr>
          <a:xfrm>
            <a:off x="2989241" y="2171755"/>
            <a:ext cx="548763" cy="30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solidFill>
                  <a:srgbClr val="4285F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4285F4"/>
                </a:solidFill>
              </a:rPr>
              <a:t>Fr6th</a:t>
            </a:r>
          </a:p>
        </p:txBody>
      </p:sp>
      <p:sp>
        <p:nvSpPr>
          <p:cNvPr id="144" name="Shape 144"/>
          <p:cNvSpPr/>
          <p:nvPr/>
        </p:nvSpPr>
        <p:spPr>
          <a:xfrm>
            <a:off x="1513476" y="2534678"/>
            <a:ext cx="119740" cy="638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151"/>
                  <a:pt x="21600" y="338"/>
                </a:cubicBezTo>
                <a:lnTo>
                  <a:pt x="21600" y="21262"/>
                </a:lnTo>
                <a:cubicBezTo>
                  <a:pt x="21600" y="21449"/>
                  <a:pt x="11929" y="21600"/>
                  <a:pt x="0" y="21600"/>
                </a:cubicBezTo>
              </a:path>
            </a:pathLst>
          </a:custGeom>
          <a:ln w="28575">
            <a:solidFill>
              <a:srgbClr val="3C81F3"/>
            </a:solidFill>
          </a:ln>
        </p:spPr>
        <p:txBody>
          <a:bodyPr lIns="0" tIns="0" rIns="0" bIns="0" anchor="ctr"/>
          <a:lstStyle/>
          <a:p>
            <a:pPr lvl="0" algn="ctr">
              <a:defRPr sz="15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2879830" y="2264935"/>
            <a:ext cx="119740" cy="638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151"/>
                  <a:pt x="21600" y="338"/>
                </a:cubicBezTo>
                <a:lnTo>
                  <a:pt x="21600" y="21262"/>
                </a:lnTo>
                <a:cubicBezTo>
                  <a:pt x="21600" y="21449"/>
                  <a:pt x="11929" y="21600"/>
                  <a:pt x="0" y="21600"/>
                </a:cubicBezTo>
              </a:path>
            </a:pathLst>
          </a:custGeom>
          <a:ln w="28575">
            <a:solidFill>
              <a:srgbClr val="3C81F3"/>
            </a:solidFill>
          </a:ln>
        </p:spPr>
        <p:txBody>
          <a:bodyPr lIns="0" tIns="0" rIns="0" bIns="0" anchor="ctr"/>
          <a:lstStyle/>
          <a:p>
            <a:pPr lvl="0" algn="ctr">
              <a:defRPr sz="15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13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311707" y="827305"/>
            <a:ext cx="8520602" cy="228066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700"/>
              <a:t>Octatonicity and Diatonicity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311699" y="3149026"/>
            <a:ext cx="8520602" cy="880669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14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311699" y="-166768"/>
            <a:ext cx="8520602" cy="93533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>
              <a:defRPr sz="1800"/>
            </a:pPr>
            <a:r>
              <a:rPr sz="2800"/>
              <a:t>Simplified examples of diatonicity and octatonicity</a:t>
            </a:r>
          </a:p>
        </p:txBody>
      </p:sp>
      <p:pic>
        <p:nvPicPr>
          <p:cNvPr id="153" name="image23.png"/>
          <p:cNvPicPr/>
          <p:nvPr/>
        </p:nvPicPr>
        <p:blipFill>
          <a:blip r:embed="rId10"/>
          <a:stretch>
            <a:fillRect/>
          </a:stretch>
        </p:blipFill>
        <p:spPr>
          <a:xfrm>
            <a:off x="356257" y="757619"/>
            <a:ext cx="3849462" cy="1365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24.png"/>
          <p:cNvPicPr/>
          <p:nvPr/>
        </p:nvPicPr>
        <p:blipFill>
          <a:blip r:embed="rId11"/>
          <a:stretch>
            <a:fillRect/>
          </a:stretch>
        </p:blipFill>
        <p:spPr>
          <a:xfrm>
            <a:off x="4859292" y="768566"/>
            <a:ext cx="4182646" cy="1365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media3.mov" descr="Example_1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2134035"/>
            <a:ext cx="4503035" cy="2328132"/>
          </a:xfrm>
          <a:prstGeom prst="rect">
            <a:avLst/>
          </a:prstGeom>
        </p:spPr>
      </p:pic>
      <p:pic>
        <p:nvPicPr>
          <p:cNvPr id="156" name="media4.mov" descr="Example_2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61973" y="2123089"/>
            <a:ext cx="4503037" cy="2328132"/>
          </a:xfrm>
          <a:prstGeom prst="rect">
            <a:avLst/>
          </a:prstGeom>
        </p:spPr>
      </p:pic>
      <p:sp>
        <p:nvSpPr>
          <p:cNvPr id="157" name="Shape 157"/>
          <p:cNvSpPr/>
          <p:nvPr/>
        </p:nvSpPr>
        <p:spPr>
          <a:xfrm>
            <a:off x="446715" y="4477463"/>
            <a:ext cx="3609600" cy="617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algn="ctr">
              <a:defRPr sz="1800"/>
            </a:pPr>
            <a:r>
              <a:rPr b="1">
                <a:latin typeface="Arial"/>
                <a:ea typeface="Arial"/>
                <a:cs typeface="Arial"/>
                <a:sym typeface="Arial"/>
              </a:rPr>
              <a:t>Conventional tonal progression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Locally triadic, globally diatonic</a:t>
            </a:r>
          </a:p>
        </p:txBody>
      </p:sp>
      <p:sp>
        <p:nvSpPr>
          <p:cNvPr id="158" name="Shape 158"/>
          <p:cNvSpPr/>
          <p:nvPr/>
        </p:nvSpPr>
        <p:spPr>
          <a:xfrm>
            <a:off x="5128627" y="4477463"/>
            <a:ext cx="3369725" cy="617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algn="ctr">
              <a:defRPr sz="1800"/>
            </a:pPr>
            <a:r>
              <a:rPr b="1">
                <a:latin typeface="Arial"/>
                <a:ea typeface="Arial"/>
                <a:cs typeface="Arial"/>
                <a:sym typeface="Arial"/>
              </a:rPr>
              <a:t>Octatonic progression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Locally triadic, globally octatonic</a:t>
            </a:r>
          </a:p>
        </p:txBody>
      </p:sp>
      <p:sp>
        <p:nvSpPr>
          <p:cNvPr id="159" name="Shape 159"/>
          <p:cNvSpPr/>
          <p:nvPr/>
        </p:nvSpPr>
        <p:spPr>
          <a:xfrm>
            <a:off x="2854617" y="5123795"/>
            <a:ext cx="3434763" cy="525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algn="ctr">
              <a:defRPr sz="1800"/>
            </a:pPr>
            <a:r>
              <a:rPr sz="1400">
                <a:latin typeface="Arial"/>
                <a:ea typeface="Arial"/>
                <a:cs typeface="Arial"/>
                <a:sym typeface="Arial"/>
              </a:rPr>
              <a:t>Gray line: |</a:t>
            </a:r>
            <a:r>
              <a:rPr sz="1400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sz="1400" baseline="-250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sz="1400">
                <a:latin typeface="Arial"/>
                <a:ea typeface="Arial"/>
                <a:cs typeface="Arial"/>
                <a:sym typeface="Arial"/>
              </a:rPr>
              <a:t>|, Dotted line: |</a:t>
            </a:r>
            <a:r>
              <a:rPr sz="1400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sz="1400" baseline="-25000">
                <a:latin typeface="Arial"/>
                <a:ea typeface="Arial"/>
                <a:cs typeface="Arial"/>
                <a:sym typeface="Arial"/>
              </a:rPr>
              <a:t>5</a:t>
            </a:r>
            <a:r>
              <a:rPr sz="1400">
                <a:latin typeface="Arial"/>
                <a:ea typeface="Arial"/>
                <a:cs typeface="Arial"/>
                <a:sym typeface="Arial"/>
              </a:rPr>
              <a:t>|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1400">
                <a:latin typeface="Arial"/>
                <a:ea typeface="Arial"/>
                <a:cs typeface="Arial"/>
                <a:sym typeface="Arial"/>
              </a:rPr>
              <a:t>Below: Colors correspond to phase values</a:t>
            </a:r>
          </a:p>
        </p:txBody>
      </p:sp>
      <p:sp>
        <p:nvSpPr>
          <p:cNvPr id="160" name="Shape 160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15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161" name="media5.aiff" descr="testEx1"/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990" y="4587273"/>
            <a:ext cx="1651001" cy="838201"/>
          </a:xfrm>
          <a:prstGeom prst="rect">
            <a:avLst/>
          </a:prstGeom>
        </p:spPr>
      </p:pic>
      <p:pic>
        <p:nvPicPr>
          <p:cNvPr id="162" name="media6.aiff" descr="testEx2"/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2657" y="4557181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0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000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0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0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55"/>
                </p:tgtEl>
              </p:cMediaNode>
            </p:video>
            <p:audio>
              <p:cMediaNode vol="8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311707" y="827305"/>
            <a:ext cx="8520602" cy="228066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700"/>
              <a:t>Examples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311699" y="3149026"/>
            <a:ext cx="8520602" cy="1837753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defRPr sz="1800"/>
            </a:pPr>
            <a:r>
              <a:rPr sz="2800"/>
              <a:t>Op. 11/ 3,4</a:t>
            </a:r>
          </a:p>
          <a:p>
            <a:pPr lvl="0">
              <a:lnSpc>
                <a:spcPct val="90000"/>
              </a:lnSpc>
              <a:defRPr sz="1800"/>
            </a:pPr>
            <a:r>
              <a:rPr sz="2800"/>
              <a:t>Op. 35/2</a:t>
            </a:r>
          </a:p>
          <a:p>
            <a:pPr lvl="0">
              <a:lnSpc>
                <a:spcPct val="90000"/>
              </a:lnSpc>
              <a:defRPr sz="1800"/>
            </a:pPr>
            <a:r>
              <a:rPr sz="2800"/>
              <a:t>Op. 59/2</a:t>
            </a:r>
          </a:p>
          <a:p>
            <a:pPr lvl="0">
              <a:lnSpc>
                <a:spcPct val="90000"/>
              </a:lnSpc>
              <a:defRPr sz="1800"/>
            </a:pPr>
            <a:r>
              <a:rPr sz="2800"/>
              <a:t>Op.74/1-5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16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17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169" name="image2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7488" y="0"/>
            <a:ext cx="4512187" cy="571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29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520091" y="-2"/>
            <a:ext cx="4595302" cy="571500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-1123614" y="-38601"/>
            <a:ext cx="3600426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Op.11/3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18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174" name="image3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9494" y="-2"/>
            <a:ext cx="4665176" cy="5715003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3549572" y="-90182"/>
            <a:ext cx="3600425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Op.11/3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19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3549572" y="-90182"/>
            <a:ext cx="3600425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Op.11/3</a:t>
            </a:r>
          </a:p>
        </p:txBody>
      </p:sp>
      <p:pic>
        <p:nvPicPr>
          <p:cNvPr id="179" name="WaveScapeMovie_Op11_No_3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93776"/>
            <a:ext cx="9144000" cy="47274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311699" y="431502"/>
            <a:ext cx="8520602" cy="992350"/>
          </a:xfrm>
          <a:prstGeom prst="rect">
            <a:avLst/>
          </a:prstGeom>
        </p:spPr>
        <p:txBody>
          <a:bodyPr/>
          <a:lstStyle>
            <a:lvl1pPr>
              <a:defRPr sz="5100"/>
            </a:lvl1pPr>
          </a:lstStyle>
          <a:p>
            <a:pPr lvl="0">
              <a:defRPr sz="1800"/>
            </a:pPr>
            <a:r>
              <a:rPr sz="5100"/>
              <a:t>Outline</a:t>
            </a:r>
          </a:p>
        </p:txBody>
      </p:sp>
      <p:sp>
        <p:nvSpPr>
          <p:cNvPr id="50" name="Shape 50"/>
          <p:cNvSpPr/>
          <p:nvPr/>
        </p:nvSpPr>
        <p:spPr>
          <a:xfrm>
            <a:off x="877825" y="1688149"/>
            <a:ext cx="7342632" cy="3362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74320" lvl="0" indent="-274320">
              <a:spcBef>
                <a:spcPts val="1300"/>
              </a:spcBef>
              <a:defRPr sz="1800"/>
            </a:pPr>
            <a:r>
              <a:rPr sz="2000" b="1" dirty="0">
                <a:latin typeface="Arial"/>
                <a:ea typeface="Arial"/>
                <a:cs typeface="Arial"/>
                <a:sym typeface="Arial"/>
              </a:rPr>
              <a:t>• Harmonic qualities and the DFT: Hexatonic, Octatonic, Diatonic, and Whole-tone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74320" lvl="0" indent="-274320">
              <a:spcBef>
                <a:spcPts val="1300"/>
              </a:spcBef>
              <a:defRPr sz="1800"/>
            </a:pPr>
            <a:r>
              <a:rPr sz="2000" b="1" dirty="0">
                <a:latin typeface="Arial"/>
                <a:ea typeface="Arial"/>
                <a:cs typeface="Arial"/>
                <a:sym typeface="Arial"/>
              </a:rPr>
              <a:t>• The Mystic chord, tonality, and the DFT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74320" lvl="0" indent="-274320">
              <a:spcBef>
                <a:spcPts val="1300"/>
              </a:spcBef>
              <a:defRPr sz="1800"/>
            </a:pPr>
            <a:r>
              <a:rPr sz="2000" b="1" dirty="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sz="2000" b="1" dirty="0" err="1">
                <a:latin typeface="Arial"/>
                <a:ea typeface="Arial"/>
                <a:cs typeface="Arial"/>
                <a:sym typeface="Arial"/>
              </a:rPr>
              <a:t>Octatonicism</a:t>
            </a:r>
            <a:r>
              <a:rPr sz="2000" b="1" dirty="0">
                <a:latin typeface="Arial"/>
                <a:ea typeface="Arial"/>
                <a:cs typeface="Arial"/>
                <a:sym typeface="Arial"/>
              </a:rPr>
              <a:t> and Diatonicism, Local and Global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91439" lvl="0" indent="91440">
              <a:spcBef>
                <a:spcPts val="1300"/>
              </a:spcBef>
              <a:defRPr sz="1800"/>
            </a:pPr>
            <a:r>
              <a:rPr sz="2000" b="1" dirty="0">
                <a:latin typeface="Arial"/>
                <a:ea typeface="Arial"/>
                <a:cs typeface="Arial"/>
                <a:sym typeface="Arial"/>
              </a:rPr>
              <a:t>• Examples: </a:t>
            </a:r>
            <a:br>
              <a:rPr sz="2000" b="1" dirty="0">
                <a:latin typeface="Arial"/>
                <a:ea typeface="Arial"/>
                <a:cs typeface="Arial"/>
                <a:sym typeface="Arial"/>
              </a:rPr>
            </a:br>
            <a:r>
              <a:rPr sz="2000" b="1" dirty="0">
                <a:latin typeface="Arial"/>
                <a:ea typeface="Arial"/>
                <a:cs typeface="Arial"/>
                <a:sym typeface="Arial"/>
              </a:rPr>
              <a:t>—Op. 11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nos. 3 and 4</a:t>
            </a:r>
            <a:br>
              <a:rPr sz="2000" b="1" dirty="0">
                <a:latin typeface="Arial"/>
                <a:ea typeface="Arial"/>
                <a:cs typeface="Arial"/>
                <a:sym typeface="Arial"/>
              </a:rPr>
            </a:br>
            <a:r>
              <a:rPr sz="2000" b="1" dirty="0">
                <a:latin typeface="Arial"/>
                <a:ea typeface="Arial"/>
                <a:cs typeface="Arial"/>
                <a:sym typeface="Arial"/>
              </a:rPr>
              <a:t>—Op. 35 no. 2</a:t>
            </a:r>
            <a:br>
              <a:rPr sz="2000" b="1" dirty="0">
                <a:latin typeface="Arial"/>
                <a:ea typeface="Arial"/>
                <a:cs typeface="Arial"/>
                <a:sym typeface="Arial"/>
              </a:rPr>
            </a:br>
            <a:r>
              <a:rPr sz="2000" b="1" dirty="0">
                <a:latin typeface="Arial"/>
                <a:ea typeface="Arial"/>
                <a:cs typeface="Arial"/>
                <a:sym typeface="Arial"/>
              </a:rPr>
              <a:t>—Op. 59 no. 2</a:t>
            </a:r>
            <a:br>
              <a:rPr sz="2000" b="1" dirty="0">
                <a:latin typeface="Arial"/>
                <a:ea typeface="Arial"/>
                <a:cs typeface="Arial"/>
                <a:sym typeface="Arial"/>
              </a:rPr>
            </a:br>
            <a:r>
              <a:rPr sz="2000" b="1" dirty="0">
                <a:latin typeface="Arial"/>
                <a:ea typeface="Arial"/>
                <a:cs typeface="Arial"/>
                <a:sym typeface="Arial"/>
              </a:rPr>
              <a:t>—Op. 74 nos. 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1–5</a:t>
            </a:r>
            <a:endParaRPr sz="2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2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20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3549572" y="-90182"/>
            <a:ext cx="3600425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Op.11/3</a:t>
            </a:r>
          </a:p>
        </p:txBody>
      </p:sp>
      <p:pic>
        <p:nvPicPr>
          <p:cNvPr id="183" name="WaveScapes_Op11_No_3_3456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93776"/>
            <a:ext cx="9144000" cy="47274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-12700" y="-12700"/>
            <a:ext cx="9169400" cy="574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21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187" name="image3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21117" y="-2"/>
            <a:ext cx="4770951" cy="5715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34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743182" y="643065"/>
            <a:ext cx="4421451" cy="2322843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6386495" y="12979"/>
            <a:ext cx="3600425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Op.11/4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22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104000" y="43927"/>
            <a:ext cx="3600426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Op.11/4</a:t>
            </a:r>
          </a:p>
        </p:txBody>
      </p:sp>
      <p:pic>
        <p:nvPicPr>
          <p:cNvPr id="193" name="image35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58832"/>
            <a:ext cx="9144000" cy="4727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sldNum" sz="quarter" idx="2"/>
          </p:nvPr>
        </p:nvSpPr>
        <p:spPr>
          <a:xfrm>
            <a:off x="8472458" y="51235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23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196" name="media9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5725"/>
            <a:ext cx="9637038" cy="4982349"/>
          </a:xfrm>
          <a:prstGeom prst="rect">
            <a:avLst/>
          </a:prstGeom>
        </p:spPr>
      </p:pic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xfrm>
            <a:off x="104000" y="31227"/>
            <a:ext cx="3600426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Op.11/4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24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200" name="image3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42172" y="0"/>
            <a:ext cx="8834257" cy="571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-962799" y="-70373"/>
            <a:ext cx="3600425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Op. 35/2</a:t>
            </a:r>
          </a:p>
        </p:txBody>
      </p:sp>
      <p:sp>
        <p:nvSpPr>
          <p:cNvPr id="202" name="Shape 202"/>
          <p:cNvSpPr/>
          <p:nvPr/>
        </p:nvSpPr>
        <p:spPr>
          <a:xfrm>
            <a:off x="4356889" y="2703831"/>
            <a:ext cx="430222" cy="3073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lvl="0"/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sldNum" sz="quarter" idx="2"/>
          </p:nvPr>
        </p:nvSpPr>
        <p:spPr>
          <a:xfrm>
            <a:off x="8472458" y="4942097"/>
            <a:ext cx="548702" cy="1478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92500" lnSpcReduction="1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00">
                <a:solidFill>
                  <a:srgbClr val="595959"/>
                </a:solidFill>
              </a:rPr>
              <a:t>25</a:t>
            </a:fld>
            <a:endParaRPr sz="1100">
              <a:solidFill>
                <a:srgbClr val="595959"/>
              </a:solidFill>
            </a:endParaRPr>
          </a:p>
        </p:txBody>
      </p:sp>
      <p:pic>
        <p:nvPicPr>
          <p:cNvPr id="205" name="image3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42172" y="0"/>
            <a:ext cx="8834257" cy="571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-962799" y="-70373"/>
            <a:ext cx="3600425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Op. 35/2</a:t>
            </a:r>
          </a:p>
        </p:txBody>
      </p:sp>
      <p:grpSp>
        <p:nvGrpSpPr>
          <p:cNvPr id="209" name="Group 209"/>
          <p:cNvGrpSpPr/>
          <p:nvPr/>
        </p:nvGrpSpPr>
        <p:grpSpPr>
          <a:xfrm>
            <a:off x="2008334" y="4683195"/>
            <a:ext cx="2405174" cy="996315"/>
            <a:chOff x="0" y="0"/>
            <a:chExt cx="2405172" cy="996313"/>
          </a:xfrm>
        </p:grpSpPr>
        <p:sp>
          <p:nvSpPr>
            <p:cNvPr id="207" name="Shape 207"/>
            <p:cNvSpPr/>
            <p:nvPr/>
          </p:nvSpPr>
          <p:spPr>
            <a:xfrm>
              <a:off x="0" y="0"/>
              <a:ext cx="2405173" cy="996314"/>
            </a:xfrm>
            <a:prstGeom prst="rect">
              <a:avLst/>
            </a:prstGeom>
            <a:solidFill>
              <a:srgbClr val="A1C2FA">
                <a:alpha val="37685"/>
              </a:srgbClr>
            </a:solidFill>
            <a:ln w="25400" cap="flat">
              <a:solidFill>
                <a:srgbClr val="4285F4">
                  <a:alpha val="37685"/>
                </a:srgbClr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0" y="399465"/>
              <a:ext cx="2405173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400"/>
                <a:t>   </a:t>
              </a:r>
            </a:p>
          </p:txBody>
        </p:sp>
      </p:grpSp>
      <p:grpSp>
        <p:nvGrpSpPr>
          <p:cNvPr id="212" name="Group 212"/>
          <p:cNvGrpSpPr/>
          <p:nvPr/>
        </p:nvGrpSpPr>
        <p:grpSpPr>
          <a:xfrm>
            <a:off x="4734545" y="117961"/>
            <a:ext cx="2874757" cy="1118525"/>
            <a:chOff x="0" y="0"/>
            <a:chExt cx="2874756" cy="1118523"/>
          </a:xfrm>
        </p:grpSpPr>
        <p:sp>
          <p:nvSpPr>
            <p:cNvPr id="210" name="Shape 210"/>
            <p:cNvSpPr/>
            <p:nvPr/>
          </p:nvSpPr>
          <p:spPr>
            <a:xfrm>
              <a:off x="-1" y="-1"/>
              <a:ext cx="2874758" cy="1118525"/>
            </a:xfrm>
            <a:prstGeom prst="rect">
              <a:avLst/>
            </a:prstGeom>
            <a:solidFill>
              <a:srgbClr val="A1C2FA">
                <a:alpha val="37685"/>
              </a:srgbClr>
            </a:solidFill>
            <a:ln w="25400" cap="flat">
              <a:solidFill>
                <a:srgbClr val="4285F4">
                  <a:alpha val="37685"/>
                </a:srgbClr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-1" y="460569"/>
              <a:ext cx="2874758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400"/>
                <a:t>   </a:t>
              </a:r>
            </a:p>
          </p:txBody>
        </p:sp>
      </p:grpSp>
      <p:grpSp>
        <p:nvGrpSpPr>
          <p:cNvPr id="215" name="Group 215"/>
          <p:cNvGrpSpPr/>
          <p:nvPr/>
        </p:nvGrpSpPr>
        <p:grpSpPr>
          <a:xfrm>
            <a:off x="4723100" y="1352368"/>
            <a:ext cx="4356768" cy="981394"/>
            <a:chOff x="0" y="0"/>
            <a:chExt cx="4356767" cy="981392"/>
          </a:xfrm>
        </p:grpSpPr>
        <p:sp>
          <p:nvSpPr>
            <p:cNvPr id="213" name="Shape 213"/>
            <p:cNvSpPr/>
            <p:nvPr/>
          </p:nvSpPr>
          <p:spPr>
            <a:xfrm>
              <a:off x="-1" y="-1"/>
              <a:ext cx="4356769" cy="981394"/>
            </a:xfrm>
            <a:prstGeom prst="rect">
              <a:avLst/>
            </a:prstGeom>
            <a:solidFill>
              <a:srgbClr val="FFD5A0">
                <a:alpha val="37685"/>
              </a:srgbClr>
            </a:solidFill>
            <a:ln w="25400" cap="flat">
              <a:solidFill>
                <a:srgbClr val="CC8933">
                  <a:alpha val="37685"/>
                </a:srgbClr>
              </a:solidFill>
              <a:prstDash val="solid"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-1" y="392004"/>
              <a:ext cx="43567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400"/>
                <a:t>   </a:t>
              </a:r>
            </a:p>
          </p:txBody>
        </p:sp>
      </p:grpSp>
      <p:grpSp>
        <p:nvGrpSpPr>
          <p:cNvPr id="218" name="Group 218"/>
          <p:cNvGrpSpPr/>
          <p:nvPr/>
        </p:nvGrpSpPr>
        <p:grpSpPr>
          <a:xfrm>
            <a:off x="7621258" y="123027"/>
            <a:ext cx="1450212" cy="1118524"/>
            <a:chOff x="0" y="0"/>
            <a:chExt cx="1450210" cy="1118523"/>
          </a:xfrm>
        </p:grpSpPr>
        <p:sp>
          <p:nvSpPr>
            <p:cNvPr id="216" name="Shape 216"/>
            <p:cNvSpPr/>
            <p:nvPr/>
          </p:nvSpPr>
          <p:spPr>
            <a:xfrm>
              <a:off x="0" y="0"/>
              <a:ext cx="1450211" cy="1118524"/>
            </a:xfrm>
            <a:prstGeom prst="rect">
              <a:avLst/>
            </a:prstGeom>
            <a:solidFill>
              <a:srgbClr val="FFD5A0">
                <a:alpha val="37685"/>
              </a:srgbClr>
            </a:solidFill>
            <a:ln w="25400" cap="flat">
              <a:solidFill>
                <a:srgbClr val="CC8933">
                  <a:alpha val="37685"/>
                </a:srgbClr>
              </a:solidFill>
              <a:prstDash val="solid"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>
              <a:off x="0" y="460570"/>
              <a:ext cx="1450211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400"/>
                <a:t>   </a:t>
              </a:r>
            </a:p>
          </p:txBody>
        </p:sp>
      </p:grpSp>
      <p:sp>
        <p:nvSpPr>
          <p:cNvPr id="219" name="Shape 219"/>
          <p:cNvSpPr/>
          <p:nvPr/>
        </p:nvSpPr>
        <p:spPr>
          <a:xfrm>
            <a:off x="7781828" y="990301"/>
            <a:ext cx="598298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Cb/Eb</a:t>
            </a:r>
          </a:p>
        </p:txBody>
      </p:sp>
      <p:sp>
        <p:nvSpPr>
          <p:cNvPr id="220" name="Shape 220"/>
          <p:cNvSpPr/>
          <p:nvPr/>
        </p:nvSpPr>
        <p:spPr>
          <a:xfrm>
            <a:off x="7789311" y="2076698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F</a:t>
            </a:r>
          </a:p>
        </p:txBody>
      </p:sp>
      <p:sp>
        <p:nvSpPr>
          <p:cNvPr id="221" name="Shape 221"/>
          <p:cNvSpPr/>
          <p:nvPr/>
        </p:nvSpPr>
        <p:spPr>
          <a:xfrm>
            <a:off x="2142138" y="5419109"/>
            <a:ext cx="39799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Db/F</a:t>
            </a:r>
          </a:p>
        </p:txBody>
      </p:sp>
      <p:sp>
        <p:nvSpPr>
          <p:cNvPr id="222" name="Shape 222"/>
          <p:cNvSpPr/>
          <p:nvPr/>
        </p:nvSpPr>
        <p:spPr>
          <a:xfrm>
            <a:off x="6486032" y="990301"/>
            <a:ext cx="150999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G</a:t>
            </a:r>
          </a:p>
        </p:txBody>
      </p:sp>
      <p:grpSp>
        <p:nvGrpSpPr>
          <p:cNvPr id="225" name="Group 225"/>
          <p:cNvGrpSpPr/>
          <p:nvPr/>
        </p:nvGrpSpPr>
        <p:grpSpPr>
          <a:xfrm>
            <a:off x="1129126" y="2602391"/>
            <a:ext cx="2035730" cy="981393"/>
            <a:chOff x="0" y="0"/>
            <a:chExt cx="2035728" cy="981392"/>
          </a:xfrm>
        </p:grpSpPr>
        <p:sp>
          <p:nvSpPr>
            <p:cNvPr id="223" name="Shape 223"/>
            <p:cNvSpPr/>
            <p:nvPr/>
          </p:nvSpPr>
          <p:spPr>
            <a:xfrm>
              <a:off x="-1" y="-1"/>
              <a:ext cx="2035730" cy="981394"/>
            </a:xfrm>
            <a:prstGeom prst="rect">
              <a:avLst/>
            </a:prstGeom>
            <a:solidFill>
              <a:srgbClr val="A1C2FA">
                <a:alpha val="37685"/>
              </a:srgbClr>
            </a:solidFill>
            <a:ln w="25400" cap="flat">
              <a:solidFill>
                <a:srgbClr val="4285F4">
                  <a:alpha val="37685"/>
                </a:srgbClr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-1" y="392004"/>
              <a:ext cx="2035730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400"/>
                <a:t>   </a:t>
              </a:r>
            </a:p>
          </p:txBody>
        </p:sp>
      </p:grpSp>
      <p:grpSp>
        <p:nvGrpSpPr>
          <p:cNvPr id="228" name="Group 228"/>
          <p:cNvGrpSpPr/>
          <p:nvPr/>
        </p:nvGrpSpPr>
        <p:grpSpPr>
          <a:xfrm>
            <a:off x="3190255" y="2605931"/>
            <a:ext cx="1172201" cy="996315"/>
            <a:chOff x="0" y="0"/>
            <a:chExt cx="1172199" cy="996313"/>
          </a:xfrm>
        </p:grpSpPr>
        <p:sp>
          <p:nvSpPr>
            <p:cNvPr id="226" name="Shape 226"/>
            <p:cNvSpPr/>
            <p:nvPr/>
          </p:nvSpPr>
          <p:spPr>
            <a:xfrm>
              <a:off x="0" y="0"/>
              <a:ext cx="1172200" cy="996314"/>
            </a:xfrm>
            <a:prstGeom prst="rect">
              <a:avLst/>
            </a:prstGeom>
            <a:solidFill>
              <a:srgbClr val="FFD5A0">
                <a:alpha val="37685"/>
              </a:srgbClr>
            </a:solidFill>
            <a:ln w="25400" cap="flat">
              <a:solidFill>
                <a:srgbClr val="CC8933">
                  <a:alpha val="37685"/>
                </a:srgbClr>
              </a:solidFill>
              <a:prstDash val="solid"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0" y="399465"/>
              <a:ext cx="1172200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400"/>
                <a:t>   </a:t>
              </a:r>
            </a:p>
          </p:txBody>
        </p:sp>
      </p:grpSp>
      <p:grpSp>
        <p:nvGrpSpPr>
          <p:cNvPr id="231" name="Group 231"/>
          <p:cNvGrpSpPr/>
          <p:nvPr/>
        </p:nvGrpSpPr>
        <p:grpSpPr>
          <a:xfrm>
            <a:off x="352897" y="3630105"/>
            <a:ext cx="1373001" cy="981393"/>
            <a:chOff x="0" y="0"/>
            <a:chExt cx="1373000" cy="981392"/>
          </a:xfrm>
        </p:grpSpPr>
        <p:sp>
          <p:nvSpPr>
            <p:cNvPr id="229" name="Shape 229"/>
            <p:cNvSpPr/>
            <p:nvPr/>
          </p:nvSpPr>
          <p:spPr>
            <a:xfrm>
              <a:off x="0" y="-1"/>
              <a:ext cx="1373001" cy="981394"/>
            </a:xfrm>
            <a:prstGeom prst="rect">
              <a:avLst/>
            </a:prstGeom>
            <a:solidFill>
              <a:srgbClr val="FFD5A0">
                <a:alpha val="37685"/>
              </a:srgbClr>
            </a:solidFill>
            <a:ln w="25400" cap="flat">
              <a:solidFill>
                <a:srgbClr val="CC8933">
                  <a:alpha val="37685"/>
                </a:srgbClr>
              </a:solidFill>
              <a:prstDash val="solid"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0" y="392004"/>
              <a:ext cx="1373001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400"/>
                <a:t>   </a:t>
              </a:r>
            </a:p>
          </p:txBody>
        </p:sp>
      </p:grpSp>
      <p:sp>
        <p:nvSpPr>
          <p:cNvPr id="232" name="Shape 232"/>
          <p:cNvSpPr/>
          <p:nvPr/>
        </p:nvSpPr>
        <p:spPr>
          <a:xfrm>
            <a:off x="1327166" y="3335259"/>
            <a:ext cx="239987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Cb</a:t>
            </a:r>
          </a:p>
        </p:txBody>
      </p:sp>
      <p:sp>
        <p:nvSpPr>
          <p:cNvPr id="233" name="Shape 233"/>
          <p:cNvSpPr/>
          <p:nvPr/>
        </p:nvSpPr>
        <p:spPr>
          <a:xfrm>
            <a:off x="2310040" y="3335259"/>
            <a:ext cx="12700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F</a:t>
            </a:r>
          </a:p>
        </p:txBody>
      </p:sp>
      <p:sp>
        <p:nvSpPr>
          <p:cNvPr id="234" name="Shape 234"/>
          <p:cNvSpPr/>
          <p:nvPr/>
        </p:nvSpPr>
        <p:spPr>
          <a:xfrm>
            <a:off x="3342009" y="3335259"/>
            <a:ext cx="239987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Db</a:t>
            </a:r>
          </a:p>
        </p:txBody>
      </p:sp>
      <p:sp>
        <p:nvSpPr>
          <p:cNvPr id="235" name="Shape 235"/>
          <p:cNvSpPr/>
          <p:nvPr/>
        </p:nvSpPr>
        <p:spPr>
          <a:xfrm>
            <a:off x="817777" y="4339127"/>
            <a:ext cx="15099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G</a:t>
            </a:r>
          </a:p>
        </p:txBody>
      </p:sp>
      <p:sp>
        <p:nvSpPr>
          <p:cNvPr id="236" name="Shape 236"/>
          <p:cNvSpPr/>
          <p:nvPr/>
        </p:nvSpPr>
        <p:spPr>
          <a:xfrm>
            <a:off x="1981278" y="4363384"/>
            <a:ext cx="239986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Db</a:t>
            </a:r>
          </a:p>
        </p:txBody>
      </p:sp>
      <p:sp>
        <p:nvSpPr>
          <p:cNvPr id="237" name="Shape 237"/>
          <p:cNvSpPr/>
          <p:nvPr/>
        </p:nvSpPr>
        <p:spPr>
          <a:xfrm>
            <a:off x="3089701" y="4363384"/>
            <a:ext cx="1510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G</a:t>
            </a:r>
          </a:p>
        </p:txBody>
      </p:sp>
      <p:sp>
        <p:nvSpPr>
          <p:cNvPr id="238" name="Shape 238"/>
          <p:cNvSpPr/>
          <p:nvPr/>
        </p:nvSpPr>
        <p:spPr>
          <a:xfrm>
            <a:off x="797325" y="5419109"/>
            <a:ext cx="14110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C</a:t>
            </a:r>
          </a:p>
        </p:txBody>
      </p:sp>
      <p:sp>
        <p:nvSpPr>
          <p:cNvPr id="239" name="Shape 239"/>
          <p:cNvSpPr/>
          <p:nvPr/>
        </p:nvSpPr>
        <p:spPr>
          <a:xfrm>
            <a:off x="1591121" y="5419109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F</a:t>
            </a:r>
          </a:p>
        </p:txBody>
      </p:sp>
      <p:grpSp>
        <p:nvGrpSpPr>
          <p:cNvPr id="242" name="Group 242"/>
          <p:cNvGrpSpPr/>
          <p:nvPr/>
        </p:nvGrpSpPr>
        <p:grpSpPr>
          <a:xfrm>
            <a:off x="1751298" y="3630105"/>
            <a:ext cx="2549196" cy="981393"/>
            <a:chOff x="0" y="0"/>
            <a:chExt cx="2549194" cy="981392"/>
          </a:xfrm>
        </p:grpSpPr>
        <p:sp>
          <p:nvSpPr>
            <p:cNvPr id="240" name="Shape 240"/>
            <p:cNvSpPr/>
            <p:nvPr/>
          </p:nvSpPr>
          <p:spPr>
            <a:xfrm>
              <a:off x="0" y="-1"/>
              <a:ext cx="2549195" cy="981394"/>
            </a:xfrm>
            <a:prstGeom prst="rect">
              <a:avLst/>
            </a:prstGeom>
            <a:solidFill>
              <a:srgbClr val="A1C2FA">
                <a:alpha val="37685"/>
              </a:srgbClr>
            </a:solidFill>
            <a:ln w="25400" cap="flat">
              <a:solidFill>
                <a:srgbClr val="4285F4">
                  <a:alpha val="37685"/>
                </a:srgbClr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0" y="392004"/>
              <a:ext cx="2549195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400"/>
                <a:t>   </a:t>
              </a:r>
            </a:p>
          </p:txBody>
        </p:sp>
      </p:grpSp>
      <p:grpSp>
        <p:nvGrpSpPr>
          <p:cNvPr id="245" name="Group 245"/>
          <p:cNvGrpSpPr/>
          <p:nvPr/>
        </p:nvGrpSpPr>
        <p:grpSpPr>
          <a:xfrm>
            <a:off x="342304" y="4670495"/>
            <a:ext cx="1660563" cy="996315"/>
            <a:chOff x="0" y="0"/>
            <a:chExt cx="1660562" cy="996313"/>
          </a:xfrm>
        </p:grpSpPr>
        <p:sp>
          <p:nvSpPr>
            <p:cNvPr id="243" name="Shape 243"/>
            <p:cNvSpPr/>
            <p:nvPr/>
          </p:nvSpPr>
          <p:spPr>
            <a:xfrm>
              <a:off x="-1" y="0"/>
              <a:ext cx="1660564" cy="996314"/>
            </a:xfrm>
            <a:prstGeom prst="rect">
              <a:avLst/>
            </a:prstGeom>
            <a:solidFill>
              <a:srgbClr val="FFD5A0">
                <a:alpha val="37685"/>
              </a:srgbClr>
            </a:solidFill>
            <a:ln w="25400" cap="flat">
              <a:solidFill>
                <a:srgbClr val="CC8933">
                  <a:alpha val="37685"/>
                </a:srgbClr>
              </a:solidFill>
              <a:prstDash val="solid"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-1" y="399465"/>
              <a:ext cx="1660564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400"/>
                <a:t>   </a:t>
              </a:r>
            </a:p>
          </p:txBody>
        </p:sp>
      </p:grpSp>
      <p:sp>
        <p:nvSpPr>
          <p:cNvPr id="246" name="Shape 246"/>
          <p:cNvSpPr/>
          <p:nvPr/>
        </p:nvSpPr>
        <p:spPr>
          <a:xfrm>
            <a:off x="1116273" y="3029979"/>
            <a:ext cx="362744" cy="12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„Monte“</a:t>
            </a:r>
          </a:p>
        </p:txBody>
      </p:sp>
      <p:sp>
        <p:nvSpPr>
          <p:cNvPr id="247" name="Shape 247"/>
          <p:cNvSpPr/>
          <p:nvPr/>
        </p:nvSpPr>
        <p:spPr>
          <a:xfrm>
            <a:off x="1730822" y="4032293"/>
            <a:ext cx="340172" cy="12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„Fonte“</a:t>
            </a:r>
          </a:p>
        </p:txBody>
      </p:sp>
      <p:sp>
        <p:nvSpPr>
          <p:cNvPr id="248" name="Shape 248"/>
          <p:cNvSpPr/>
          <p:nvPr/>
        </p:nvSpPr>
        <p:spPr>
          <a:xfrm>
            <a:off x="1964146" y="5042044"/>
            <a:ext cx="340173" cy="12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„Fonte“</a:t>
            </a:r>
          </a:p>
        </p:txBody>
      </p:sp>
      <p:sp>
        <p:nvSpPr>
          <p:cNvPr id="249" name="Shape 249"/>
          <p:cNvSpPr/>
          <p:nvPr/>
        </p:nvSpPr>
        <p:spPr>
          <a:xfrm>
            <a:off x="296794" y="1479094"/>
            <a:ext cx="160645" cy="20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4</a:t>
            </a:r>
          </a:p>
        </p:txBody>
      </p:sp>
      <p:sp>
        <p:nvSpPr>
          <p:cNvPr id="250" name="Shape 250"/>
          <p:cNvSpPr/>
          <p:nvPr/>
        </p:nvSpPr>
        <p:spPr>
          <a:xfrm>
            <a:off x="267284" y="2494670"/>
            <a:ext cx="160644" cy="202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8</a:t>
            </a:r>
          </a:p>
        </p:txBody>
      </p:sp>
      <p:sp>
        <p:nvSpPr>
          <p:cNvPr id="251" name="Shape 251"/>
          <p:cNvSpPr/>
          <p:nvPr/>
        </p:nvSpPr>
        <p:spPr>
          <a:xfrm>
            <a:off x="167480" y="3601954"/>
            <a:ext cx="217149" cy="20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12</a:t>
            </a:r>
          </a:p>
        </p:txBody>
      </p:sp>
      <p:sp>
        <p:nvSpPr>
          <p:cNvPr id="252" name="Shape 252"/>
          <p:cNvSpPr/>
          <p:nvPr/>
        </p:nvSpPr>
        <p:spPr>
          <a:xfrm>
            <a:off x="150798" y="4652259"/>
            <a:ext cx="217149" cy="202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15</a:t>
            </a:r>
          </a:p>
        </p:txBody>
      </p:sp>
      <p:sp>
        <p:nvSpPr>
          <p:cNvPr id="253" name="Shape 253"/>
          <p:cNvSpPr/>
          <p:nvPr/>
        </p:nvSpPr>
        <p:spPr>
          <a:xfrm>
            <a:off x="4722588" y="202253"/>
            <a:ext cx="217149" cy="20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19</a:t>
            </a:r>
          </a:p>
        </p:txBody>
      </p:sp>
      <p:sp>
        <p:nvSpPr>
          <p:cNvPr id="254" name="Shape 254"/>
          <p:cNvSpPr/>
          <p:nvPr/>
        </p:nvSpPr>
        <p:spPr>
          <a:xfrm>
            <a:off x="4734545" y="1327820"/>
            <a:ext cx="217149" cy="20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22</a:t>
            </a:r>
          </a:p>
        </p:txBody>
      </p:sp>
      <p:sp>
        <p:nvSpPr>
          <p:cNvPr id="255" name="Shape 255"/>
          <p:cNvSpPr/>
          <p:nvPr/>
        </p:nvSpPr>
        <p:spPr>
          <a:xfrm>
            <a:off x="4734545" y="2469889"/>
            <a:ext cx="217149" cy="202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25</a:t>
            </a:r>
          </a:p>
        </p:txBody>
      </p:sp>
      <p:sp>
        <p:nvSpPr>
          <p:cNvPr id="256" name="Shape 256"/>
          <p:cNvSpPr/>
          <p:nvPr/>
        </p:nvSpPr>
        <p:spPr>
          <a:xfrm>
            <a:off x="4760212" y="3561912"/>
            <a:ext cx="217150" cy="20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29</a:t>
            </a:r>
          </a:p>
        </p:txBody>
      </p:sp>
      <p:sp>
        <p:nvSpPr>
          <p:cNvPr id="257" name="Shape 257"/>
          <p:cNvSpPr/>
          <p:nvPr/>
        </p:nvSpPr>
        <p:spPr>
          <a:xfrm>
            <a:off x="4760212" y="4683195"/>
            <a:ext cx="217150" cy="202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33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-12700" y="-12700"/>
            <a:ext cx="9169400" cy="574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-823099" y="31227"/>
            <a:ext cx="3600425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Op. 35/2</a:t>
            </a:r>
          </a:p>
        </p:txBody>
      </p:sp>
      <p:pic>
        <p:nvPicPr>
          <p:cNvPr id="261" name="media10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" y="633476"/>
            <a:ext cx="9144000" cy="4727448"/>
          </a:xfrm>
          <a:prstGeom prst="rect">
            <a:avLst/>
          </a:prstGeom>
        </p:spPr>
      </p:pic>
      <p:sp>
        <p:nvSpPr>
          <p:cNvPr id="262" name="Shape 262"/>
          <p:cNvSpPr>
            <a:spLocks noGrp="1"/>
          </p:cNvSpPr>
          <p:nvPr>
            <p:ph type="sldNum" sz="quarter" idx="2"/>
          </p:nvPr>
        </p:nvSpPr>
        <p:spPr>
          <a:xfrm>
            <a:off x="8472458" y="4942097"/>
            <a:ext cx="548702" cy="1478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92500" lnSpcReduction="1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00">
                <a:solidFill>
                  <a:srgbClr val="595959"/>
                </a:solidFill>
              </a:rPr>
              <a:t>26</a:t>
            </a:fld>
            <a:endParaRPr sz="110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61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92500" lnSpcReduction="1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00">
                <a:solidFill>
                  <a:srgbClr val="595959"/>
                </a:solidFill>
              </a:rPr>
              <a:t>27</a:t>
            </a:fld>
            <a:endParaRPr sz="1100">
              <a:solidFill>
                <a:srgbClr val="595959"/>
              </a:solidFill>
            </a:endParaRPr>
          </a:p>
        </p:txBody>
      </p:sp>
      <p:pic>
        <p:nvPicPr>
          <p:cNvPr id="265" name="WaveScapes_Op35_No2_3456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93775"/>
            <a:ext cx="9144000" cy="47274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6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371429" y="522541"/>
            <a:ext cx="8322410" cy="52154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68" name="image40.png"/>
          <p:cNvPicPr/>
          <p:nvPr/>
        </p:nvPicPr>
        <p:blipFill>
          <a:blip r:embed="rId2"/>
          <a:srcRect t="3639" b="5997"/>
          <a:stretch>
            <a:fillRect/>
          </a:stretch>
        </p:blipFill>
        <p:spPr>
          <a:xfrm>
            <a:off x="-18476" y="1"/>
            <a:ext cx="4718193" cy="571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xfrm>
            <a:off x="8472458" y="4942097"/>
            <a:ext cx="548702" cy="1478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92500" lnSpcReduction="1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00">
                <a:solidFill>
                  <a:srgbClr val="595959"/>
                </a:solidFill>
              </a:rPr>
              <a:t>28</a:t>
            </a:fld>
            <a:endParaRPr sz="1100">
              <a:solidFill>
                <a:srgbClr val="595959"/>
              </a:solidFill>
            </a:endParaRPr>
          </a:p>
        </p:txBody>
      </p:sp>
      <p:pic>
        <p:nvPicPr>
          <p:cNvPr id="270" name="image41.png"/>
          <p:cNvPicPr/>
          <p:nvPr/>
        </p:nvPicPr>
        <p:blipFill>
          <a:blip r:embed="rId3"/>
          <a:srcRect t="2952"/>
          <a:stretch>
            <a:fillRect/>
          </a:stretch>
        </p:blipFill>
        <p:spPr>
          <a:xfrm>
            <a:off x="4699717" y="0"/>
            <a:ext cx="4376702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42.png"/>
          <p:cNvPicPr/>
          <p:nvPr/>
        </p:nvPicPr>
        <p:blipFill>
          <a:blip r:embed="rId2"/>
          <a:srcRect t="2473"/>
          <a:stretch>
            <a:fillRect/>
          </a:stretch>
        </p:blipFill>
        <p:spPr>
          <a:xfrm>
            <a:off x="293821" y="-1"/>
            <a:ext cx="4278179" cy="5715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311707" y="827305"/>
            <a:ext cx="8520602" cy="228066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700"/>
              <a:t>DFT and Harmonic Qualities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311699" y="3149026"/>
            <a:ext cx="8520602" cy="880669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3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43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565608"/>
            <a:ext cx="9144000" cy="4854634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hape 275"/>
          <p:cNvSpPr>
            <a:spLocks noGrp="1"/>
          </p:cNvSpPr>
          <p:nvPr>
            <p:ph type="title"/>
          </p:nvPr>
        </p:nvSpPr>
        <p:spPr>
          <a:xfrm>
            <a:off x="2771787" y="20356"/>
            <a:ext cx="3600426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Op. 59/2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media11.mov" descr="WaveScapeMovie_Op59_No_2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685" y="456133"/>
            <a:ext cx="9289369" cy="4802734"/>
          </a:xfrm>
          <a:prstGeom prst="rect">
            <a:avLst/>
          </a:prstGeom>
        </p:spPr>
      </p:pic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104000" y="0"/>
            <a:ext cx="3600426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 dirty="0"/>
              <a:t>Op. 59/2</a:t>
            </a:r>
          </a:p>
        </p:txBody>
      </p:sp>
      <p:sp>
        <p:nvSpPr>
          <p:cNvPr id="279" name="Shape 279"/>
          <p:cNvSpPr>
            <a:spLocks noGrp="1"/>
          </p:cNvSpPr>
          <p:nvPr>
            <p:ph type="sldNum" sz="quarter" idx="2"/>
          </p:nvPr>
        </p:nvSpPr>
        <p:spPr>
          <a:xfrm>
            <a:off x="8472458" y="4942097"/>
            <a:ext cx="548702" cy="1478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92500" lnSpcReduction="1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00">
                <a:solidFill>
                  <a:srgbClr val="595959"/>
                </a:solidFill>
              </a:rPr>
              <a:t>31</a:t>
            </a:fld>
            <a:endParaRPr sz="110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7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32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282" name="Shape 282"/>
          <p:cNvSpPr>
            <a:spLocks noGrp="1"/>
          </p:cNvSpPr>
          <p:nvPr>
            <p:ph type="title"/>
          </p:nvPr>
        </p:nvSpPr>
        <p:spPr>
          <a:xfrm>
            <a:off x="5323937" y="12979"/>
            <a:ext cx="3600425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Op. 74/1</a:t>
            </a:r>
          </a:p>
        </p:txBody>
      </p:sp>
      <p:pic>
        <p:nvPicPr>
          <p:cNvPr id="283" name="image4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04746" y="-2"/>
            <a:ext cx="4346178" cy="5715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92500" lnSpcReduction="1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00">
                <a:solidFill>
                  <a:srgbClr val="595959"/>
                </a:solidFill>
              </a:rPr>
              <a:t>33</a:t>
            </a:fld>
            <a:endParaRPr sz="1100">
              <a:solidFill>
                <a:srgbClr val="595959"/>
              </a:solidFill>
            </a:endParaRPr>
          </a:p>
        </p:txBody>
      </p:sp>
      <p:pic>
        <p:nvPicPr>
          <p:cNvPr id="286" name="media12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93776"/>
            <a:ext cx="9144000" cy="47274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WaveScapes_Op74_No1_3456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100" y="493776"/>
            <a:ext cx="9144000" cy="4727448"/>
          </a:xfrm>
          <a:prstGeom prst="rect">
            <a:avLst/>
          </a:prstGeom>
        </p:spPr>
      </p:pic>
      <p:sp>
        <p:nvSpPr>
          <p:cNvPr id="288" name="Shape 288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34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5323937" y="12979"/>
            <a:ext cx="3600425" cy="545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500" dirty="0"/>
              <a:t>Op. 74/1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90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35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293" name="Shape 293"/>
          <p:cNvSpPr>
            <a:spLocks noGrp="1"/>
          </p:cNvSpPr>
          <p:nvPr>
            <p:ph type="title"/>
          </p:nvPr>
        </p:nvSpPr>
        <p:spPr>
          <a:xfrm>
            <a:off x="5323937" y="12979"/>
            <a:ext cx="3600425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Op. 74/2</a:t>
            </a:r>
          </a:p>
        </p:txBody>
      </p:sp>
      <p:pic>
        <p:nvPicPr>
          <p:cNvPr id="294" name="image47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-47606" y="-1"/>
            <a:ext cx="4361619" cy="571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asted-image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328996" y="948004"/>
            <a:ext cx="4786024" cy="4728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36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298" name="Shape 298"/>
          <p:cNvSpPr>
            <a:spLocks noGrp="1"/>
          </p:cNvSpPr>
          <p:nvPr>
            <p:ph type="title"/>
          </p:nvPr>
        </p:nvSpPr>
        <p:spPr>
          <a:xfrm>
            <a:off x="5323937" y="12979"/>
            <a:ext cx="3600425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Op. 74/2</a:t>
            </a:r>
          </a:p>
        </p:txBody>
      </p:sp>
      <p:pic>
        <p:nvPicPr>
          <p:cNvPr id="299" name="media13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6976"/>
            <a:ext cx="9144000" cy="47274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99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92500" lnSpcReduction="1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00">
                <a:solidFill>
                  <a:srgbClr val="595959"/>
                </a:solidFill>
              </a:rPr>
              <a:t>37</a:t>
            </a:fld>
            <a:endParaRPr sz="1100">
              <a:solidFill>
                <a:srgbClr val="595959"/>
              </a:solidFill>
            </a:endParaRPr>
          </a:p>
        </p:txBody>
      </p:sp>
      <p:pic>
        <p:nvPicPr>
          <p:cNvPr id="302" name="WaveScapes_Op74_No2_3456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95376"/>
            <a:ext cx="9144000" cy="4727448"/>
          </a:xfrm>
          <a:prstGeom prst="rect">
            <a:avLst/>
          </a:prstGeom>
        </p:spPr>
      </p:pic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5323937" y="12979"/>
            <a:ext cx="3600425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Op. 74/2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0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38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-937924" y="-90182"/>
            <a:ext cx="3600425" cy="545253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Op. 74/3</a:t>
            </a:r>
          </a:p>
        </p:txBody>
      </p:sp>
      <p:grpSp>
        <p:nvGrpSpPr>
          <p:cNvPr id="309" name="Group 309"/>
          <p:cNvGrpSpPr/>
          <p:nvPr/>
        </p:nvGrpSpPr>
        <p:grpSpPr>
          <a:xfrm>
            <a:off x="76273" y="-1"/>
            <a:ext cx="9005798" cy="5737353"/>
            <a:chOff x="-1" y="50800"/>
            <a:chExt cx="9005796" cy="5737352"/>
          </a:xfrm>
        </p:grpSpPr>
        <p:pic>
          <p:nvPicPr>
            <p:cNvPr id="307" name="image49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1" y="50800"/>
              <a:ext cx="4368201" cy="5715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8" name="image50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478701" y="73151"/>
              <a:ext cx="4527094" cy="5715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0" name="Shape 310"/>
          <p:cNvSpPr/>
          <p:nvPr/>
        </p:nvSpPr>
        <p:spPr>
          <a:xfrm>
            <a:off x="-1020454" y="-90182"/>
            <a:ext cx="3600426" cy="545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500"/>
              <a:t>Op. 74/3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C2A57D-0259-F646-BD00-E35F489FC793}"/>
              </a:ext>
            </a:extLst>
          </p:cNvPr>
          <p:cNvSpPr txBox="1"/>
          <p:nvPr/>
        </p:nvSpPr>
        <p:spPr>
          <a:xfrm>
            <a:off x="76273" y="1920240"/>
            <a:ext cx="162861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EE32B-B7E7-6149-820E-B480DAED9082}"/>
              </a:ext>
            </a:extLst>
          </p:cNvPr>
          <p:cNvSpPr txBox="1"/>
          <p:nvPr/>
        </p:nvSpPr>
        <p:spPr>
          <a:xfrm>
            <a:off x="92091" y="3283145"/>
            <a:ext cx="162861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F67B4C-1685-1341-854D-8EDFC6644161}"/>
              </a:ext>
            </a:extLst>
          </p:cNvPr>
          <p:cNvSpPr txBox="1"/>
          <p:nvPr/>
        </p:nvSpPr>
        <p:spPr>
          <a:xfrm>
            <a:off x="61929" y="4501971"/>
            <a:ext cx="233393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6EAF02-0CFE-B348-A9CF-504B68E0012B}"/>
              </a:ext>
            </a:extLst>
          </p:cNvPr>
          <p:cNvSpPr txBox="1"/>
          <p:nvPr/>
        </p:nvSpPr>
        <p:spPr>
          <a:xfrm>
            <a:off x="4581144" y="155012"/>
            <a:ext cx="233393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848DAC-DD28-0E43-9D39-5724C136E030}"/>
              </a:ext>
            </a:extLst>
          </p:cNvPr>
          <p:cNvSpPr txBox="1"/>
          <p:nvPr/>
        </p:nvSpPr>
        <p:spPr>
          <a:xfrm>
            <a:off x="4554976" y="1653606"/>
            <a:ext cx="233393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BE9E70-2C96-0845-B83D-EBE16C5CFC9A}"/>
              </a:ext>
            </a:extLst>
          </p:cNvPr>
          <p:cNvSpPr txBox="1"/>
          <p:nvPr/>
        </p:nvSpPr>
        <p:spPr>
          <a:xfrm>
            <a:off x="4586710" y="3133912"/>
            <a:ext cx="233393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72AE6-FEF1-204D-BACB-41167BCA486D}"/>
              </a:ext>
            </a:extLst>
          </p:cNvPr>
          <p:cNvSpPr txBox="1"/>
          <p:nvPr/>
        </p:nvSpPr>
        <p:spPr>
          <a:xfrm>
            <a:off x="4577566" y="4501971"/>
            <a:ext cx="233393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23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39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-1020454" y="-90182"/>
            <a:ext cx="3600426" cy="545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500"/>
              <a:t>Op. 74/3</a:t>
            </a:r>
          </a:p>
        </p:txBody>
      </p:sp>
      <p:pic>
        <p:nvPicPr>
          <p:cNvPr id="314" name="media1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93776"/>
            <a:ext cx="9144000" cy="47274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0" y="-2"/>
            <a:ext cx="9144000" cy="72721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>
              <a:defRPr sz="1800"/>
            </a:pPr>
            <a:r>
              <a:rPr sz="2800"/>
              <a:t>DFT on pc-vectors and harmonic quality: References</a:t>
            </a:r>
          </a:p>
        </p:txBody>
      </p:sp>
      <p:sp>
        <p:nvSpPr>
          <p:cNvPr id="58" name="Shape 58"/>
          <p:cNvSpPr/>
          <p:nvPr/>
        </p:nvSpPr>
        <p:spPr>
          <a:xfrm>
            <a:off x="114879" y="821320"/>
            <a:ext cx="7149521" cy="442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07967" lvl="0" indent="-507967">
              <a:spcBef>
                <a:spcPts val="600"/>
              </a:spcBef>
              <a:defRPr sz="1800"/>
            </a:pPr>
            <a:r>
              <a:rPr sz="1700">
                <a:latin typeface="Arial"/>
                <a:ea typeface="Arial"/>
                <a:cs typeface="Arial"/>
                <a:sym typeface="Arial"/>
              </a:rPr>
              <a:t>Lewin, David (1959). “Re: Intervallic Relations between Two Collections of Notes,” </a:t>
            </a:r>
            <a:r>
              <a:rPr sz="1700" i="1">
                <a:latin typeface="Arial"/>
                <a:ea typeface="Arial"/>
                <a:cs typeface="Arial"/>
                <a:sym typeface="Arial"/>
              </a:rPr>
              <a:t>JMT</a:t>
            </a:r>
            <a:r>
              <a:rPr sz="1700">
                <a:latin typeface="Arial"/>
                <a:ea typeface="Arial"/>
                <a:cs typeface="Arial"/>
                <a:sym typeface="Arial"/>
              </a:rPr>
              <a:t> 3/2.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507967" lvl="0" indent="-507967">
              <a:spcBef>
                <a:spcPts val="600"/>
              </a:spcBef>
              <a:defRPr sz="1800"/>
            </a:pPr>
            <a:r>
              <a:rPr sz="1700">
                <a:latin typeface="Arial"/>
                <a:ea typeface="Arial"/>
                <a:cs typeface="Arial"/>
                <a:sym typeface="Arial"/>
              </a:rPr>
              <a:t>——— (2001). “Special Cases of the Interval Function between Pitch Class Sets X and Y.” </a:t>
            </a:r>
            <a:r>
              <a:rPr sz="1700" i="1">
                <a:latin typeface="Arial"/>
                <a:ea typeface="Arial"/>
                <a:cs typeface="Arial"/>
                <a:sym typeface="Arial"/>
              </a:rPr>
              <a:t>JMT</a:t>
            </a:r>
            <a:r>
              <a:rPr sz="1700">
                <a:latin typeface="Arial"/>
                <a:ea typeface="Arial"/>
                <a:cs typeface="Arial"/>
                <a:sym typeface="Arial"/>
              </a:rPr>
              <a:t> 45/1.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507967" lvl="0" indent="-507967">
              <a:spcBef>
                <a:spcPts val="600"/>
              </a:spcBef>
              <a:defRPr sz="1800"/>
            </a:pPr>
            <a:r>
              <a:rPr sz="1700">
                <a:latin typeface="Arial"/>
                <a:ea typeface="Arial"/>
                <a:cs typeface="Arial"/>
                <a:sym typeface="Arial"/>
              </a:rPr>
              <a:t>Quinn, Ian (2006–2007). “General Equal-Tempered Harmony,” </a:t>
            </a:r>
            <a:r>
              <a:rPr sz="1700" i="1">
                <a:latin typeface="Arial"/>
                <a:ea typeface="Arial"/>
                <a:cs typeface="Arial"/>
                <a:sym typeface="Arial"/>
              </a:rPr>
              <a:t>Perspectives of New Music </a:t>
            </a:r>
            <a:r>
              <a:rPr sz="1700">
                <a:latin typeface="Arial"/>
                <a:ea typeface="Arial"/>
                <a:cs typeface="Arial"/>
                <a:sym typeface="Arial"/>
              </a:rPr>
              <a:t>44/2–45/1.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507967" lvl="0" indent="-507967">
              <a:spcBef>
                <a:spcPts val="600"/>
              </a:spcBef>
              <a:defRPr sz="1800"/>
            </a:pPr>
            <a:r>
              <a:rPr sz="1700">
                <a:latin typeface="Arial"/>
                <a:ea typeface="Arial"/>
                <a:cs typeface="Arial"/>
                <a:sym typeface="Arial"/>
              </a:rPr>
              <a:t>Callender, Cliff (2007). “Continuous Harmonic Spaces,” </a:t>
            </a:r>
            <a:r>
              <a:rPr sz="1700" i="1">
                <a:latin typeface="Arial"/>
                <a:ea typeface="Arial"/>
                <a:cs typeface="Arial"/>
                <a:sym typeface="Arial"/>
              </a:rPr>
              <a:t>JMT</a:t>
            </a:r>
            <a:r>
              <a:rPr sz="1700">
                <a:latin typeface="Arial"/>
                <a:ea typeface="Arial"/>
                <a:cs typeface="Arial"/>
                <a:sym typeface="Arial"/>
              </a:rPr>
              <a:t> 51/2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507967" lvl="0" indent="-507967">
              <a:spcBef>
                <a:spcPts val="600"/>
              </a:spcBef>
              <a:defRPr sz="1800"/>
            </a:pPr>
            <a:r>
              <a:rPr sz="1700">
                <a:latin typeface="Arial"/>
                <a:ea typeface="Arial"/>
                <a:cs typeface="Arial"/>
                <a:sym typeface="Arial"/>
              </a:rPr>
              <a:t>Amiot, Emmanuel (2007). “David Lewin and Maximally Even Sets.” </a:t>
            </a:r>
            <a:r>
              <a:rPr sz="1700" i="1">
                <a:latin typeface="Arial"/>
                <a:ea typeface="Arial"/>
                <a:cs typeface="Arial"/>
                <a:sym typeface="Arial"/>
              </a:rPr>
              <a:t>Journal of Mathematics and Music </a:t>
            </a:r>
            <a:r>
              <a:rPr sz="1700">
                <a:latin typeface="Arial"/>
                <a:ea typeface="Arial"/>
                <a:cs typeface="Arial"/>
                <a:sym typeface="Arial"/>
              </a:rPr>
              <a:t>1/3.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507967" lvl="0" indent="-507967">
              <a:spcBef>
                <a:spcPts val="600"/>
              </a:spcBef>
              <a:defRPr sz="1800"/>
            </a:pPr>
            <a:r>
              <a:rPr sz="1700">
                <a:latin typeface="Arial"/>
                <a:ea typeface="Arial"/>
                <a:cs typeface="Arial"/>
                <a:sym typeface="Arial"/>
              </a:rPr>
              <a:t>——— (2016). </a:t>
            </a:r>
            <a:r>
              <a:rPr sz="1700" i="1">
                <a:latin typeface="Arial"/>
                <a:ea typeface="Arial"/>
                <a:cs typeface="Arial"/>
                <a:sym typeface="Arial"/>
              </a:rPr>
              <a:t>Music Through Fourier Space: Discrete Fourier Transform in Music Theory. </a:t>
            </a:r>
            <a:r>
              <a:rPr sz="1700">
                <a:latin typeface="Arial"/>
                <a:ea typeface="Arial"/>
                <a:cs typeface="Arial"/>
                <a:sym typeface="Arial"/>
              </a:rPr>
              <a:t>(Springer)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507967" lvl="0" indent="-507967">
              <a:spcBef>
                <a:spcPts val="600"/>
              </a:spcBef>
              <a:defRPr sz="1800"/>
            </a:pPr>
            <a:r>
              <a:rPr sz="1700">
                <a:latin typeface="Arial"/>
                <a:ea typeface="Arial"/>
                <a:cs typeface="Arial"/>
                <a:sym typeface="Arial"/>
              </a:rPr>
              <a:t>Yust, Jason (2015). “Schubert’s Harmonic Language and Fourier Phase Spaces.” </a:t>
            </a:r>
            <a:r>
              <a:rPr sz="1700" i="1">
                <a:latin typeface="Arial"/>
                <a:ea typeface="Arial"/>
                <a:cs typeface="Arial"/>
                <a:sym typeface="Arial"/>
              </a:rPr>
              <a:t>JMT</a:t>
            </a:r>
            <a:r>
              <a:rPr sz="1700">
                <a:latin typeface="Arial"/>
                <a:ea typeface="Arial"/>
                <a:cs typeface="Arial"/>
                <a:sym typeface="Arial"/>
              </a:rPr>
              <a:t> 59/1.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507967" lvl="0" indent="-507967">
              <a:spcBef>
                <a:spcPts val="600"/>
              </a:spcBef>
              <a:defRPr sz="1800"/>
            </a:pPr>
            <a:r>
              <a:rPr sz="1700">
                <a:latin typeface="Arial"/>
                <a:ea typeface="Arial"/>
                <a:cs typeface="Arial"/>
                <a:sym typeface="Arial"/>
              </a:rPr>
              <a:t>——— (2016). “Special Collections: Renewing Forte’s Set Theory.” </a:t>
            </a:r>
            <a:r>
              <a:rPr sz="1700" i="1">
                <a:latin typeface="Arial"/>
                <a:ea typeface="Arial"/>
                <a:cs typeface="Arial"/>
                <a:sym typeface="Arial"/>
              </a:rPr>
              <a:t>JMT </a:t>
            </a:r>
            <a:r>
              <a:rPr sz="1700">
                <a:latin typeface="Arial"/>
                <a:ea typeface="Arial"/>
                <a:cs typeface="Arial"/>
                <a:sym typeface="Arial"/>
              </a:rPr>
              <a:t>60/2.</a:t>
            </a:r>
          </a:p>
        </p:txBody>
      </p:sp>
      <p:pic>
        <p:nvPicPr>
          <p:cNvPr id="59" name="image3.jpeg" descr="quinn_pic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7439348" y="727207"/>
            <a:ext cx="1589775" cy="2130295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4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6" name="Picture 5" descr="enCrete.jpg">
            <a:extLst>
              <a:ext uri="{FF2B5EF4-FFF2-40B4-BE49-F238E27FC236}">
                <a16:creationId xmlns:a16="http://schemas.microsoft.com/office/drawing/2014/main" id="{DAC9A97A-B347-D54F-9E6A-B87D6F190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428" y="3012983"/>
            <a:ext cx="1740393" cy="246555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92500" lnSpcReduction="1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00">
                <a:solidFill>
                  <a:srgbClr val="595959"/>
                </a:solidFill>
              </a:rPr>
              <a:t>40</a:t>
            </a:fld>
            <a:endParaRPr sz="1100">
              <a:solidFill>
                <a:srgbClr val="595959"/>
              </a:solidFill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-1020454" y="-90182"/>
            <a:ext cx="3600426" cy="545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500"/>
              <a:t>Op. 74/3</a:t>
            </a:r>
          </a:p>
        </p:txBody>
      </p:sp>
      <p:pic>
        <p:nvPicPr>
          <p:cNvPr id="318" name="WaveScapes_Op74_No3_3456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93776"/>
            <a:ext cx="9144000" cy="47274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18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5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0704" y="0"/>
            <a:ext cx="4746965" cy="5715002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hape 321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41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-1020454" y="-90182"/>
            <a:ext cx="3600426" cy="545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500"/>
              <a:t>Op. 74/4</a:t>
            </a:r>
          </a:p>
        </p:txBody>
      </p:sp>
      <p:pic>
        <p:nvPicPr>
          <p:cNvPr id="323" name="image5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632852" y="0"/>
            <a:ext cx="4623695" cy="5715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42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-1020454" y="-90182"/>
            <a:ext cx="3600426" cy="545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500"/>
              <a:t>Op. 74/4</a:t>
            </a:r>
          </a:p>
        </p:txBody>
      </p:sp>
      <p:pic>
        <p:nvPicPr>
          <p:cNvPr id="327" name="WaveScapes_Op74_No4_3456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93776"/>
            <a:ext cx="9144000" cy="4727448"/>
          </a:xfrm>
          <a:prstGeom prst="rect">
            <a:avLst/>
          </a:prstGeom>
        </p:spPr>
      </p:pic>
      <p:sp>
        <p:nvSpPr>
          <p:cNvPr id="328" name="Shape 328"/>
          <p:cNvSpPr/>
          <p:nvPr/>
        </p:nvSpPr>
        <p:spPr>
          <a:xfrm>
            <a:off x="2063847" y="113434"/>
            <a:ext cx="6456061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Hexatonic Tonality: high magnitude and moderate phase activity in the 3rd partial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B0F60-FB96-EF45-9339-923C75B30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697" y="0"/>
            <a:ext cx="4318167" cy="5715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38170F-F39B-884A-91CC-E5F7E87B4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36" y="0"/>
            <a:ext cx="4230872" cy="5715000"/>
          </a:xfrm>
          <a:prstGeom prst="rect">
            <a:avLst/>
          </a:prstGeom>
        </p:spPr>
      </p:pic>
      <p:sp>
        <p:nvSpPr>
          <p:cNvPr id="331" name="Shape 331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43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332" name="Shape 332"/>
          <p:cNvSpPr/>
          <p:nvPr/>
        </p:nvSpPr>
        <p:spPr>
          <a:xfrm>
            <a:off x="1553990" y="-90183"/>
            <a:ext cx="3600426" cy="545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500" dirty="0"/>
              <a:t>Op. 74/5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9456E-E663-6545-81CD-46B991FD3DC1}"/>
              </a:ext>
            </a:extLst>
          </p:cNvPr>
          <p:cNvSpPr txBox="1"/>
          <p:nvPr/>
        </p:nvSpPr>
        <p:spPr>
          <a:xfrm>
            <a:off x="923544" y="182444"/>
            <a:ext cx="212555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4542F5-E479-C44D-ADEE-C768F199B435}"/>
              </a:ext>
            </a:extLst>
          </p:cNvPr>
          <p:cNvSpPr txBox="1"/>
          <p:nvPr/>
        </p:nvSpPr>
        <p:spPr>
          <a:xfrm>
            <a:off x="509016" y="1697300"/>
            <a:ext cx="507507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T</a:t>
            </a:r>
            <a:r>
              <a:rPr kumimoji="0" lang="en-US" sz="1400" b="0" i="0" u="none" strike="noStrike" cap="none" spc="0" normalizeH="0" baseline="-2500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8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(A)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33A869-DAFC-0749-B6A7-84BD21AFE999}"/>
              </a:ext>
            </a:extLst>
          </p:cNvPr>
          <p:cNvSpPr txBox="1"/>
          <p:nvPr/>
        </p:nvSpPr>
        <p:spPr>
          <a:xfrm>
            <a:off x="296461" y="2936964"/>
            <a:ext cx="212555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CCE1C-A4AC-D844-B13B-E6A2CCB19740}"/>
              </a:ext>
            </a:extLst>
          </p:cNvPr>
          <p:cNvSpPr txBox="1"/>
          <p:nvPr/>
        </p:nvSpPr>
        <p:spPr>
          <a:xfrm>
            <a:off x="4907528" y="237480"/>
            <a:ext cx="212555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FBE759-5EA1-F946-8EAB-380BA3582436}"/>
              </a:ext>
            </a:extLst>
          </p:cNvPr>
          <p:cNvSpPr txBox="1"/>
          <p:nvPr/>
        </p:nvSpPr>
        <p:spPr>
          <a:xfrm>
            <a:off x="4848041" y="1633291"/>
            <a:ext cx="507507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T</a:t>
            </a:r>
            <a:r>
              <a:rPr lang="en-US" baseline="-25000" dirty="0">
                <a:solidFill>
                  <a:srgbClr val="7030A0"/>
                </a:solidFill>
              </a:rPr>
              <a:t>2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(A)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5424D7-2E0A-8C43-95C2-20F7BC46D921}"/>
              </a:ext>
            </a:extLst>
          </p:cNvPr>
          <p:cNvSpPr txBox="1"/>
          <p:nvPr/>
        </p:nvSpPr>
        <p:spPr>
          <a:xfrm>
            <a:off x="4760051" y="2965398"/>
            <a:ext cx="507507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</a:rPr>
              <a:t>T</a:t>
            </a:r>
            <a:r>
              <a:rPr lang="en-US" baseline="-25000" dirty="0">
                <a:solidFill>
                  <a:srgbClr val="7030A0"/>
                </a:solidFill>
              </a:rPr>
              <a:t>6</a:t>
            </a:r>
            <a:r>
              <a:rPr lang="en-US" dirty="0">
                <a:solidFill>
                  <a:srgbClr val="7030A0"/>
                </a:solidFill>
              </a:rPr>
              <a:t>(B)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44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337" name="Shape 337"/>
          <p:cNvSpPr/>
          <p:nvPr/>
        </p:nvSpPr>
        <p:spPr>
          <a:xfrm>
            <a:off x="-1020454" y="-90182"/>
            <a:ext cx="3600426" cy="545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500"/>
              <a:t>Op. 74/5</a:t>
            </a:r>
          </a:p>
        </p:txBody>
      </p:sp>
      <p:pic>
        <p:nvPicPr>
          <p:cNvPr id="338" name="media16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19176"/>
            <a:ext cx="9144000" cy="47274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" fill="hold"/>
                                        <p:tgtEl>
                                          <p:spTgt spid="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38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92500" lnSpcReduction="1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00">
                <a:solidFill>
                  <a:srgbClr val="595959"/>
                </a:solidFill>
              </a:rPr>
              <a:t>45</a:t>
            </a:fld>
            <a:endParaRPr sz="1100">
              <a:solidFill>
                <a:srgbClr val="595959"/>
              </a:solidFill>
            </a:endParaRPr>
          </a:p>
        </p:txBody>
      </p:sp>
      <p:pic>
        <p:nvPicPr>
          <p:cNvPr id="2" name="WaveScapes_Op74_No5Final_3456" descr="WaveScapes_Op74_No5Final_3456">
            <a:hlinkClick r:id="" action="ppaction://media"/>
            <a:extLst>
              <a:ext uri="{FF2B5EF4-FFF2-40B4-BE49-F238E27FC236}">
                <a16:creationId xmlns:a16="http://schemas.microsoft.com/office/drawing/2014/main" id="{CBEE8655-592A-DF4D-BDD3-6F504E05B2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93712"/>
            <a:ext cx="9144000" cy="47275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46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-1020454" y="-90182"/>
            <a:ext cx="3600426" cy="545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500"/>
              <a:t>Op. 65/3</a:t>
            </a:r>
          </a:p>
        </p:txBody>
      </p:sp>
      <p:sp>
        <p:nvSpPr>
          <p:cNvPr id="345" name="Shape 345"/>
          <p:cNvSpPr/>
          <p:nvPr/>
        </p:nvSpPr>
        <p:spPr>
          <a:xfrm>
            <a:off x="3547636" y="227735"/>
            <a:ext cx="1728887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„Whole-Tone Tonality“</a:t>
            </a:r>
          </a:p>
        </p:txBody>
      </p:sp>
      <p:pic>
        <p:nvPicPr>
          <p:cNvPr id="346" name="WaveScapes_Op65_No_3_3456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93776"/>
            <a:ext cx="9144000" cy="47274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4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462921" y="4467464"/>
            <a:ext cx="8190235" cy="667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The DFT is a </a:t>
            </a:r>
            <a:r>
              <a:rPr sz="2000" b="1">
                <a:latin typeface="Arial"/>
                <a:ea typeface="Arial"/>
                <a:cs typeface="Arial"/>
                <a:sym typeface="Arial"/>
              </a:rPr>
              <a:t>lossless transformation 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from a pitch-class vector to a sum of </a:t>
            </a:r>
            <a:r>
              <a:rPr sz="2000" b="1">
                <a:latin typeface="Arial"/>
                <a:ea typeface="Arial"/>
                <a:cs typeface="Arial"/>
                <a:sym typeface="Arial"/>
              </a:rPr>
              <a:t>periodic functions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dividing the octave into 1–6 parts.</a:t>
            </a:r>
          </a:p>
        </p:txBody>
      </p:sp>
      <p:pic>
        <p:nvPicPr>
          <p:cNvPr id="63" name="image5.png" descr="cmaj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8305" y="539650"/>
            <a:ext cx="2020524" cy="1370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6.png" descr="plot_cmaj1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146157" y="539048"/>
            <a:ext cx="2207993" cy="1558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7.png" descr="plot_cmaj2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305870" y="507800"/>
            <a:ext cx="2360305" cy="1666208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132971" y="205844"/>
            <a:ext cx="3543683" cy="343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/>
            </a:pPr>
            <a:r>
              <a:rPr sz="1500">
                <a:latin typeface="Georgia"/>
                <a:ea typeface="Georgia"/>
                <a:cs typeface="Georgia"/>
                <a:sym typeface="Georgia"/>
              </a:rPr>
              <a:t>C major triad   =           F</a:t>
            </a:r>
            <a:r>
              <a:rPr sz="1500" baseline="-25000">
                <a:latin typeface="Georgia"/>
                <a:ea typeface="Georgia"/>
                <a:cs typeface="Georgia"/>
                <a:sym typeface="Georgia"/>
              </a:rPr>
              <a:t>0 </a:t>
            </a:r>
            <a:r>
              <a:rPr sz="1500">
                <a:latin typeface="Georgia"/>
                <a:ea typeface="Georgia"/>
                <a:cs typeface="Georgia"/>
                <a:sym typeface="Georgia"/>
              </a:rPr>
              <a:t>   +</a:t>
            </a:r>
          </a:p>
        </p:txBody>
      </p:sp>
      <p:sp>
        <p:nvSpPr>
          <p:cNvPr id="67" name="Shape 67"/>
          <p:cNvSpPr/>
          <p:nvPr/>
        </p:nvSpPr>
        <p:spPr>
          <a:xfrm>
            <a:off x="3722396" y="198339"/>
            <a:ext cx="425062" cy="34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/>
            </a:pPr>
            <a:r>
              <a:rPr sz="1500">
                <a:latin typeface="Georgia"/>
                <a:ea typeface="Georgia"/>
                <a:cs typeface="Georgia"/>
                <a:sym typeface="Georgia"/>
              </a:rPr>
              <a:t>F</a:t>
            </a:r>
            <a:r>
              <a:rPr sz="1500" baseline="-25000">
                <a:latin typeface="Georgia"/>
                <a:ea typeface="Georgia"/>
                <a:cs typeface="Georgia"/>
                <a:sym typeface="Georgia"/>
              </a:rPr>
              <a:t>1</a:t>
            </a:r>
          </a:p>
        </p:txBody>
      </p:sp>
      <p:sp>
        <p:nvSpPr>
          <p:cNvPr id="68" name="Shape 68"/>
          <p:cNvSpPr/>
          <p:nvPr/>
        </p:nvSpPr>
        <p:spPr>
          <a:xfrm>
            <a:off x="6639989" y="198338"/>
            <a:ext cx="447875" cy="34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/>
            </a:pPr>
            <a:r>
              <a:rPr sz="1500">
                <a:latin typeface="Georgia"/>
                <a:ea typeface="Georgia"/>
                <a:cs typeface="Georgia"/>
                <a:sym typeface="Georgia"/>
              </a:rPr>
              <a:t>F</a:t>
            </a:r>
            <a:r>
              <a:rPr sz="1500" baseline="-25000">
                <a:latin typeface="Georgia"/>
                <a:ea typeface="Georgia"/>
                <a:cs typeface="Georgia"/>
                <a:sym typeface="Georgia"/>
              </a:rPr>
              <a:t>2</a:t>
            </a:r>
          </a:p>
        </p:txBody>
      </p:sp>
      <p:sp>
        <p:nvSpPr>
          <p:cNvPr id="69" name="Shape 69"/>
          <p:cNvSpPr/>
          <p:nvPr/>
        </p:nvSpPr>
        <p:spPr>
          <a:xfrm>
            <a:off x="4783089" y="205844"/>
            <a:ext cx="365392" cy="30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sz="1800"/>
            </a:pPr>
            <a:r>
              <a:rPr sz="1500"/>
              <a:t>+</a:t>
            </a:r>
          </a:p>
        </p:txBody>
      </p:sp>
      <p:sp>
        <p:nvSpPr>
          <p:cNvPr id="70" name="Shape 70"/>
          <p:cNvSpPr/>
          <p:nvPr/>
        </p:nvSpPr>
        <p:spPr>
          <a:xfrm>
            <a:off x="7886548" y="160361"/>
            <a:ext cx="413889" cy="34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/>
            </a:pPr>
            <a:r>
              <a:rPr sz="1500">
                <a:latin typeface="Georgia"/>
                <a:ea typeface="Georgia"/>
                <a:cs typeface="Georgia"/>
                <a:sym typeface="Georgia"/>
              </a:rPr>
              <a:t>F</a:t>
            </a:r>
            <a:r>
              <a:rPr sz="1500" baseline="-25000">
                <a:latin typeface="Georgia"/>
                <a:ea typeface="Georgia"/>
                <a:cs typeface="Georgia"/>
                <a:sym typeface="Georgia"/>
              </a:rPr>
              <a:t>3</a:t>
            </a:r>
          </a:p>
        </p:txBody>
      </p:sp>
      <p:sp>
        <p:nvSpPr>
          <p:cNvPr id="71" name="Shape 71"/>
          <p:cNvSpPr/>
          <p:nvPr/>
        </p:nvSpPr>
        <p:spPr>
          <a:xfrm>
            <a:off x="6359366" y="179279"/>
            <a:ext cx="338994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sz="1800"/>
            </a:pPr>
            <a:r>
              <a:rPr sz="1500"/>
              <a:t>+</a:t>
            </a:r>
          </a:p>
        </p:txBody>
      </p:sp>
      <p:sp>
        <p:nvSpPr>
          <p:cNvPr id="72" name="Shape 72"/>
          <p:cNvSpPr/>
          <p:nvPr/>
        </p:nvSpPr>
        <p:spPr>
          <a:xfrm>
            <a:off x="1972610" y="2163652"/>
            <a:ext cx="447875" cy="34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/>
            </a:pPr>
            <a:r>
              <a:rPr sz="1500">
                <a:latin typeface="Georgia"/>
                <a:ea typeface="Georgia"/>
                <a:cs typeface="Georgia"/>
                <a:sym typeface="Georgia"/>
              </a:rPr>
              <a:t>F</a:t>
            </a:r>
            <a:r>
              <a:rPr sz="1500" baseline="-25000">
                <a:latin typeface="Georgia"/>
                <a:ea typeface="Georgia"/>
                <a:cs typeface="Georgia"/>
                <a:sym typeface="Georgia"/>
              </a:rPr>
              <a:t>4</a:t>
            </a:r>
          </a:p>
        </p:txBody>
      </p:sp>
      <p:sp>
        <p:nvSpPr>
          <p:cNvPr id="73" name="Shape 73"/>
          <p:cNvSpPr/>
          <p:nvPr/>
        </p:nvSpPr>
        <p:spPr>
          <a:xfrm>
            <a:off x="796165" y="2169901"/>
            <a:ext cx="365392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sz="1800"/>
            </a:pPr>
            <a:r>
              <a:rPr sz="1500"/>
              <a:t>+</a:t>
            </a:r>
          </a:p>
        </p:txBody>
      </p:sp>
      <p:sp>
        <p:nvSpPr>
          <p:cNvPr id="74" name="Shape 74"/>
          <p:cNvSpPr/>
          <p:nvPr/>
        </p:nvSpPr>
        <p:spPr>
          <a:xfrm>
            <a:off x="4558038" y="2141968"/>
            <a:ext cx="442612" cy="34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/>
            </a:pPr>
            <a:r>
              <a:rPr sz="1500">
                <a:latin typeface="Georgia"/>
                <a:ea typeface="Georgia"/>
                <a:cs typeface="Georgia"/>
                <a:sym typeface="Georgia"/>
              </a:rPr>
              <a:t>F</a:t>
            </a:r>
            <a:r>
              <a:rPr sz="1500" baseline="-25000">
                <a:latin typeface="Georgia"/>
                <a:ea typeface="Georgia"/>
                <a:cs typeface="Georgia"/>
                <a:sym typeface="Georgia"/>
              </a:rPr>
              <a:t>5</a:t>
            </a:r>
          </a:p>
        </p:txBody>
      </p:sp>
      <p:sp>
        <p:nvSpPr>
          <p:cNvPr id="75" name="Shape 75"/>
          <p:cNvSpPr/>
          <p:nvPr/>
        </p:nvSpPr>
        <p:spPr>
          <a:xfrm>
            <a:off x="3335516" y="2149499"/>
            <a:ext cx="365392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sz="1800"/>
            </a:pPr>
            <a:r>
              <a:rPr sz="1500"/>
              <a:t>+</a:t>
            </a:r>
          </a:p>
        </p:txBody>
      </p:sp>
      <p:sp>
        <p:nvSpPr>
          <p:cNvPr id="76" name="Shape 76"/>
          <p:cNvSpPr/>
          <p:nvPr/>
        </p:nvSpPr>
        <p:spPr>
          <a:xfrm>
            <a:off x="7056377" y="2145956"/>
            <a:ext cx="447875" cy="34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/>
            </a:pPr>
            <a:r>
              <a:rPr sz="1500">
                <a:latin typeface="Georgia"/>
                <a:ea typeface="Georgia"/>
                <a:cs typeface="Georgia"/>
                <a:sym typeface="Georgia"/>
              </a:rPr>
              <a:t>F</a:t>
            </a:r>
            <a:r>
              <a:rPr sz="1500" baseline="-25000">
                <a:latin typeface="Georgia"/>
                <a:ea typeface="Georgia"/>
                <a:cs typeface="Georgia"/>
                <a:sym typeface="Georgia"/>
              </a:rPr>
              <a:t>6</a:t>
            </a:r>
          </a:p>
        </p:txBody>
      </p:sp>
      <p:sp>
        <p:nvSpPr>
          <p:cNvPr id="77" name="Shape 77"/>
          <p:cNvSpPr/>
          <p:nvPr/>
        </p:nvSpPr>
        <p:spPr>
          <a:xfrm>
            <a:off x="5832109" y="2138496"/>
            <a:ext cx="365392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sz="1800"/>
            </a:pPr>
            <a:r>
              <a:rPr sz="1500"/>
              <a:t>+</a:t>
            </a:r>
          </a:p>
        </p:txBody>
      </p:sp>
      <p:sp>
        <p:nvSpPr>
          <p:cNvPr id="78" name="Shape 78"/>
          <p:cNvSpPr/>
          <p:nvPr/>
        </p:nvSpPr>
        <p:spPr>
          <a:xfrm>
            <a:off x="9664151" y="2353558"/>
            <a:ext cx="816425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sz="1800"/>
            </a:pPr>
            <a:r>
              <a:rPr sz="1500"/>
              <a:t>+ . . . </a:t>
            </a:r>
          </a:p>
        </p:txBody>
      </p:sp>
      <p:pic>
        <p:nvPicPr>
          <p:cNvPr id="79" name="image8.png" descr="plot_cmaj3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6698359" y="537432"/>
            <a:ext cx="2307938" cy="1629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age9.png" descr="plot_cmaj4.png"/>
          <p:cNvPicPr/>
          <p:nvPr/>
        </p:nvPicPr>
        <p:blipFill>
          <a:blip r:embed="rId6"/>
          <a:stretch>
            <a:fillRect/>
          </a:stretch>
        </p:blipFill>
        <p:spPr>
          <a:xfrm>
            <a:off x="768111" y="2548512"/>
            <a:ext cx="2466009" cy="1740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age10.png" descr="plot_cmaj5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3308110" y="2551657"/>
            <a:ext cx="2454724" cy="1732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11.png" descr="plot_cmaj6.png"/>
          <p:cNvPicPr/>
          <p:nvPr/>
        </p:nvPicPr>
        <p:blipFill>
          <a:blip r:embed="rId8"/>
          <a:stretch>
            <a:fillRect/>
          </a:stretch>
        </p:blipFill>
        <p:spPr>
          <a:xfrm>
            <a:off x="5885271" y="2550211"/>
            <a:ext cx="2476906" cy="1748521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5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-161667" y="-99368"/>
            <a:ext cx="9467333" cy="935334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pPr lvl="0">
              <a:defRPr sz="1800"/>
            </a:pPr>
            <a:r>
              <a:rPr sz="3300"/>
              <a:t>Harmonic qualities</a:t>
            </a:r>
          </a:p>
        </p:txBody>
      </p:sp>
      <p:sp>
        <p:nvSpPr>
          <p:cNvPr id="86" name="Shape 86"/>
          <p:cNvSpPr/>
          <p:nvPr/>
        </p:nvSpPr>
        <p:spPr>
          <a:xfrm>
            <a:off x="51207" y="3195348"/>
            <a:ext cx="2881110" cy="1456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F</a:t>
            </a:r>
            <a:r>
              <a:rPr sz="2200" baseline="-2500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 represents a concentration of pitch-class weight on the full pc circle.</a:t>
            </a:r>
          </a:p>
        </p:txBody>
      </p:sp>
      <p:pic>
        <p:nvPicPr>
          <p:cNvPr id="87" name="image6.png" descr="plot_cmaj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161667" y="898065"/>
            <a:ext cx="3093984" cy="2184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image7.png" descr="plot_cmaj2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876136" y="908979"/>
            <a:ext cx="3135385" cy="2213358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/>
        </p:nvSpPr>
        <p:spPr>
          <a:xfrm>
            <a:off x="3130412" y="3195348"/>
            <a:ext cx="2881109" cy="1456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F</a:t>
            </a:r>
            <a:r>
              <a:rPr sz="2200" baseline="-250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 represents a concentration of pitch-class weight on a half-octave (tritone) cycle.</a:t>
            </a:r>
          </a:p>
        </p:txBody>
      </p:sp>
      <p:sp>
        <p:nvSpPr>
          <p:cNvPr id="90" name="Shape 90"/>
          <p:cNvSpPr/>
          <p:nvPr/>
        </p:nvSpPr>
        <p:spPr>
          <a:xfrm>
            <a:off x="6088845" y="3195348"/>
            <a:ext cx="2897928" cy="1456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F</a:t>
            </a:r>
            <a:r>
              <a:rPr sz="2200" baseline="-2500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 gives the weighting on the nearest </a:t>
            </a:r>
            <a:r>
              <a:rPr sz="2200" i="1">
                <a:latin typeface="Arial"/>
                <a:ea typeface="Arial"/>
                <a:cs typeface="Arial"/>
                <a:sym typeface="Arial"/>
              </a:rPr>
              <a:t>augmented triad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sz="2200" b="1" i="1">
                <a:latin typeface="Arial"/>
                <a:ea typeface="Arial"/>
                <a:cs typeface="Arial"/>
                <a:sym typeface="Arial"/>
              </a:rPr>
              <a:t>hexatonic</a:t>
            </a:r>
            <a:r>
              <a:rPr sz="2200" i="1">
                <a:latin typeface="Arial"/>
                <a:ea typeface="Arial"/>
                <a:cs typeface="Arial"/>
                <a:sym typeface="Arial"/>
              </a:rPr>
              <a:t> scale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91" name="image8.png" descr="plot_cmaj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5970118" y="906870"/>
            <a:ext cx="3135385" cy="2213357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6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-161667" y="-99368"/>
            <a:ext cx="9467333" cy="935334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pPr lvl="0">
              <a:defRPr sz="1800"/>
            </a:pPr>
            <a:r>
              <a:rPr sz="3300"/>
              <a:t>Harmonic qualities</a:t>
            </a:r>
          </a:p>
        </p:txBody>
      </p:sp>
      <p:pic>
        <p:nvPicPr>
          <p:cNvPr id="95" name="image12.png" descr="plot_cmaj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161667" y="1044861"/>
            <a:ext cx="3113520" cy="2197924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206824" y="3184594"/>
            <a:ext cx="2598436" cy="1786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F</a:t>
            </a:r>
            <a:r>
              <a:rPr sz="2200" baseline="-250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 gives the weighting on the nearest </a:t>
            </a:r>
            <a:r>
              <a:rPr sz="2200" i="1">
                <a:latin typeface="Arial"/>
                <a:ea typeface="Arial"/>
                <a:cs typeface="Arial"/>
                <a:sym typeface="Arial"/>
              </a:rPr>
              <a:t>diminished seventh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sz="2200" b="1" i="1">
                <a:latin typeface="Arial"/>
                <a:ea typeface="Arial"/>
                <a:cs typeface="Arial"/>
                <a:sym typeface="Arial"/>
              </a:rPr>
              <a:t>octatonic</a:t>
            </a:r>
            <a:r>
              <a:rPr sz="2200" i="1">
                <a:latin typeface="Arial"/>
                <a:ea typeface="Arial"/>
                <a:cs typeface="Arial"/>
                <a:sym typeface="Arial"/>
              </a:rPr>
              <a:t> scale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97" name="image13.png" descr="plot_cmaj6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5936608" y="1097339"/>
            <a:ext cx="3098327" cy="2187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14.png" descr="plot_cmaj5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2836904" y="1081034"/>
            <a:ext cx="3099705" cy="2188172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3243315" y="3229935"/>
            <a:ext cx="2598436" cy="1125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F</a:t>
            </a:r>
            <a:r>
              <a:rPr sz="2200" baseline="-25000">
                <a:latin typeface="Arial"/>
                <a:ea typeface="Arial"/>
                <a:cs typeface="Arial"/>
                <a:sym typeface="Arial"/>
              </a:rPr>
              <a:t>5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 give the balance on the </a:t>
            </a:r>
            <a:r>
              <a:rPr sz="2200" b="1" i="1">
                <a:latin typeface="Arial"/>
                <a:ea typeface="Arial"/>
                <a:cs typeface="Arial"/>
                <a:sym typeface="Arial"/>
              </a:rPr>
              <a:t>circle of fifths</a:t>
            </a:r>
          </a:p>
        </p:txBody>
      </p:sp>
      <p:sp>
        <p:nvSpPr>
          <p:cNvPr id="100" name="Shape 100"/>
          <p:cNvSpPr/>
          <p:nvPr/>
        </p:nvSpPr>
        <p:spPr>
          <a:xfrm>
            <a:off x="6279808" y="3284535"/>
            <a:ext cx="2598435" cy="1456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F</a:t>
            </a:r>
            <a:r>
              <a:rPr sz="2200" baseline="-25000">
                <a:latin typeface="Arial"/>
                <a:ea typeface="Arial"/>
                <a:cs typeface="Arial"/>
                <a:sym typeface="Arial"/>
              </a:rPr>
              <a:t>6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 gives the relative weighting on the two </a:t>
            </a:r>
            <a:r>
              <a:rPr sz="2200" b="1" i="1">
                <a:latin typeface="Arial"/>
                <a:ea typeface="Arial"/>
                <a:cs typeface="Arial"/>
                <a:sym typeface="Arial"/>
              </a:rPr>
              <a:t>whole-tone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 collections.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7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-161667" y="134312"/>
            <a:ext cx="9467333" cy="93533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Phases</a:t>
            </a:r>
          </a:p>
        </p:txBody>
      </p:sp>
      <p:pic>
        <p:nvPicPr>
          <p:cNvPr id="104" name="media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4346" y="2742026"/>
            <a:ext cx="3883861" cy="1948673"/>
          </a:xfrm>
          <a:prstGeom prst="rect">
            <a:avLst/>
          </a:prstGeom>
        </p:spPr>
      </p:pic>
      <p:pic>
        <p:nvPicPr>
          <p:cNvPr id="105" name="media2.mov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646" y="2742026"/>
            <a:ext cx="3883862" cy="1948673"/>
          </a:xfrm>
          <a:prstGeom prst="rect">
            <a:avLst/>
          </a:prstGeom>
        </p:spPr>
      </p:pic>
      <p:sp>
        <p:nvSpPr>
          <p:cNvPr id="106" name="Shape 106"/>
          <p:cNvSpPr/>
          <p:nvPr/>
        </p:nvSpPr>
        <p:spPr>
          <a:xfrm>
            <a:off x="295482" y="1871035"/>
            <a:ext cx="4058191" cy="65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Continuous Phase-Shift </a:t>
            </a:r>
            <a:br>
              <a:rPr sz="2200">
                <a:latin typeface="Arial"/>
                <a:ea typeface="Arial"/>
                <a:cs typeface="Arial"/>
                <a:sym typeface="Arial"/>
              </a:rPr>
            </a:br>
            <a:r>
              <a:rPr sz="2200">
                <a:latin typeface="Arial"/>
                <a:ea typeface="Arial"/>
                <a:cs typeface="Arial"/>
                <a:sym typeface="Arial"/>
              </a:rPr>
              <a:t>of the 4th Partial</a:t>
            </a:r>
          </a:p>
        </p:txBody>
      </p:sp>
      <p:sp>
        <p:nvSpPr>
          <p:cNvPr id="107" name="Shape 107"/>
          <p:cNvSpPr/>
          <p:nvPr/>
        </p:nvSpPr>
        <p:spPr>
          <a:xfrm>
            <a:off x="5087182" y="1871035"/>
            <a:ext cx="4058191" cy="65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defRPr sz="18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Continuous Phase-Shift </a:t>
            </a:r>
            <a:br>
              <a:rPr sz="2200">
                <a:latin typeface="Arial"/>
                <a:ea typeface="Arial"/>
                <a:cs typeface="Arial"/>
                <a:sym typeface="Arial"/>
              </a:rPr>
            </a:br>
            <a:r>
              <a:rPr sz="2200">
                <a:latin typeface="Arial"/>
                <a:ea typeface="Arial"/>
                <a:cs typeface="Arial"/>
                <a:sym typeface="Arial"/>
              </a:rPr>
              <a:t>of the 5th Partial</a:t>
            </a:r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xfrm>
            <a:off x="8472458" y="4856816"/>
            <a:ext cx="54870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  <a:defRPr sz="1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595959"/>
                </a:solidFill>
              </a:rPr>
              <a:t>8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04"/>
                </p:tgtEl>
              </p:cMediaNode>
            </p:video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0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311699" y="0"/>
            <a:ext cx="8520602" cy="108917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Phase spaces</a:t>
            </a:r>
          </a:p>
        </p:txBody>
      </p:sp>
      <p:pic>
        <p:nvPicPr>
          <p:cNvPr id="111" name="image17.png" descr="a3a5Torus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41423" y="1874828"/>
            <a:ext cx="7341136" cy="3264327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 flipV="1">
            <a:off x="7370056" y="3000456"/>
            <a:ext cx="625006" cy="217313"/>
          </a:xfrm>
          <a:prstGeom prst="line">
            <a:avLst/>
          </a:prstGeom>
          <a:ln w="38100">
            <a:solidFill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/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7717727" y="2643677"/>
            <a:ext cx="1777965" cy="1150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     from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     Amiot,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MCM 2013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proceedings</a:t>
            </a:r>
          </a:p>
        </p:txBody>
      </p:sp>
      <p:sp>
        <p:nvSpPr>
          <p:cNvPr id="114" name="Shape 114"/>
          <p:cNvSpPr/>
          <p:nvPr/>
        </p:nvSpPr>
        <p:spPr>
          <a:xfrm>
            <a:off x="559188" y="1089171"/>
            <a:ext cx="7916593" cy="667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sz="2000" b="1">
                <a:latin typeface="Arial"/>
                <a:ea typeface="Arial"/>
                <a:cs typeface="Arial"/>
                <a:sym typeface="Arial"/>
              </a:rPr>
              <a:t>phase space 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is a toroidal space where the axes are phases of two (or any number) selected DFT coefficients.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285F4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285F4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285F4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285F4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913</Words>
  <Application>Microsoft Macintosh PowerPoint</Application>
  <PresentationFormat>On-screen Show (16:10)</PresentationFormat>
  <Paragraphs>193</Paragraphs>
  <Slides>46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Georgia</vt:lpstr>
      <vt:lpstr>Helsinki Text Std</vt:lpstr>
      <vt:lpstr>Helvetica</vt:lpstr>
      <vt:lpstr>Helvetica Neue</vt:lpstr>
      <vt:lpstr>Trebuchet MS</vt:lpstr>
      <vt:lpstr>Default</vt:lpstr>
      <vt:lpstr>Harmonic qualities as key to  Scriabin’s late harmonic practice</vt:lpstr>
      <vt:lpstr>Outline</vt:lpstr>
      <vt:lpstr>DFT and Harmonic Qualities</vt:lpstr>
      <vt:lpstr>DFT on pc-vectors and harmonic quality: References</vt:lpstr>
      <vt:lpstr>PowerPoint Presentation</vt:lpstr>
      <vt:lpstr>Harmonic qualities</vt:lpstr>
      <vt:lpstr>Harmonic qualities</vt:lpstr>
      <vt:lpstr>Phases</vt:lpstr>
      <vt:lpstr>Phase spaces</vt:lpstr>
      <vt:lpstr>The Mystic Chord</vt:lpstr>
      <vt:lpstr>PowerPoint Presentation</vt:lpstr>
      <vt:lpstr>PowerPoint Presentation</vt:lpstr>
      <vt:lpstr>PowerPoint Presentation</vt:lpstr>
      <vt:lpstr>Octatonicity and Diatonicity</vt:lpstr>
      <vt:lpstr>Simplified examples of diatonicity and octatonicity</vt:lpstr>
      <vt:lpstr>Examples</vt:lpstr>
      <vt:lpstr>Op.11/3</vt:lpstr>
      <vt:lpstr>Op.11/3</vt:lpstr>
      <vt:lpstr>Op.11/3</vt:lpstr>
      <vt:lpstr>Op.11/3</vt:lpstr>
      <vt:lpstr>Op.11/4</vt:lpstr>
      <vt:lpstr>Op.11/4</vt:lpstr>
      <vt:lpstr>Op.11/4</vt:lpstr>
      <vt:lpstr>Op. 35/2</vt:lpstr>
      <vt:lpstr>Op. 35/2</vt:lpstr>
      <vt:lpstr>Op. 35/2</vt:lpstr>
      <vt:lpstr>PowerPoint Presentation</vt:lpstr>
      <vt:lpstr>PowerPoint Presentation</vt:lpstr>
      <vt:lpstr>PowerPoint Presentation</vt:lpstr>
      <vt:lpstr>Op. 59/2</vt:lpstr>
      <vt:lpstr>Op. 59/2</vt:lpstr>
      <vt:lpstr>Op. 74/1</vt:lpstr>
      <vt:lpstr>PowerPoint Presentation</vt:lpstr>
      <vt:lpstr>PowerPoint Presentation</vt:lpstr>
      <vt:lpstr>Op. 74/2</vt:lpstr>
      <vt:lpstr>Op. 74/2</vt:lpstr>
      <vt:lpstr>Op. 74/2</vt:lpstr>
      <vt:lpstr>Op. 74/3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Harmonic qualities  as key to Scriabin’s late harmonic practice</dc:title>
  <cp:lastModifiedBy>Yust, Jason</cp:lastModifiedBy>
  <cp:revision>5</cp:revision>
  <dcterms:modified xsi:type="dcterms:W3CDTF">2021-09-23T13:17:38Z</dcterms:modified>
</cp:coreProperties>
</file>