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m4a" ContentType="audio/unknown"/>
  <Default Extension="JPG" ContentType="image/jpeg"/>
  <Default Extension="jpeg" ContentType="image/jpeg"/>
  <Default Extension="rels" ContentType="application/vnd.openxmlformats-package.relationships+xml"/>
  <Default Extension="tif" ContentType="image/tif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0"/>
  </p:notesMasterIdLst>
  <p:sldIdLst>
    <p:sldId id="256" r:id="rId3"/>
    <p:sldId id="257" r:id="rId4"/>
    <p:sldId id="277" r:id="rId5"/>
    <p:sldId id="281" r:id="rId6"/>
    <p:sldId id="258" r:id="rId7"/>
    <p:sldId id="288" r:id="rId8"/>
    <p:sldId id="264" r:id="rId9"/>
    <p:sldId id="259" r:id="rId10"/>
    <p:sldId id="265" r:id="rId11"/>
    <p:sldId id="266" r:id="rId12"/>
    <p:sldId id="282" r:id="rId13"/>
    <p:sldId id="262" r:id="rId14"/>
    <p:sldId id="263" r:id="rId15"/>
    <p:sldId id="260" r:id="rId16"/>
    <p:sldId id="267" r:id="rId17"/>
    <p:sldId id="284" r:id="rId18"/>
    <p:sldId id="272" r:id="rId19"/>
    <p:sldId id="294" r:id="rId20"/>
    <p:sldId id="271" r:id="rId21"/>
    <p:sldId id="268" r:id="rId22"/>
    <p:sldId id="278" r:id="rId23"/>
    <p:sldId id="279" r:id="rId24"/>
    <p:sldId id="285" r:id="rId25"/>
    <p:sldId id="273" r:id="rId26"/>
    <p:sldId id="295" r:id="rId27"/>
    <p:sldId id="274" r:id="rId28"/>
    <p:sldId id="293" r:id="rId29"/>
    <p:sldId id="270" r:id="rId30"/>
    <p:sldId id="292" r:id="rId31"/>
    <p:sldId id="276" r:id="rId32"/>
    <p:sldId id="287" r:id="rId33"/>
    <p:sldId id="286" r:id="rId34"/>
    <p:sldId id="296" r:id="rId35"/>
    <p:sldId id="291" r:id="rId36"/>
    <p:sldId id="297" r:id="rId37"/>
    <p:sldId id="299" r:id="rId38"/>
    <p:sldId id="298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992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aramond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Garamond"/>
              </a:defRPr>
            </a:lvl1pPr>
          </a:lstStyle>
          <a:p>
            <a:fld id="{F76FB61F-78AB-5C43-8D44-4A144187643A}" type="datetimeFigureOut">
              <a:rPr lang="en-US" smtClean="0"/>
              <a:pPr/>
              <a:t>3/31/12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aramond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Garamond"/>
              </a:defRPr>
            </a:lvl1pPr>
          </a:lstStyle>
          <a:p>
            <a:fld id="{156D98D4-441C-B342-A2BF-672F24667D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335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Garamond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Garamond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Garamond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Garamond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Garamond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are the defining</a:t>
            </a:r>
            <a:r>
              <a:rPr lang="en-US" baseline="0" dirty="0" smtClean="0"/>
              <a:t> features of sonata form? </a:t>
            </a:r>
            <a:r>
              <a:rPr lang="en-US" dirty="0" smtClean="0"/>
              <a:t>If sonata form is a loose collection of typical features,</a:t>
            </a:r>
            <a:r>
              <a:rPr lang="en-US" baseline="0" dirty="0" smtClean="0"/>
              <a:t> then it is not so much “a form” as a collection of formal functions. </a:t>
            </a:r>
          </a:p>
          <a:p>
            <a:r>
              <a:rPr lang="en-US" baseline="0" dirty="0" smtClean="0"/>
              <a:t>Concerto and sonata-rondo are distinguished from sonata not because they </a:t>
            </a:r>
            <a:r>
              <a:rPr lang="en-US" i="1" baseline="0" dirty="0" smtClean="0"/>
              <a:t>lack something essential</a:t>
            </a:r>
            <a:r>
              <a:rPr lang="en-US" i="0" baseline="0" dirty="0" smtClean="0"/>
              <a:t> to sonata form but because they are a </a:t>
            </a:r>
            <a:r>
              <a:rPr lang="en-US" i="1" baseline="0" dirty="0" smtClean="0"/>
              <a:t>sufficiently consistent</a:t>
            </a:r>
            <a:r>
              <a:rPr lang="en-US" i="0" baseline="0" dirty="0" smtClean="0"/>
              <a:t> and predictable as formal scripts (with at least one additional feature not common to other genres, like ST ritornello or interior refrain).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D98D4-441C-B342-A2BF-672F24667DE1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467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(both involve the motive of a descending 32</a:t>
            </a:r>
            <a:r>
              <a:rPr lang="en-US" sz="1200" baseline="30000" dirty="0" smtClean="0"/>
              <a:t>nd</a:t>
            </a:r>
            <a:r>
              <a:rPr lang="en-US" sz="1200" dirty="0" smtClean="0"/>
              <a:t>-note scale followed by a </a:t>
            </a:r>
            <a:r>
              <a:rPr lang="en-US" sz="1200" dirty="0" err="1" smtClean="0"/>
              <a:t>marcato</a:t>
            </a:r>
            <a:r>
              <a:rPr lang="en-US" sz="1200" dirty="0" smtClean="0"/>
              <a:t> note on the beat; the continuation of the ST is a fragmented version).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D98D4-441C-B342-A2BF-672F24667DE1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595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Cite Perry’s MTS article for the third bullet.</a:t>
            </a:r>
          </a:p>
          <a:p>
            <a:r>
              <a:rPr lang="en-US" dirty="0" smtClean="0"/>
              <a:t>Comparison to the highly</a:t>
            </a:r>
            <a:r>
              <a:rPr lang="en-US" baseline="0" dirty="0" smtClean="0"/>
              <a:t> sonata-like sonata rondos of, e.g., Beethoven’s op. 2 sonatas.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D98D4-441C-B342-A2BF-672F24667DE1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441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—A number of places in the form rely on the unusual procedure of </a:t>
            </a:r>
            <a:r>
              <a:rPr lang="en-US" b="1" dirty="0" smtClean="0"/>
              <a:t>eliding a half-</a:t>
            </a:r>
            <a:r>
              <a:rPr lang="en-US" b="1" baseline="0" dirty="0" smtClean="0"/>
              <a:t>cadence.</a:t>
            </a:r>
            <a:r>
              <a:rPr lang="en-US" b="0" baseline="0" dirty="0" smtClean="0"/>
              <a:t> This includes:</a:t>
            </a:r>
          </a:p>
          <a:p>
            <a:pPr lvl="1"/>
            <a:r>
              <a:rPr lang="en-US" b="0" baseline="0" dirty="0" smtClean="0"/>
              <a:t>• The beginning of the ST in the first rotation</a:t>
            </a:r>
          </a:p>
          <a:p>
            <a:pPr lvl="1"/>
            <a:r>
              <a:rPr lang="en-US" b="0" baseline="0" dirty="0" smtClean="0"/>
              <a:t>• The beginning </a:t>
            </a:r>
            <a:r>
              <a:rPr lang="en-US" b="0" baseline="0" dirty="0" err="1" smtClean="0"/>
              <a:t>og</a:t>
            </a:r>
            <a:r>
              <a:rPr lang="en-US" b="0" baseline="0" dirty="0" smtClean="0"/>
              <a:t> the ST in the third rotation</a:t>
            </a:r>
          </a:p>
          <a:p>
            <a:pPr lvl="1"/>
            <a:r>
              <a:rPr lang="en-US" b="0" baseline="0" dirty="0" smtClean="0"/>
              <a:t>• Most significantly, the beginning of the </a:t>
            </a:r>
            <a:r>
              <a:rPr lang="en-US" b="0" baseline="0" dirty="0" err="1" smtClean="0"/>
              <a:t>recapitulatory</a:t>
            </a:r>
            <a:r>
              <a:rPr lang="en-US" b="0" baseline="0" dirty="0" smtClean="0"/>
              <a:t> rotation</a:t>
            </a:r>
          </a:p>
          <a:p>
            <a:pPr lvl="0"/>
            <a:r>
              <a:rPr lang="en-US" b="0" baseline="0" dirty="0" smtClean="0"/>
              <a:t>—One new thematic idea is introduced as a core in the second rotation. It derives from the transition, however, and gets assimilated into the transition in the </a:t>
            </a:r>
            <a:r>
              <a:rPr lang="en-US" b="0" baseline="0" dirty="0" err="1" smtClean="0"/>
              <a:t>recapitulatory</a:t>
            </a:r>
            <a:r>
              <a:rPr lang="en-US" b="0" baseline="0" dirty="0" smtClean="0"/>
              <a:t> rotation.</a:t>
            </a:r>
          </a:p>
          <a:p>
            <a:pPr lvl="0"/>
            <a:r>
              <a:rPr lang="en-US" b="0" baseline="0" dirty="0" smtClean="0"/>
              <a:t>—</a:t>
            </a:r>
            <a:r>
              <a:rPr lang="en-US" b="0" baseline="0" dirty="0" err="1" smtClean="0"/>
              <a:t>Suchalla</a:t>
            </a:r>
            <a:r>
              <a:rPr lang="en-US" b="0" baseline="0" dirty="0" smtClean="0"/>
              <a:t> mistakenly puts the third section at the B minor ritornello.</a:t>
            </a:r>
          </a:p>
          <a:p>
            <a:pPr lvl="0"/>
            <a:r>
              <a:rPr lang="en-US" b="0" baseline="0" dirty="0" smtClean="0"/>
              <a:t>—The strange parallel-minor interpolation resembles the interpolation in the later B minor symphony. It gets reused in the second rotation but never functionally repurposed like the idea in the </a:t>
            </a:r>
            <a:r>
              <a:rPr lang="en-US" b="0" baseline="0" smtClean="0"/>
              <a:t>later symphony.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D98D4-441C-B342-A2BF-672F24667DE1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438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Examples of scripts: so-called</a:t>
            </a:r>
            <a:r>
              <a:rPr lang="en-US" baseline="0" dirty="0" smtClean="0"/>
              <a:t> “m</a:t>
            </a:r>
            <a:r>
              <a:rPr lang="en-US" dirty="0" smtClean="0"/>
              <a:t>onothematic” design, opposing masculine/feminine themes, continuous exposition.</a:t>
            </a:r>
          </a:p>
          <a:p>
            <a:endParaRPr lang="en-US" dirty="0" smtClean="0"/>
          </a:p>
          <a:p>
            <a:r>
              <a:rPr lang="en-US" dirty="0" smtClean="0"/>
              <a:t>In traditional </a:t>
            </a:r>
            <a:r>
              <a:rPr lang="en-US" i="1" dirty="0" smtClean="0"/>
              <a:t>Formenlehre</a:t>
            </a:r>
            <a:r>
              <a:rPr lang="en-US" i="0" baseline="0" dirty="0" smtClean="0"/>
              <a:t> we have to treat the formal script as normative because the </a:t>
            </a:r>
            <a:r>
              <a:rPr lang="en-US" b="1" i="1" baseline="0" dirty="0" smtClean="0"/>
              <a:t>static, architectural</a:t>
            </a:r>
            <a:r>
              <a:rPr lang="en-US" b="0" i="0" baseline="0" dirty="0" smtClean="0"/>
              <a:t> </a:t>
            </a:r>
            <a:r>
              <a:rPr lang="en-US" i="0" baseline="0" dirty="0" smtClean="0"/>
              <a:t>concept of formal design is the only one offered offered.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D98D4-441C-B342-A2BF-672F24667DE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218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Metaphor: A poet has</a:t>
            </a:r>
            <a:r>
              <a:rPr lang="en-US" baseline="0" dirty="0" smtClean="0"/>
              <a:t> little control over which words rhyme, but has complete control over where to place rhymes in the poem (even if there are certain conventional choices such as the couplet).</a:t>
            </a:r>
          </a:p>
          <a:p>
            <a:r>
              <a:rPr lang="en-US" baseline="0" dirty="0" smtClean="0"/>
              <a:t>Example of a formal function: repetition of a new musical idea sounds like an </a:t>
            </a:r>
            <a:r>
              <a:rPr lang="en-US" i="1" baseline="0" dirty="0" smtClean="0"/>
              <a:t>initiating</a:t>
            </a:r>
            <a:r>
              <a:rPr lang="en-US" i="0" baseline="0" dirty="0" smtClean="0"/>
              <a:t> gesture: the composer can take advantage of this principle, but they cannot change it.</a:t>
            </a:r>
          </a:p>
          <a:p>
            <a:r>
              <a:rPr lang="en-US" i="0" baseline="0" dirty="0" smtClean="0"/>
              <a:t>The creation of novel formal functions is comparable to inventing new words. It works only in carefully constructed contexts: for example Beethoven’s Tempest Sonata and op. 130 Quartet.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D98D4-441C-B342-A2BF-672F24667DE1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218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H/D:</a:t>
            </a:r>
            <a:r>
              <a:rPr lang="en-US" baseline="0" dirty="0" smtClean="0"/>
              <a:t> p. 265 n. 17, Rosen, p. 44</a:t>
            </a:r>
            <a:endParaRPr lang="en-US" dirty="0" smtClean="0"/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Rosen, </a:t>
            </a:r>
            <a:r>
              <a:rPr lang="en-US" sz="2200" dirty="0" smtClean="0"/>
              <a:t>“Striking modulations . . . in C.P.E. Bach have remarkable and sometimes </a:t>
            </a:r>
            <a:r>
              <a:rPr lang="en-US" sz="2200" b="1" dirty="0" smtClean="0"/>
              <a:t>incoherent passion</a:t>
            </a:r>
            <a:r>
              <a:rPr lang="en-US" sz="2200" dirty="0" smtClean="0"/>
              <a:t>.” </a:t>
            </a:r>
          </a:p>
          <a:p>
            <a:r>
              <a:rPr lang="en-US" dirty="0" smtClean="0"/>
              <a:t> Sonata Forms p. 143</a:t>
            </a:r>
          </a:p>
          <a:p>
            <a:r>
              <a:rPr lang="en-US" dirty="0" smtClean="0"/>
              <a:t>Also:</a:t>
            </a:r>
          </a:p>
          <a:p>
            <a:r>
              <a:rPr lang="en-US" dirty="0" smtClean="0"/>
              <a:t>“CPE Bach’s grandeur</a:t>
            </a:r>
            <a:r>
              <a:rPr lang="en-US" baseline="0" dirty="0" smtClean="0"/>
              <a:t> lacks breadth just as his passion lacks wit.” Classical Style p. 115</a:t>
            </a:r>
          </a:p>
          <a:p>
            <a:r>
              <a:rPr lang="en-US" baseline="0" dirty="0" smtClean="0"/>
              <a:t>“Haydn’s new ‘classicism’ . . . temper[s] oddity . . . reins in eccentricity.” Classical Style p. 116 (comparison of Haydn and Bach).</a:t>
            </a:r>
            <a:endParaRPr lang="en-US" dirty="0" smtClean="0"/>
          </a:p>
          <a:p>
            <a:r>
              <a:rPr lang="en-US" dirty="0" smtClean="0"/>
              <a:t>Bach is sometimes portrayed as a “pre-Romantic” but his </a:t>
            </a:r>
            <a:r>
              <a:rPr lang="en-US" baseline="0" dirty="0" smtClean="0"/>
              <a:t>combination of musical proportion and distinct affect reflect a quintessential Enlightenment preoccupation: rational control over the human passions.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D98D4-441C-B342-A2BF-672F24667DE1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783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D98D4-441C-B342-A2BF-672F24667DE1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462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—Five ritornelli but two and a half rotations</a:t>
            </a:r>
          </a:p>
          <a:p>
            <a:r>
              <a:rPr lang="en-US" dirty="0" smtClean="0"/>
              <a:t>—incomplete</a:t>
            </a:r>
            <a:r>
              <a:rPr lang="en-US" baseline="0" dirty="0" smtClean="0"/>
              <a:t> rotation is a coda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D98D4-441C-B342-A2BF-672F24667DE1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899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Elements of Sonata Theory p. 265</a:t>
            </a:r>
          </a:p>
          <a:p>
            <a:r>
              <a:rPr lang="en-US" dirty="0" err="1" smtClean="0"/>
              <a:t>Suchalla</a:t>
            </a:r>
            <a:r>
              <a:rPr lang="en-US" baseline="0" dirty="0" smtClean="0"/>
              <a:t> p. 42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D98D4-441C-B342-A2BF-672F24667DE1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794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D98D4-441C-B342-A2BF-672F24667DE1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794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(both involve the motive of a descending 32</a:t>
            </a:r>
            <a:r>
              <a:rPr lang="en-US" sz="1200" baseline="30000" dirty="0" smtClean="0"/>
              <a:t>nd</a:t>
            </a:r>
            <a:r>
              <a:rPr lang="en-US" sz="1200" dirty="0" smtClean="0"/>
              <a:t>-note scale followed by a </a:t>
            </a:r>
            <a:r>
              <a:rPr lang="en-US" sz="1200" dirty="0" err="1" smtClean="0"/>
              <a:t>marcato</a:t>
            </a:r>
            <a:r>
              <a:rPr lang="en-US" sz="1200" dirty="0" smtClean="0"/>
              <a:t> note on the beat; the continuation of the ST is a fragmented version).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D98D4-441C-B342-A2BF-672F24667DE1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595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2.png"/><Relationship Id="rId5" Type="http://schemas.microsoft.com/office/2007/relationships/hdphoto" Target="../media/hdphoto2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ti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Garamon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F8E6FC-D911-D741-87DE-E78F4F6C58C2}" type="datetimeFigureOut">
              <a:rPr lang="en-US" smtClean="0"/>
              <a:t>3/31/12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19800" y="633206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CF50BB-B081-1448-8406-15B39E6D8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919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Garamond"/>
              </a:defRPr>
            </a:lvl1pPr>
            <a:lvl2pPr>
              <a:defRPr>
                <a:latin typeface="Garamond"/>
              </a:defRPr>
            </a:lvl2pPr>
            <a:lvl3pPr>
              <a:defRPr>
                <a:latin typeface="Garamond"/>
              </a:defRPr>
            </a:lvl3pPr>
            <a:lvl4pPr>
              <a:defRPr>
                <a:latin typeface="Garamond"/>
              </a:defRPr>
            </a:lvl4pPr>
            <a:lvl5pPr>
              <a:defRPr>
                <a:latin typeface="Garamond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F8E6FC-D911-D741-87DE-E78F4F6C58C2}" type="datetimeFigureOut">
              <a:rPr lang="en-US" smtClean="0"/>
              <a:t>3/31/12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19800" y="633206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CF50BB-B081-1448-8406-15B39E6D8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01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Garamon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Garamond"/>
              </a:defRPr>
            </a:lvl1pPr>
            <a:lvl2pPr>
              <a:defRPr>
                <a:latin typeface="Garamond"/>
              </a:defRPr>
            </a:lvl2pPr>
            <a:lvl3pPr>
              <a:defRPr>
                <a:latin typeface="Garamond"/>
              </a:defRPr>
            </a:lvl3pPr>
            <a:lvl4pPr>
              <a:defRPr>
                <a:latin typeface="Garamond"/>
              </a:defRPr>
            </a:lvl4pPr>
            <a:lvl5pPr>
              <a:defRPr>
                <a:latin typeface="Garamond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F8E6FC-D911-D741-87DE-E78F4F6C58C2}" type="datetimeFigureOut">
              <a:rPr lang="en-US" smtClean="0"/>
              <a:t>3/31/12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19800" y="633206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CF50BB-B081-1448-8406-15B39E6D8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710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ECD55A-BB2C-4E4D-A431-3EFC70F3BCA8}" type="datetimeFigureOut">
              <a:rPr lang="en-US" smtClean="0"/>
              <a:t>3/31/12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FBD73E-1B42-3F4C-8003-7211A68E4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322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ECD55A-BB2C-4E4D-A431-3EFC70F3BCA8}" type="datetimeFigureOut">
              <a:rPr lang="en-US" smtClean="0"/>
              <a:t>3/31/12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FBD73E-1B42-3F4C-8003-7211A68E4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3782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ECD55A-BB2C-4E4D-A431-3EFC70F3BCA8}" type="datetimeFigureOut">
              <a:rPr lang="en-US" smtClean="0"/>
              <a:t>3/31/12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FBD73E-1B42-3F4C-8003-7211A68E4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05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ECD55A-BB2C-4E4D-A431-3EFC70F3BCA8}" type="datetimeFigureOut">
              <a:rPr lang="en-US" smtClean="0"/>
              <a:t>3/31/12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FBD73E-1B42-3F4C-8003-7211A68E4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2556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ECD55A-BB2C-4E4D-A431-3EFC70F3BCA8}" type="datetimeFigureOut">
              <a:rPr lang="en-US" smtClean="0"/>
              <a:t>3/31/12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FBD73E-1B42-3F4C-8003-7211A68E4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81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ECD55A-BB2C-4E4D-A431-3EFC70F3BCA8}" type="datetimeFigureOut">
              <a:rPr lang="en-US" smtClean="0"/>
              <a:t>3/31/12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FBD73E-1B42-3F4C-8003-7211A68E4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822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ECD55A-BB2C-4E4D-A431-3EFC70F3BCA8}" type="datetimeFigureOut">
              <a:rPr lang="en-US" smtClean="0"/>
              <a:t>3/31/12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FBD73E-1B42-3F4C-8003-7211A68E4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922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ECD55A-BB2C-4E4D-A431-3EFC70F3BCA8}" type="datetimeFigureOut">
              <a:rPr lang="en-US" smtClean="0"/>
              <a:t>3/31/12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FBD73E-1B42-3F4C-8003-7211A68E4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38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Garamond"/>
              </a:defRPr>
            </a:lvl1pPr>
            <a:lvl2pPr>
              <a:defRPr>
                <a:latin typeface="Garamond"/>
              </a:defRPr>
            </a:lvl2pPr>
            <a:lvl3pPr>
              <a:defRPr>
                <a:latin typeface="Garamond"/>
              </a:defRPr>
            </a:lvl3pPr>
            <a:lvl4pPr>
              <a:defRPr>
                <a:latin typeface="Garamond"/>
              </a:defRPr>
            </a:lvl4pPr>
            <a:lvl5pPr>
              <a:defRPr>
                <a:latin typeface="Garamond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F8E6FC-D911-D741-87DE-E78F4F6C58C2}" type="datetimeFigureOut">
              <a:rPr lang="en-US" smtClean="0"/>
              <a:t>3/31/12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19800" y="633206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CF50BB-B081-1448-8406-15B39E6D8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7588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ECD55A-BB2C-4E4D-A431-3EFC70F3BCA8}" type="datetimeFigureOut">
              <a:rPr lang="en-US" smtClean="0"/>
              <a:t>3/31/12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FBD73E-1B42-3F4C-8003-7211A68E4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442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ECD55A-BB2C-4E4D-A431-3EFC70F3BCA8}" type="datetimeFigureOut">
              <a:rPr lang="en-US" smtClean="0"/>
              <a:t>3/31/12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FBD73E-1B42-3F4C-8003-7211A68E4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4861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ECD55A-BB2C-4E4D-A431-3EFC70F3BCA8}" type="datetimeFigureOut">
              <a:rPr lang="en-US" smtClean="0"/>
              <a:t>3/31/12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FBD73E-1B42-3F4C-8003-7211A68E4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65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Garamon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aramond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F8E6FC-D911-D741-87DE-E78F4F6C58C2}" type="datetimeFigureOut">
              <a:rPr lang="en-US" smtClean="0"/>
              <a:t>3/31/12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19800" y="633206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CF50BB-B081-1448-8406-15B39E6D8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61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aramond"/>
              </a:defRPr>
            </a:lvl1pPr>
            <a:lvl2pPr>
              <a:defRPr sz="2400">
                <a:latin typeface="Garamond"/>
              </a:defRPr>
            </a:lvl2pPr>
            <a:lvl3pPr>
              <a:defRPr sz="2000">
                <a:latin typeface="Garamond"/>
              </a:defRPr>
            </a:lvl3pPr>
            <a:lvl4pPr>
              <a:defRPr sz="1800">
                <a:latin typeface="Garamond"/>
              </a:defRPr>
            </a:lvl4pPr>
            <a:lvl5pPr>
              <a:defRPr sz="1800">
                <a:latin typeface="Garamond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aramond"/>
              </a:defRPr>
            </a:lvl1pPr>
            <a:lvl2pPr>
              <a:defRPr sz="2400">
                <a:latin typeface="Garamond"/>
              </a:defRPr>
            </a:lvl2pPr>
            <a:lvl3pPr>
              <a:defRPr sz="2000">
                <a:latin typeface="Garamond"/>
              </a:defRPr>
            </a:lvl3pPr>
            <a:lvl4pPr>
              <a:defRPr sz="1800">
                <a:latin typeface="Garamond"/>
              </a:defRPr>
            </a:lvl4pPr>
            <a:lvl5pPr>
              <a:defRPr sz="1800">
                <a:latin typeface="Garamond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F8E6FC-D911-D741-87DE-E78F4F6C58C2}" type="datetimeFigureOut">
              <a:rPr lang="en-US" smtClean="0"/>
              <a:t>3/31/12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19800" y="633206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CF50BB-B081-1448-8406-15B39E6D8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158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Garamon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aramond"/>
              </a:defRPr>
            </a:lvl1pPr>
            <a:lvl2pPr>
              <a:defRPr sz="2000">
                <a:latin typeface="Garamond"/>
              </a:defRPr>
            </a:lvl2pPr>
            <a:lvl3pPr>
              <a:defRPr sz="1800">
                <a:latin typeface="Garamond"/>
              </a:defRPr>
            </a:lvl3pPr>
            <a:lvl4pPr>
              <a:defRPr sz="1600">
                <a:latin typeface="Garamond"/>
              </a:defRPr>
            </a:lvl4pPr>
            <a:lvl5pPr>
              <a:defRPr sz="1600">
                <a:latin typeface="Garamond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Garamon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aramond"/>
              </a:defRPr>
            </a:lvl1pPr>
            <a:lvl2pPr>
              <a:defRPr sz="2000">
                <a:latin typeface="Garamond"/>
              </a:defRPr>
            </a:lvl2pPr>
            <a:lvl3pPr>
              <a:defRPr sz="1800">
                <a:latin typeface="Garamond"/>
              </a:defRPr>
            </a:lvl3pPr>
            <a:lvl4pPr>
              <a:defRPr sz="1600">
                <a:latin typeface="Garamond"/>
              </a:defRPr>
            </a:lvl4pPr>
            <a:lvl5pPr>
              <a:defRPr sz="1600">
                <a:latin typeface="Garamond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F8E6FC-D911-D741-87DE-E78F4F6C58C2}" type="datetimeFigureOut">
              <a:rPr lang="en-US" smtClean="0"/>
              <a:t>3/31/12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19800" y="633206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CF50BB-B081-1448-8406-15B39E6D8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44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F8E6FC-D911-D741-87DE-E78F4F6C58C2}" type="datetimeFigureOut">
              <a:rPr lang="en-US" smtClean="0"/>
              <a:t>3/31/12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19800" y="633206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CF50BB-B081-1448-8406-15B39E6D8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03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2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95" y="0"/>
            <a:ext cx="921774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271306" y="166031"/>
            <a:ext cx="3045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Garamond"/>
              </a:rPr>
              <a:t>C.P.E. Bach’s Symphonies</a:t>
            </a:r>
            <a:endParaRPr lang="en-US" sz="2000" b="1" dirty="0">
              <a:latin typeface="Garamond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6154271" y="289921"/>
            <a:ext cx="1261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aramond"/>
              </a:rPr>
              <a:t>Jason Yust</a:t>
            </a:r>
            <a:endParaRPr lang="en-US" sz="2000" dirty="0">
              <a:latin typeface="Garamond"/>
            </a:endParaRPr>
          </a:p>
        </p:txBody>
      </p:sp>
      <p:pic>
        <p:nvPicPr>
          <p:cNvPr id="2" name="Picture 1" descr="BU Logo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215" y="166031"/>
            <a:ext cx="1494117" cy="608844"/>
          </a:xfrm>
          <a:prstGeom prst="rect">
            <a:avLst/>
          </a:prstGeom>
        </p:spPr>
      </p:pic>
      <p:pic>
        <p:nvPicPr>
          <p:cNvPr id="3" name="Picture 2" descr="Bach-CPH-06.jpg"/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3" y="46665"/>
            <a:ext cx="976312" cy="122517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51812" y="6179364"/>
            <a:ext cx="3617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Garamond"/>
                <a:cs typeface="Garamond"/>
              </a:rPr>
              <a:t>MTSNYS 2012, Hunter College, NYC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395033" y="6179364"/>
            <a:ext cx="1348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April 1, 2012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076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Garamon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aramond"/>
              </a:defRPr>
            </a:lvl1pPr>
            <a:lvl2pPr>
              <a:defRPr sz="2800">
                <a:latin typeface="Garamond"/>
              </a:defRPr>
            </a:lvl2pPr>
            <a:lvl3pPr>
              <a:defRPr sz="2400">
                <a:latin typeface="Garamond"/>
              </a:defRPr>
            </a:lvl3pPr>
            <a:lvl4pPr>
              <a:defRPr sz="2000">
                <a:latin typeface="Garamond"/>
              </a:defRPr>
            </a:lvl4pPr>
            <a:lvl5pPr>
              <a:defRPr sz="2000">
                <a:latin typeface="Garamond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aramond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F8E6FC-D911-D741-87DE-E78F4F6C58C2}" type="datetimeFigureOut">
              <a:rPr lang="en-US" smtClean="0"/>
              <a:t>3/31/12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19800" y="633206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CF50BB-B081-1448-8406-15B39E6D8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064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Garamon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Garamond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aramond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F8E6FC-D911-D741-87DE-E78F4F6C58C2}" type="datetimeFigureOut">
              <a:rPr lang="en-US" smtClean="0"/>
              <a:t>3/31/12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19800" y="633206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CF50BB-B081-1448-8406-15B39E6D8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545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tif"/><Relationship Id="rId14" Type="http://schemas.openxmlformats.org/officeDocument/2006/relationships/image" Target="../media/image2.png"/><Relationship Id="rId15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3.tif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1_1.ti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17744" cy="6858001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251812" y="6179364"/>
            <a:ext cx="3617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Garamond"/>
                <a:cs typeface="Garamond"/>
              </a:rPr>
              <a:t>MTSNYS 2012, Hunter College, NYC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7395033" y="6179364"/>
            <a:ext cx="1348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April 1, 2012</a:t>
            </a:r>
          </a:p>
          <a:p>
            <a:endParaRPr lang="en-US" dirty="0"/>
          </a:p>
        </p:txBody>
      </p:sp>
      <p:pic>
        <p:nvPicPr>
          <p:cNvPr id="8" name="Picture 7" descr="Bach-CPH-06.jpg"/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587" y="1394770"/>
            <a:ext cx="1736029" cy="217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3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aramond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Garamond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Garamond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Garamond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Garamond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Garamond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2.ti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6" y="0"/>
            <a:ext cx="92177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4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.tif"/><Relationship Id="rId5" Type="http://schemas.openxmlformats.org/officeDocument/2006/relationships/image" Target="../media/image6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8.tif"/><Relationship Id="rId5" Type="http://schemas.openxmlformats.org/officeDocument/2006/relationships/image" Target="../media/image6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.t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10.tif"/><Relationship Id="rId6" Type="http://schemas.openxmlformats.org/officeDocument/2006/relationships/image" Target="../media/image6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3713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C.P.E. Bach’s Symphonies </a:t>
            </a:r>
            <a:br>
              <a:rPr lang="en-US" dirty="0" smtClean="0"/>
            </a:br>
            <a:r>
              <a:rPr lang="en-US" dirty="0" smtClean="0"/>
              <a:t>and the Composer-Specific </a:t>
            </a:r>
            <a:br>
              <a:rPr lang="en-US" dirty="0" smtClean="0"/>
            </a:br>
            <a:r>
              <a:rPr lang="en-US" dirty="0" smtClean="0"/>
              <a:t>Study of Form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86738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Jason Yust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Boston University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201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9959" y="708263"/>
            <a:ext cx="758272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Example</a:t>
            </a:r>
          </a:p>
          <a:p>
            <a:pPr algn="ctr"/>
            <a:r>
              <a:rPr lang="en-US" sz="2400" b="1" dirty="0" smtClean="0"/>
              <a:t>Formal Functions in Bach’s Symphony First Movements:</a:t>
            </a:r>
          </a:p>
          <a:p>
            <a:endParaRPr lang="en-US" sz="24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685916"/>
              </p:ext>
            </p:extLst>
          </p:nvPr>
        </p:nvGraphicFramePr>
        <p:xfrm>
          <a:off x="546425" y="1908591"/>
          <a:ext cx="8090135" cy="404418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604467"/>
                <a:gridCol w="2561031"/>
                <a:gridCol w="2924637"/>
              </a:tblGrid>
              <a:tr h="62983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Formal</a:t>
                      </a:r>
                      <a:r>
                        <a:rPr lang="en-US" sz="2200" baseline="0" dirty="0" smtClean="0"/>
                        <a:t> Section</a:t>
                      </a:r>
                      <a:endParaRPr lang="en-US" sz="2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Narrative Function</a:t>
                      </a:r>
                      <a:endParaRPr lang="en-US" sz="2200" b="1" dirty="0"/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Tonal</a:t>
                      </a:r>
                      <a:r>
                        <a:rPr lang="en-US" sz="2200" baseline="0" dirty="0" smtClean="0"/>
                        <a:t> Function</a:t>
                      </a:r>
                      <a:endParaRPr lang="en-US" sz="2200" b="1" dirty="0"/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</a:tr>
              <a:tr h="581381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Main theme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Initiation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Establish home key</a:t>
                      </a:r>
                      <a:endParaRPr lang="en-US" sz="2200" dirty="0"/>
                    </a:p>
                  </a:txBody>
                  <a:tcPr/>
                </a:tc>
              </a:tr>
              <a:tr h="55078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Transition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Continuation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Modulation</a:t>
                      </a:r>
                      <a:endParaRPr lang="en-US" sz="2200" dirty="0"/>
                    </a:p>
                  </a:txBody>
                  <a:tcPr/>
                </a:tc>
              </a:tr>
              <a:tr h="55078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Inc. </a:t>
                      </a:r>
                      <a:r>
                        <a:rPr lang="en-US" sz="2200" dirty="0" err="1" smtClean="0"/>
                        <a:t>Subord</a:t>
                      </a:r>
                      <a:r>
                        <a:rPr lang="en-US" sz="2200" dirty="0" smtClean="0"/>
                        <a:t>.</a:t>
                      </a:r>
                      <a:r>
                        <a:rPr lang="en-US" sz="2200" baseline="0" dirty="0" smtClean="0"/>
                        <a:t> Theme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Cadence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Confirm </a:t>
                      </a:r>
                      <a:r>
                        <a:rPr lang="en-US" sz="2200" dirty="0" err="1" smtClean="0"/>
                        <a:t>subord</a:t>
                      </a:r>
                      <a:r>
                        <a:rPr lang="en-US" sz="2200" dirty="0" smtClean="0"/>
                        <a:t>.</a:t>
                      </a:r>
                      <a:r>
                        <a:rPr lang="en-US" sz="2200" baseline="0" dirty="0" smtClean="0"/>
                        <a:t> key</a:t>
                      </a:r>
                      <a:endParaRPr lang="en-US" sz="2200" dirty="0"/>
                    </a:p>
                  </a:txBody>
                  <a:tcPr/>
                </a:tc>
              </a:tr>
              <a:tr h="62728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Ritornello</a:t>
                      </a:r>
                      <a:r>
                        <a:rPr lang="en-US" sz="2200" baseline="0" dirty="0" smtClean="0"/>
                        <a:t> (MT)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Initiation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Confirm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subord</a:t>
                      </a:r>
                      <a:r>
                        <a:rPr lang="en-US" sz="2200" baseline="0" dirty="0" smtClean="0"/>
                        <a:t>. key</a:t>
                      </a:r>
                      <a:endParaRPr lang="en-US" sz="2200" dirty="0"/>
                    </a:p>
                  </a:txBody>
                  <a:tcPr/>
                </a:tc>
              </a:tr>
              <a:tr h="552059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Transition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Continuation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Modulation</a:t>
                      </a:r>
                      <a:endParaRPr lang="en-US" sz="2200" dirty="0"/>
                    </a:p>
                  </a:txBody>
                  <a:tcPr/>
                </a:tc>
              </a:tr>
              <a:tr h="552059">
                <a:tc gridSpan="3"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Etc.</a:t>
                      </a:r>
                      <a:r>
                        <a:rPr lang="en-US" sz="2200" baseline="0" dirty="0" smtClean="0"/>
                        <a:t> . . .</a:t>
                      </a:r>
                      <a:endParaRPr lang="en-US" sz="2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1450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General Features of</a:t>
            </a:r>
            <a:br>
              <a:rPr lang="en-US" dirty="0" smtClean="0"/>
            </a:br>
            <a:r>
              <a:rPr lang="en-US" dirty="0" smtClean="0"/>
              <a:t>First Movements in </a:t>
            </a:r>
            <a:br>
              <a:rPr lang="en-US" dirty="0" smtClean="0"/>
            </a:br>
            <a:r>
              <a:rPr lang="en-US" dirty="0" smtClean="0"/>
              <a:t>Bach’s Symphonies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324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6476" y="700046"/>
            <a:ext cx="65562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/>
              <a:t>Features of first movements in Bach’s 18 Symphonies</a:t>
            </a:r>
          </a:p>
          <a:p>
            <a:r>
              <a:rPr lang="en-US" sz="2200" b="1" dirty="0" smtClean="0"/>
              <a:t>(Expositions)</a:t>
            </a:r>
            <a:endParaRPr lang="en-US" sz="2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55876" y="1738055"/>
            <a:ext cx="8146257" cy="4324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 smtClean="0"/>
              <a:t>• Bach </a:t>
            </a:r>
            <a:r>
              <a:rPr lang="en-US" sz="2200" b="1" i="1" dirty="0" smtClean="0"/>
              <a:t>never</a:t>
            </a:r>
            <a:r>
              <a:rPr lang="en-US" sz="2200" b="1" dirty="0" smtClean="0"/>
              <a:t> uses expositional repeats.</a:t>
            </a:r>
          </a:p>
          <a:p>
            <a:pPr>
              <a:spcAft>
                <a:spcPts val="1200"/>
              </a:spcAft>
            </a:pPr>
            <a:r>
              <a:rPr lang="en-US" sz="2200" dirty="0" smtClean="0"/>
              <a:t>• Second appearance of the </a:t>
            </a:r>
            <a:r>
              <a:rPr lang="en-US" sz="2200" dirty="0" smtClean="0"/>
              <a:t>MT idea is </a:t>
            </a:r>
            <a:r>
              <a:rPr lang="en-US" sz="2200" b="1" i="1" dirty="0" smtClean="0"/>
              <a:t>always</a:t>
            </a:r>
            <a:r>
              <a:rPr lang="en-US" sz="2200" b="1" dirty="0" smtClean="0"/>
              <a:t> in the standard SK.</a:t>
            </a:r>
          </a:p>
          <a:p>
            <a:pPr marL="274320" indent="-274320">
              <a:spcAft>
                <a:spcPts val="1200"/>
              </a:spcAft>
            </a:pPr>
            <a:r>
              <a:rPr lang="en-US" sz="2200" dirty="0" smtClean="0"/>
              <a:t>• There is </a:t>
            </a:r>
            <a:r>
              <a:rPr lang="en-US" sz="2200" b="1" i="1" dirty="0" smtClean="0"/>
              <a:t>rarely</a:t>
            </a:r>
            <a:r>
              <a:rPr lang="en-US" sz="2200" b="1" dirty="0" smtClean="0"/>
              <a:t> a PAC in the the SK </a:t>
            </a:r>
            <a:r>
              <a:rPr lang="en-US" sz="2200" dirty="0" smtClean="0"/>
              <a:t>before the reappearance of the MT:</a:t>
            </a:r>
          </a:p>
          <a:p>
            <a:pPr marL="731520" lvl="1" indent="-274320">
              <a:spcAft>
                <a:spcPts val="600"/>
              </a:spcAft>
            </a:pPr>
            <a:r>
              <a:rPr lang="en-US" sz="2200" dirty="0" smtClean="0"/>
              <a:t>—In three early symphonies there is a PAC immediately before the SK </a:t>
            </a:r>
            <a:r>
              <a:rPr lang="en-US" sz="2200" dirty="0" smtClean="0"/>
              <a:t>rotation.</a:t>
            </a:r>
            <a:endParaRPr lang="en-US" sz="2200" dirty="0" smtClean="0"/>
          </a:p>
          <a:p>
            <a:pPr marL="731520" lvl="1" indent="-274320">
              <a:spcAft>
                <a:spcPts val="2400"/>
              </a:spcAft>
            </a:pPr>
            <a:r>
              <a:rPr lang="en-US" sz="2200" dirty="0" smtClean="0"/>
              <a:t>—In all other symphonies, the SK rotation is preceded by a HC in the SK or (more commonly) elides a PAC in the SK.</a:t>
            </a:r>
          </a:p>
          <a:p>
            <a:r>
              <a:rPr lang="en-US" sz="2200" dirty="0" smtClean="0"/>
              <a:t>This means that </a:t>
            </a:r>
            <a:r>
              <a:rPr lang="en-US" sz="2200" b="1" dirty="0" smtClean="0"/>
              <a:t>the basic point of articulation of sonata form (the end of the exposition) is absent in Bach’s first movement form.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213699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6476" y="700046"/>
            <a:ext cx="65562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/>
              <a:t>Features of first movements in Bach’s 18 Symphonies</a:t>
            </a:r>
          </a:p>
          <a:p>
            <a:r>
              <a:rPr lang="en-US" sz="2200" b="1" dirty="0" smtClean="0"/>
              <a:t>(Recapitulations)</a:t>
            </a:r>
            <a:endParaRPr lang="en-US" sz="2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55876" y="2000807"/>
            <a:ext cx="8319759" cy="4247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Aft>
                <a:spcPts val="1200"/>
              </a:spcAft>
            </a:pPr>
            <a:r>
              <a:rPr lang="en-US" sz="2200" dirty="0" smtClean="0"/>
              <a:t>• </a:t>
            </a:r>
            <a:r>
              <a:rPr lang="en-US" sz="2200" dirty="0"/>
              <a:t>Last appearance of the MT (excluding coda) is </a:t>
            </a:r>
            <a:r>
              <a:rPr lang="en-US" sz="2200" i="1" dirty="0"/>
              <a:t>usually</a:t>
            </a:r>
            <a:r>
              <a:rPr lang="en-US" sz="2200" dirty="0"/>
              <a:t> (not always) in the </a:t>
            </a:r>
            <a:r>
              <a:rPr lang="en-US" sz="2200" dirty="0" smtClean="0"/>
              <a:t>HK (e.g., behaves like a </a:t>
            </a:r>
            <a:r>
              <a:rPr lang="en-US" sz="2200" b="1" dirty="0" smtClean="0"/>
              <a:t>recap.</a:t>
            </a:r>
            <a:r>
              <a:rPr lang="en-US" sz="2200" dirty="0" smtClean="0"/>
              <a:t>).</a:t>
            </a:r>
            <a:endParaRPr lang="en-US" sz="2200" dirty="0"/>
          </a:p>
          <a:p>
            <a:pPr marL="274320" indent="-274320">
              <a:spcAft>
                <a:spcPts val="1200"/>
              </a:spcAft>
            </a:pPr>
            <a:r>
              <a:rPr lang="en-US" sz="2200" dirty="0" smtClean="0"/>
              <a:t>• When the last appearance of the MT is </a:t>
            </a:r>
            <a:r>
              <a:rPr lang="en-US" sz="2200" i="1" dirty="0" smtClean="0"/>
              <a:t>not</a:t>
            </a:r>
            <a:r>
              <a:rPr lang="en-US" sz="2200" dirty="0" smtClean="0"/>
              <a:t> in the HK, it usually appears in the HK </a:t>
            </a:r>
            <a:r>
              <a:rPr lang="en-US" sz="2200" b="1" dirty="0" smtClean="0"/>
              <a:t>in a coda</a:t>
            </a:r>
            <a:r>
              <a:rPr lang="en-US" sz="2200" dirty="0" smtClean="0"/>
              <a:t> (compensatory function).</a:t>
            </a:r>
          </a:p>
          <a:p>
            <a:pPr marL="274320" indent="-274320">
              <a:spcAft>
                <a:spcPts val="1200"/>
              </a:spcAft>
            </a:pPr>
            <a:r>
              <a:rPr lang="en-US" sz="2200" dirty="0" smtClean="0"/>
              <a:t>• Most of the first movements are </a:t>
            </a:r>
            <a:r>
              <a:rPr lang="en-US" sz="2200" b="1" dirty="0" smtClean="0"/>
              <a:t>run-on</a:t>
            </a:r>
            <a:r>
              <a:rPr lang="en-US" sz="2200" dirty="0"/>
              <a:t> </a:t>
            </a:r>
            <a:r>
              <a:rPr lang="en-US" sz="2200" dirty="0" smtClean="0"/>
              <a:t>(proceed to the second movement without pause).</a:t>
            </a:r>
            <a:endParaRPr lang="en-US" sz="2200" dirty="0"/>
          </a:p>
          <a:p>
            <a:pPr marL="274320" indent="-274320">
              <a:spcAft>
                <a:spcPts val="1200"/>
              </a:spcAft>
            </a:pPr>
            <a:endParaRPr lang="en-US" sz="2200" dirty="0"/>
          </a:p>
          <a:p>
            <a:pPr>
              <a:spcAft>
                <a:spcPts val="1200"/>
              </a:spcAft>
            </a:pPr>
            <a:r>
              <a:rPr lang="en-US" sz="2200" dirty="0" smtClean="0"/>
              <a:t>Bach’s first movement </a:t>
            </a:r>
            <a:r>
              <a:rPr lang="en-US" sz="2200" i="1" dirty="0" smtClean="0"/>
              <a:t>usually</a:t>
            </a:r>
            <a:r>
              <a:rPr lang="en-US" sz="2200" b="1" i="1" dirty="0" smtClean="0"/>
              <a:t> </a:t>
            </a:r>
            <a:r>
              <a:rPr lang="en-US" sz="2200" dirty="0" smtClean="0"/>
              <a:t>have recaps, but are </a:t>
            </a:r>
            <a:r>
              <a:rPr lang="en-US" sz="2200" b="1" dirty="0" smtClean="0"/>
              <a:t>more irregular</a:t>
            </a:r>
            <a:r>
              <a:rPr lang="en-US" sz="2200" dirty="0" smtClean="0"/>
              <a:t> than we would expect of ordinary sonata-form practice,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054618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67508"/>
              </p:ext>
            </p:extLst>
          </p:nvPr>
        </p:nvGraphicFramePr>
        <p:xfrm>
          <a:off x="489620" y="1111212"/>
          <a:ext cx="8416266" cy="509205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221014"/>
                <a:gridCol w="735741"/>
                <a:gridCol w="720086"/>
                <a:gridCol w="1099248"/>
                <a:gridCol w="1155974"/>
                <a:gridCol w="1286225"/>
                <a:gridCol w="1155974"/>
                <a:gridCol w="1042004"/>
              </a:tblGrid>
              <a:tr h="25014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Symphony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Key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Date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PAC in SK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Elided </a:t>
                      </a:r>
                      <a:r>
                        <a:rPr lang="en-US" sz="1600" u="none" strike="noStrike" dirty="0" smtClean="0">
                          <a:effectLst/>
                        </a:rPr>
                        <a:t>SK Rotation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</a:rPr>
                        <a:t>Recap.</a:t>
                      </a:r>
                    </a:p>
                    <a:p>
                      <a:pPr algn="l" fontAlgn="b"/>
                      <a:r>
                        <a:rPr lang="en-US" sz="1600" u="none" strike="noStrike" dirty="0" smtClean="0">
                          <a:effectLst/>
                        </a:rPr>
                        <a:t>Rotation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M.T. </a:t>
                      </a:r>
                      <a:r>
                        <a:rPr lang="en-US" sz="1600" u="none" strike="noStrike" dirty="0" smtClean="0">
                          <a:effectLst/>
                        </a:rPr>
                        <a:t>Coda-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Run-on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</a:tr>
              <a:tr h="250144"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 dirty="0" err="1">
                          <a:effectLst/>
                        </a:rPr>
                        <a:t>Wq</a:t>
                      </a:r>
                      <a:r>
                        <a:rPr lang="en-US" sz="1600" u="none" strike="noStrike" dirty="0">
                          <a:effectLst/>
                        </a:rPr>
                        <a:t>. 173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 dirty="0">
                          <a:effectLst/>
                        </a:rPr>
                        <a:t>G </a:t>
                      </a:r>
                      <a:r>
                        <a:rPr lang="en-US" sz="1600" u="none" strike="noStrike" dirty="0" err="1">
                          <a:effectLst/>
                        </a:rPr>
                        <a:t>maj.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1741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 dirty="0">
                          <a:effectLst/>
                        </a:rPr>
                        <a:t>      ✓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 dirty="0">
                          <a:effectLst/>
                        </a:rPr>
                        <a:t>      ✓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</a:tr>
              <a:tr h="250144"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Wq. 174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C maj.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1755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      ✓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 dirty="0">
                          <a:effectLst/>
                        </a:rPr>
                        <a:t>      ✓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</a:tr>
              <a:tr h="250144"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Wq. 175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F maj.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1755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      ✓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      ✓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</a:tr>
              <a:tr h="250144"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Wq. 176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D maj.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1755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      ✓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 dirty="0">
                          <a:effectLst/>
                        </a:rPr>
                        <a:t>      ✓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 dirty="0">
                          <a:effectLst/>
                        </a:rPr>
                        <a:t>      ✓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</a:tr>
              <a:tr h="250144"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Wq. 177–78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E min.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1756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 dirty="0">
                          <a:effectLst/>
                        </a:rPr>
                        <a:t>      ✓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 dirty="0" smtClean="0">
                          <a:effectLst/>
                        </a:rPr>
                        <a:t>(no</a:t>
                      </a:r>
                      <a:r>
                        <a:rPr lang="en-US" sz="1600" u="none" strike="noStrike" baseline="0" dirty="0" smtClean="0">
                          <a:effectLst/>
                        </a:rPr>
                        <a:t> MT B.I.)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 smtClean="0">
                          <a:effectLst/>
                        </a:rPr>
                        <a:t>     ✓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      ✓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</a:tr>
              <a:tr h="250144"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Wq. 179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1700"/>
                        </a:lnSpc>
                      </a:pPr>
                      <a:r>
                        <a:rPr lang="en-US" sz="1600" u="none" strike="noStrike" dirty="0" err="1" smtClean="0">
                          <a:effectLst/>
                        </a:rPr>
                        <a:t>Eb</a:t>
                      </a:r>
                      <a:r>
                        <a:rPr lang="en-US" sz="1600" u="none" strike="noStrike" dirty="0" smtClean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maj.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1757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 dirty="0">
                          <a:effectLst/>
                        </a:rPr>
                        <a:t>      ✓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 dirty="0">
                          <a:effectLst/>
                        </a:rPr>
                        <a:t>      ✓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      ✓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</a:tr>
              <a:tr h="250144"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Wq. 180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G maj.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1758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 dirty="0">
                          <a:effectLst/>
                        </a:rPr>
                        <a:t>      ✓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 dirty="0">
                          <a:effectLst/>
                        </a:rPr>
                        <a:t>      ✓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 dirty="0">
                          <a:effectLst/>
                        </a:rPr>
                        <a:t>      ✓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</a:tr>
              <a:tr h="250144"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Wq. 181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F maj.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1762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      ✓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 dirty="0">
                          <a:effectLst/>
                        </a:rPr>
                        <a:t>      ✓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      ✓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</a:tr>
              <a:tr h="250144"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Wq. 182 no. 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G maj.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1773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      ✓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 dirty="0">
                          <a:effectLst/>
                        </a:rPr>
                        <a:t>      ✓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 dirty="0" smtClean="0">
                          <a:effectLst/>
                        </a:rPr>
                        <a:t>     ✓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 dirty="0">
                          <a:effectLst/>
                        </a:rPr>
                        <a:t>      ✓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</a:tr>
              <a:tr h="250144"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Wq. 182 no. 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1700"/>
                        </a:lnSpc>
                      </a:pPr>
                      <a:r>
                        <a:rPr lang="en-US" sz="1600" u="none" strike="noStrike" dirty="0" smtClean="0">
                          <a:effectLst/>
                        </a:rPr>
                        <a:t>Bb </a:t>
                      </a:r>
                      <a:r>
                        <a:rPr lang="en-US" sz="1600" u="none" strike="noStrike" dirty="0" err="1">
                          <a:effectLst/>
                        </a:rPr>
                        <a:t>maj.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1773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 dirty="0">
                          <a:effectLst/>
                        </a:rPr>
                        <a:t>      ✓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      ✓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</a:tr>
              <a:tr h="250144"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Wq. 182 no. 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C maj.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1773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      ✓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Subdom.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 smtClean="0">
                          <a:effectLst/>
                        </a:rPr>
                        <a:t>     ✓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 dirty="0">
                          <a:effectLst/>
                        </a:rPr>
                        <a:t>      ✓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</a:tr>
              <a:tr h="250144"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Wq. 182 no. 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A maj.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1773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      ✓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      ✓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 dirty="0">
                          <a:effectLst/>
                        </a:rPr>
                        <a:t>      ✓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</a:tr>
              <a:tr h="250144"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Wq. 182 no. 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B min.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1773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      ✓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 dirty="0" err="1">
                          <a:effectLst/>
                        </a:rPr>
                        <a:t>Subdom</a:t>
                      </a:r>
                      <a:r>
                        <a:rPr lang="en-US" sz="1600" u="none" strike="noStrike" dirty="0">
                          <a:effectLst/>
                        </a:rPr>
                        <a:t>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 smtClean="0">
                          <a:effectLst/>
                        </a:rPr>
                        <a:t>     ✓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 dirty="0">
                          <a:effectLst/>
                        </a:rPr>
                        <a:t>      ✓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</a:tr>
              <a:tr h="250144"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Wq. 182 no. 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 dirty="0">
                          <a:effectLst/>
                        </a:rPr>
                        <a:t>E </a:t>
                      </a:r>
                      <a:r>
                        <a:rPr lang="en-US" sz="1600" u="none" strike="noStrike" dirty="0" err="1">
                          <a:effectLst/>
                        </a:rPr>
                        <a:t>maj.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1773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      ✓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Subdom.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 dirty="0">
                          <a:effectLst/>
                        </a:rPr>
                        <a:t>      ✓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</a:tr>
              <a:tr h="215514"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 dirty="0" err="1">
                          <a:effectLst/>
                        </a:rPr>
                        <a:t>Wq</a:t>
                      </a:r>
                      <a:r>
                        <a:rPr lang="en-US" sz="1600" u="none" strike="noStrike" dirty="0">
                          <a:effectLst/>
                        </a:rPr>
                        <a:t>. 183 no. 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D maj.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 dirty="0">
                          <a:effectLst/>
                        </a:rPr>
                        <a:t>1775–6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endParaRPr lang="en-US" dirty="0"/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 dirty="0">
                          <a:effectLst/>
                        </a:rPr>
                        <a:t>      ✓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      ✓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 dirty="0">
                          <a:effectLst/>
                        </a:rPr>
                        <a:t>      ✓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/>
                </a:tc>
              </a:tr>
              <a:tr h="287020"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Wq. 183 no. 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1700"/>
                        </a:lnSpc>
                      </a:pPr>
                      <a:r>
                        <a:rPr lang="en-US" sz="1600" u="none" strike="noStrike" dirty="0" err="1" smtClean="0">
                          <a:effectLst/>
                        </a:rPr>
                        <a:t>Eb</a:t>
                      </a:r>
                      <a:r>
                        <a:rPr lang="en-US" sz="1600" u="none" strike="noStrike" dirty="0" smtClean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maj.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 dirty="0">
                          <a:effectLst/>
                        </a:rPr>
                        <a:t>1775–6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endParaRPr lang="en-US" dirty="0"/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      ✓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      ✓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 dirty="0" err="1">
                          <a:effectLst/>
                        </a:rPr>
                        <a:t>Subdom</a:t>
                      </a:r>
                      <a:r>
                        <a:rPr lang="en-US" sz="1600" u="none" strike="noStrike" dirty="0">
                          <a:effectLst/>
                        </a:rPr>
                        <a:t>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 dirty="0">
                          <a:effectLst/>
                        </a:rPr>
                        <a:t>      ✓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/>
                </a:tc>
              </a:tr>
              <a:tr h="287020"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Wq. 183 no. 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F maj.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 dirty="0">
                          <a:effectLst/>
                        </a:rPr>
                        <a:t>1775–6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endParaRPr lang="en-US"/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 dirty="0">
                          <a:effectLst/>
                        </a:rPr>
                        <a:t>      ✓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 dirty="0" err="1" smtClean="0">
                          <a:effectLst/>
                        </a:rPr>
                        <a:t>Submed</a:t>
                      </a:r>
                      <a:r>
                        <a:rPr lang="en-US" sz="1600" u="none" strike="noStrike" dirty="0" smtClean="0">
                          <a:effectLst/>
                        </a:rPr>
                        <a:t>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 smtClean="0">
                          <a:effectLst/>
                        </a:rPr>
                        <a:t>      ✓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 dirty="0">
                          <a:effectLst/>
                        </a:rPr>
                        <a:t>      ✓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/>
                </a:tc>
              </a:tr>
              <a:tr h="287020"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Wq. 183 no. 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>
                          <a:effectLst/>
                        </a:rPr>
                        <a:t>G maj.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 dirty="0">
                          <a:effectLst/>
                        </a:rPr>
                        <a:t>1775–6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endParaRPr lang="en-US" dirty="0"/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 dirty="0">
                          <a:effectLst/>
                        </a:rPr>
                        <a:t>      ✓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 dirty="0">
                          <a:effectLst/>
                        </a:rPr>
                        <a:t>      ✓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 smtClean="0">
                          <a:effectLst/>
                        </a:rPr>
                        <a:t>      ✓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en-US" sz="1600" u="none" strike="noStrike" dirty="0">
                          <a:effectLst/>
                        </a:rPr>
                        <a:t>      ✓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16476" y="700046"/>
            <a:ext cx="65562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/>
              <a:t>Features of first movements in Bach’s 18 Symphonies</a:t>
            </a:r>
          </a:p>
        </p:txBody>
      </p:sp>
    </p:spTree>
    <p:extLst>
      <p:ext uri="{BB962C8B-B14F-4D97-AF65-F5344CB8AC3E}">
        <p14:creationId xmlns:p14="http://schemas.microsoft.com/office/powerpoint/2010/main" val="3041055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9388" y="765166"/>
            <a:ext cx="66904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/>
              <a:t>Features of first movements in Bach’s 18 Symphonies</a:t>
            </a:r>
          </a:p>
          <a:p>
            <a:r>
              <a:rPr lang="en-US" sz="2200" b="1" dirty="0" smtClean="0"/>
              <a:t>(“Odd”? “Unorthodox”? “Eccentric”? “Incoherent”?)</a:t>
            </a:r>
            <a:endParaRPr lang="en-US" sz="2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55876" y="1556780"/>
            <a:ext cx="8319759" cy="5032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Aft>
                <a:spcPts val="600"/>
              </a:spcAft>
            </a:pPr>
            <a:r>
              <a:rPr lang="en-US" sz="2200" dirty="0" smtClean="0"/>
              <a:t>James Hepokoski and Warren Darcy on Bach’s Symphonies:</a:t>
            </a:r>
          </a:p>
          <a:p>
            <a:pPr marL="731520" lvl="1" indent="-274320">
              <a:spcAft>
                <a:spcPts val="600"/>
              </a:spcAft>
            </a:pPr>
            <a:r>
              <a:rPr lang="en-US" sz="2200" dirty="0" smtClean="0"/>
              <a:t>They “</a:t>
            </a:r>
            <a:r>
              <a:rPr lang="en-US" sz="2200" dirty="0"/>
              <a:t>c</a:t>
            </a:r>
            <a:r>
              <a:rPr lang="en-US" sz="2200" dirty="0" smtClean="0"/>
              <a:t>ombine an </a:t>
            </a:r>
            <a:r>
              <a:rPr lang="en-US" sz="2200" b="1" dirty="0" smtClean="0"/>
              <a:t>oddity of syntax </a:t>
            </a:r>
            <a:r>
              <a:rPr lang="en-US" sz="2200" dirty="0" smtClean="0"/>
              <a:t>with the lack of the guidepost of an expositional repeat.”</a:t>
            </a:r>
          </a:p>
          <a:p>
            <a:pPr marL="731520" lvl="1" indent="-274320">
              <a:spcAft>
                <a:spcPts val="600"/>
              </a:spcAft>
            </a:pPr>
            <a:r>
              <a:rPr lang="en-US" sz="2200" dirty="0" smtClean="0"/>
              <a:t>“The manner of approaching [the second rotation] is </a:t>
            </a:r>
            <a:br>
              <a:rPr lang="en-US" sz="2200" dirty="0" smtClean="0"/>
            </a:br>
            <a:r>
              <a:rPr lang="en-US" sz="2200" b="1" dirty="0" smtClean="0"/>
              <a:t>extremely </a:t>
            </a:r>
            <a:r>
              <a:rPr lang="en-US" sz="2200" b="1" dirty="0" smtClean="0"/>
              <a:t>unorthodox.</a:t>
            </a:r>
            <a:r>
              <a:rPr lang="en-US" sz="2200" dirty="0" smtClean="0"/>
              <a:t>” </a:t>
            </a:r>
            <a:endParaRPr lang="en-US" sz="2200" dirty="0" smtClean="0"/>
          </a:p>
          <a:p>
            <a:pPr marL="731520" lvl="1" indent="-274320">
              <a:spcAft>
                <a:spcPts val="600"/>
              </a:spcAft>
            </a:pPr>
            <a:r>
              <a:rPr lang="en-US" sz="2200" dirty="0" smtClean="0"/>
              <a:t>“</a:t>
            </a:r>
            <a:r>
              <a:rPr lang="en-US" sz="2200" b="1" dirty="0" smtClean="0"/>
              <a:t>Eccentrically ‘</a:t>
            </a:r>
            <a:r>
              <a:rPr lang="en-US" sz="2200" b="1" dirty="0" smtClean="0"/>
              <a:t>wrong’</a:t>
            </a:r>
            <a:r>
              <a:rPr lang="en-US" sz="2200" dirty="0" smtClean="0"/>
              <a:t>” (referring to a moment in </a:t>
            </a:r>
            <a:r>
              <a:rPr lang="en-US" sz="2200" dirty="0" err="1" smtClean="0"/>
              <a:t>Wq</a:t>
            </a:r>
            <a:r>
              <a:rPr lang="en-US" sz="2200" dirty="0" smtClean="0"/>
              <a:t>. 182 no. 3</a:t>
            </a:r>
            <a:r>
              <a:rPr lang="en-US" sz="2200" dirty="0" smtClean="0"/>
              <a:t>).</a:t>
            </a:r>
            <a:endParaRPr lang="en-US" sz="2200" dirty="0" smtClean="0"/>
          </a:p>
          <a:p>
            <a:pPr marL="274320" indent="-274320">
              <a:spcAft>
                <a:spcPts val="600"/>
              </a:spcAft>
            </a:pPr>
            <a:r>
              <a:rPr lang="en-US" sz="2200" dirty="0" smtClean="0"/>
              <a:t>Charles Rosen on Bach (from </a:t>
            </a:r>
            <a:r>
              <a:rPr lang="en-US" sz="2200" i="1" dirty="0" smtClean="0"/>
              <a:t>The Classical Style</a:t>
            </a:r>
            <a:r>
              <a:rPr lang="en-US" sz="2200" dirty="0" smtClean="0"/>
              <a:t>):</a:t>
            </a:r>
          </a:p>
          <a:p>
            <a:pPr marL="731520" lvl="1" indent="-274320">
              <a:spcAft>
                <a:spcPts val="600"/>
              </a:spcAft>
            </a:pPr>
            <a:r>
              <a:rPr lang="en-US" sz="2200" dirty="0" smtClean="0"/>
              <a:t>“violent, expressive, brilliant, continuously surprising, </a:t>
            </a:r>
            <a:r>
              <a:rPr lang="en-US" sz="2200" dirty="0" smtClean="0"/>
              <a:t>and </a:t>
            </a:r>
            <a:r>
              <a:rPr lang="en-US" sz="2200" b="1" dirty="0" smtClean="0"/>
              <a:t>often incoherent</a:t>
            </a:r>
            <a:r>
              <a:rPr lang="en-US" sz="2200" dirty="0"/>
              <a:t>.</a:t>
            </a:r>
            <a:r>
              <a:rPr lang="en-US" sz="2200" dirty="0" smtClean="0"/>
              <a:t>” </a:t>
            </a:r>
          </a:p>
          <a:p>
            <a:pPr marL="274320" indent="-274320">
              <a:spcAft>
                <a:spcPts val="600"/>
              </a:spcAft>
            </a:pPr>
            <a:r>
              <a:rPr lang="en-US" sz="2200" b="1" dirty="0" smtClean="0"/>
              <a:t>But . . . </a:t>
            </a:r>
            <a:r>
              <a:rPr lang="en-US" sz="2200" dirty="0" smtClean="0"/>
              <a:t>Bach is </a:t>
            </a:r>
            <a:r>
              <a:rPr lang="en-US" sz="2200" b="1" dirty="0" smtClean="0"/>
              <a:t>remarkably consistent</a:t>
            </a:r>
            <a:r>
              <a:rPr lang="en-US" sz="2200" dirty="0" smtClean="0"/>
              <a:t> in his “unorthodox” formal principles: perhaps the sense of puzzlement comes from our insistence on </a:t>
            </a:r>
            <a:r>
              <a:rPr lang="en-US" sz="2200" b="1" dirty="0" smtClean="0"/>
              <a:t>shoehorning Bach’s forms into the sonata form model.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279328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Analysis:</a:t>
            </a:r>
            <a:br>
              <a:rPr lang="en-US" dirty="0" smtClean="0"/>
            </a:br>
            <a:r>
              <a:rPr lang="en-US" dirty="0" smtClean="0"/>
              <a:t>Swieten Symphony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Wq</a:t>
            </a:r>
            <a:r>
              <a:rPr lang="en-US" dirty="0" smtClean="0"/>
              <a:t>. 182) no. 1 in G major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450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8927" y="835320"/>
            <a:ext cx="56220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Swieten Symphony (</a:t>
            </a:r>
            <a:r>
              <a:rPr lang="en-US" sz="2200" b="1" dirty="0" err="1"/>
              <a:t>Wq</a:t>
            </a:r>
            <a:r>
              <a:rPr lang="en-US" sz="2200" b="1" dirty="0"/>
              <a:t>. 182) </a:t>
            </a:r>
            <a:r>
              <a:rPr lang="en-US" sz="2200" b="1" dirty="0" smtClean="0"/>
              <a:t>no. 1 in G major</a:t>
            </a:r>
          </a:p>
          <a:p>
            <a:endParaRPr lang="en-US" sz="2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269884" y="1296974"/>
            <a:ext cx="6644693" cy="15876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smtClean="0"/>
              <a:t>• Written in 1773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• Set of six (</a:t>
            </a:r>
            <a:r>
              <a:rPr lang="en-US" sz="2200" dirty="0" err="1"/>
              <a:t>W</a:t>
            </a:r>
            <a:r>
              <a:rPr lang="en-US" sz="2200" dirty="0" err="1" smtClean="0"/>
              <a:t>q</a:t>
            </a:r>
            <a:r>
              <a:rPr lang="en-US" sz="2200" dirty="0" smtClean="0"/>
              <a:t>. 182) commissioned by Baron van Swieten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• For strings and continuo (no wind parts)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2088625" y="3139999"/>
            <a:ext cx="47371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Formal features of the first movement</a:t>
            </a:r>
            <a:endParaRPr lang="en-US" sz="2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34688" y="3609600"/>
            <a:ext cx="798690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Aft>
                <a:spcPts val="1200"/>
              </a:spcAft>
            </a:pPr>
            <a:r>
              <a:rPr lang="en-US" sz="2200" dirty="0" smtClean="0"/>
              <a:t>—The main theme basic idea (MT B.I.) appears five times, in G major, D major, C major, G major, and lastly in G major in a coda.</a:t>
            </a:r>
          </a:p>
          <a:p>
            <a:pPr marL="274320" indent="-274320">
              <a:spcAft>
                <a:spcPts val="1200"/>
              </a:spcAft>
            </a:pPr>
            <a:r>
              <a:rPr lang="en-US" sz="2200" dirty="0" smtClean="0"/>
              <a:t>—There are only two thematic rotations, however, because the MT B.I. appears twice in each rotation.</a:t>
            </a:r>
          </a:p>
          <a:p>
            <a:pPr marL="274320" indent="-274320">
              <a:spcAft>
                <a:spcPts val="1200"/>
              </a:spcAft>
            </a:pPr>
            <a:r>
              <a:rPr lang="en-US" sz="2200" dirty="0" smtClean="0"/>
              <a:t>—The second and fourth appearances of the MT B.I. are set up with a HC. The third and fifth appearances elide a PAC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865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q182no1handout1.tif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72"/>
          <a:stretch/>
        </p:blipFill>
        <p:spPr>
          <a:xfrm>
            <a:off x="715433" y="812802"/>
            <a:ext cx="8129626" cy="5266266"/>
          </a:xfrm>
          <a:prstGeom prst="rect">
            <a:avLst/>
          </a:prstGeom>
        </p:spPr>
      </p:pic>
      <p:pic>
        <p:nvPicPr>
          <p:cNvPr id="3" name="wq182no1audi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0200" y="6079068"/>
            <a:ext cx="524934" cy="52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51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7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20321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/>
              <a:t>Swieten Symphony no. 1 (G major): </a:t>
            </a:r>
          </a:p>
          <a:p>
            <a:pPr algn="ctr"/>
            <a:r>
              <a:rPr lang="en-US" sz="2200" b="1" dirty="0" smtClean="0"/>
              <a:t>Formal </a:t>
            </a:r>
            <a:r>
              <a:rPr lang="en-US" sz="2200" b="1" dirty="0"/>
              <a:t>features of the first movement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4133" y="1752835"/>
            <a:ext cx="8398934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Aft>
                <a:spcPts val="1200"/>
              </a:spcAft>
            </a:pPr>
            <a:r>
              <a:rPr lang="en-US" sz="2200" dirty="0" smtClean="0"/>
              <a:t>—The </a:t>
            </a:r>
            <a:r>
              <a:rPr lang="en-US" sz="2200" b="1" dirty="0" smtClean="0"/>
              <a:t>first rotation </a:t>
            </a:r>
            <a:r>
              <a:rPr lang="en-US" sz="2200" dirty="0" smtClean="0"/>
              <a:t>includes the main theme twice, in the </a:t>
            </a:r>
            <a:r>
              <a:rPr lang="en-US" sz="2200" b="1" dirty="0" smtClean="0"/>
              <a:t>HK and SK</a:t>
            </a:r>
          </a:p>
          <a:p>
            <a:pPr marL="731520" lvl="1" indent="-274320">
              <a:spcAft>
                <a:spcPts val="1200"/>
              </a:spcAft>
            </a:pPr>
            <a:r>
              <a:rPr lang="en-US" sz="2200" dirty="0" smtClean="0"/>
              <a:t>Following the HK appearance there is a characteristic </a:t>
            </a:r>
            <a:r>
              <a:rPr lang="en-US" sz="2200" b="1" dirty="0" smtClean="0"/>
              <a:t>transition </a:t>
            </a:r>
            <a:br>
              <a:rPr lang="en-US" sz="2200" b="1" dirty="0" smtClean="0"/>
            </a:br>
            <a:r>
              <a:rPr lang="en-US" sz="2200" dirty="0" smtClean="0"/>
              <a:t>(featuring inversion of the primary motive of the MT).</a:t>
            </a:r>
            <a:endParaRPr lang="en-US" sz="2200" b="1" dirty="0" smtClean="0"/>
          </a:p>
          <a:p>
            <a:pPr marL="731520" lvl="1" indent="-274320">
              <a:spcAft>
                <a:spcPts val="1200"/>
              </a:spcAft>
            </a:pPr>
            <a:r>
              <a:rPr lang="en-US" sz="2200" dirty="0" smtClean="0"/>
              <a:t>Following the SK appearance Bach introduces a characteristic </a:t>
            </a:r>
            <a:r>
              <a:rPr lang="en-US" sz="2200" b="1" dirty="0" smtClean="0"/>
              <a:t>incomplete subordinate theme</a:t>
            </a:r>
            <a:r>
              <a:rPr lang="en-US" sz="2200" dirty="0" smtClean="0"/>
              <a:t> (featuring a </a:t>
            </a:r>
            <a:r>
              <a:rPr lang="en-US" sz="2200" b="1" dirty="0" smtClean="0"/>
              <a:t>contrasting</a:t>
            </a:r>
            <a:r>
              <a:rPr lang="en-US" sz="2200" dirty="0" smtClean="0"/>
              <a:t>, </a:t>
            </a:r>
            <a:r>
              <a:rPr lang="en-US" sz="2200" b="1" dirty="0" smtClean="0"/>
              <a:t>lyrical</a:t>
            </a:r>
            <a:r>
              <a:rPr lang="en-US" sz="2200" dirty="0" smtClean="0"/>
              <a:t> melodic idea).</a:t>
            </a:r>
            <a:endParaRPr lang="en-US" sz="2200" b="1" dirty="0" smtClean="0"/>
          </a:p>
          <a:p>
            <a:pPr marL="274320" indent="-274320">
              <a:spcBef>
                <a:spcPts val="2400"/>
              </a:spcBef>
              <a:spcAft>
                <a:spcPts val="1200"/>
              </a:spcAft>
            </a:pPr>
            <a:r>
              <a:rPr lang="en-US" sz="2200" dirty="0" smtClean="0"/>
              <a:t>—The </a:t>
            </a:r>
            <a:r>
              <a:rPr lang="en-US" sz="2200" b="1" dirty="0" smtClean="0"/>
              <a:t>second rotation</a:t>
            </a:r>
            <a:r>
              <a:rPr lang="en-US" sz="2200" dirty="0" smtClean="0"/>
              <a:t> follows the exact same pattern, except that the main theme appears first in the </a:t>
            </a:r>
            <a:r>
              <a:rPr lang="en-US" sz="2200" b="1" dirty="0" smtClean="0"/>
              <a:t>subdominant</a:t>
            </a:r>
            <a:r>
              <a:rPr lang="en-US" sz="2200" dirty="0" smtClean="0"/>
              <a:t>, then in the </a:t>
            </a:r>
            <a:r>
              <a:rPr lang="en-US" sz="2200" b="1" dirty="0" smtClean="0"/>
              <a:t>HK.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84819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9728" y="1069446"/>
            <a:ext cx="7589080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Outline</a:t>
            </a:r>
          </a:p>
          <a:p>
            <a:pPr algn="ctr"/>
            <a:endParaRPr lang="en-US" sz="2800" b="1" dirty="0"/>
          </a:p>
          <a:p>
            <a:pPr marL="274320" indent="-274320">
              <a:spcAft>
                <a:spcPts val="1800"/>
              </a:spcAft>
            </a:pPr>
            <a:r>
              <a:rPr lang="en-US" sz="2800" dirty="0" smtClean="0"/>
              <a:t>• Caplin’s formal functions and composer-specific formal </a:t>
            </a:r>
            <a:r>
              <a:rPr lang="en-US" sz="2800" dirty="0" smtClean="0"/>
              <a:t>universes. </a:t>
            </a:r>
            <a:endParaRPr lang="en-US" sz="2800" dirty="0" smtClean="0"/>
          </a:p>
          <a:p>
            <a:pPr marL="274320" indent="-274320">
              <a:spcAft>
                <a:spcPts val="1800"/>
              </a:spcAft>
            </a:pPr>
            <a:r>
              <a:rPr lang="en-US" sz="2800" dirty="0" smtClean="0"/>
              <a:t>• Bach’s symphonies: General features of the first movements. </a:t>
            </a:r>
          </a:p>
          <a:p>
            <a:pPr marL="274320" indent="-274320">
              <a:spcAft>
                <a:spcPts val="1800"/>
              </a:spcAft>
            </a:pPr>
            <a:r>
              <a:rPr lang="en-US" sz="2800" dirty="0" smtClean="0"/>
              <a:t>• Analysis: Symphony in G major, </a:t>
            </a:r>
            <a:r>
              <a:rPr lang="en-US" sz="2800" dirty="0" err="1" smtClean="0"/>
              <a:t>Wq</a:t>
            </a:r>
            <a:r>
              <a:rPr lang="en-US" sz="2800" dirty="0" smtClean="0"/>
              <a:t>. 182 no. </a:t>
            </a:r>
            <a:r>
              <a:rPr lang="en-US" sz="2800" dirty="0" smtClean="0"/>
              <a:t>1.</a:t>
            </a:r>
            <a:endParaRPr lang="en-US" sz="2800" dirty="0" smtClean="0"/>
          </a:p>
          <a:p>
            <a:pPr marL="274320" indent="-274320">
              <a:spcAft>
                <a:spcPts val="1800"/>
              </a:spcAft>
            </a:pPr>
            <a:r>
              <a:rPr lang="en-US" sz="2800" dirty="0"/>
              <a:t>• </a:t>
            </a:r>
            <a:r>
              <a:rPr lang="en-US" sz="2800" dirty="0" smtClean="0"/>
              <a:t>Analysis: </a:t>
            </a:r>
            <a:r>
              <a:rPr lang="en-US" sz="2800" dirty="0"/>
              <a:t>Symphony in B minor, </a:t>
            </a:r>
            <a:r>
              <a:rPr lang="en-US" sz="2800" dirty="0" err="1"/>
              <a:t>Wq</a:t>
            </a:r>
            <a:r>
              <a:rPr lang="en-US" sz="2800" dirty="0"/>
              <a:t>. 182 no. </a:t>
            </a:r>
            <a:r>
              <a:rPr lang="en-US" sz="2800" dirty="0" smtClean="0"/>
              <a:t>5.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71622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q182no1formchart.t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89" y="982133"/>
            <a:ext cx="8722312" cy="53499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9733" y="372533"/>
            <a:ext cx="7419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Garamond"/>
                <a:cs typeface="Garamond"/>
              </a:rPr>
              <a:t>Formal Summary of Swieten Symphony no. 1 (G major)</a:t>
            </a:r>
            <a:endParaRPr lang="en-US" sz="2400" b="1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110845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7217" y="1565022"/>
            <a:ext cx="8127556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4320">
              <a:spcAft>
                <a:spcPts val="1200"/>
              </a:spcAft>
            </a:pPr>
            <a:r>
              <a:rPr lang="en-US" sz="2200" dirty="0" smtClean="0"/>
              <a:t>Hepokoski and Darcy treat the movement as a sonata form, with the C </a:t>
            </a:r>
            <a:br>
              <a:rPr lang="en-US" sz="2200" dirty="0" smtClean="0"/>
            </a:br>
            <a:r>
              <a:rPr lang="en-US" sz="2200" dirty="0" smtClean="0"/>
              <a:t>major</a:t>
            </a:r>
            <a:r>
              <a:rPr lang="en-US" sz="2200" dirty="0"/>
              <a:t> </a:t>
            </a:r>
            <a:r>
              <a:rPr lang="en-US" sz="2200" dirty="0" smtClean="0"/>
              <a:t>ritornello as the recap. This implies that:</a:t>
            </a:r>
          </a:p>
          <a:p>
            <a:pPr marL="1463040" indent="-1097280">
              <a:spcAft>
                <a:spcPts val="1200"/>
              </a:spcAft>
            </a:pPr>
            <a:r>
              <a:rPr lang="en-US" sz="2200" dirty="0" smtClean="0"/>
              <a:t>Either (1) the subordinate theme does not appear in the exposition, and </a:t>
            </a:r>
            <a:br>
              <a:rPr lang="en-US" sz="2200" dirty="0" smtClean="0"/>
            </a:br>
            <a:r>
              <a:rPr lang="en-US" sz="2200" dirty="0" smtClean="0"/>
              <a:t>is introduced in the development in the subdominant key. </a:t>
            </a:r>
            <a:br>
              <a:rPr lang="en-US" sz="2200" dirty="0" smtClean="0"/>
            </a:br>
            <a:r>
              <a:rPr lang="en-US" sz="2200" dirty="0" smtClean="0"/>
              <a:t>(</a:t>
            </a:r>
            <a:r>
              <a:rPr lang="en-US" sz="2200" dirty="0" err="1" smtClean="0"/>
              <a:t>Suchalla</a:t>
            </a:r>
            <a:r>
              <a:rPr lang="en-US" sz="2200" dirty="0" smtClean="0"/>
              <a:t> analyzes it this way, but puts the recap. halfway </a:t>
            </a:r>
            <a:br>
              <a:rPr lang="en-US" sz="2200" dirty="0" smtClean="0"/>
            </a:br>
            <a:r>
              <a:rPr lang="en-US" sz="2200" dirty="0" smtClean="0"/>
              <a:t>through the second rotation).</a:t>
            </a:r>
          </a:p>
          <a:p>
            <a:pPr marL="1463040" indent="-1097280">
              <a:spcAft>
                <a:spcPts val="1200"/>
              </a:spcAft>
            </a:pPr>
            <a:r>
              <a:rPr lang="en-US" sz="2200" dirty="0" smtClean="0"/>
              <a:t>Or      (2) there is no development, the exposition is monothematic, and </a:t>
            </a:r>
            <a:br>
              <a:rPr lang="en-US" sz="2200" dirty="0" smtClean="0"/>
            </a:br>
            <a:r>
              <a:rPr lang="en-US" sz="2200" dirty="0" smtClean="0"/>
              <a:t>the EEC is in the subdominant key. (This seems to be </a:t>
            </a:r>
            <a:br>
              <a:rPr lang="en-US" sz="2200" dirty="0" smtClean="0"/>
            </a:br>
            <a:r>
              <a:rPr lang="en-US" sz="2200" dirty="0" smtClean="0"/>
              <a:t>Hepokoski and Darcy’s analysis).</a:t>
            </a:r>
            <a:endParaRPr lang="en-US" sz="2200" dirty="0"/>
          </a:p>
          <a:p>
            <a:pPr marL="274320">
              <a:spcAft>
                <a:spcPts val="1200"/>
              </a:spcAft>
            </a:pPr>
            <a:r>
              <a:rPr lang="en-US" sz="2200" dirty="0" smtClean="0"/>
              <a:t>Both of these are implausible: there is no reasonable way to fit the </a:t>
            </a:r>
            <a:br>
              <a:rPr lang="en-US" sz="2200" dirty="0" smtClean="0"/>
            </a:br>
            <a:r>
              <a:rPr lang="en-US" sz="2200" dirty="0" smtClean="0"/>
              <a:t>movement into the sonata-form model. Nonetheless, it follows the basic </a:t>
            </a:r>
            <a:br>
              <a:rPr lang="en-US" sz="2200" dirty="0" smtClean="0"/>
            </a:br>
            <a:r>
              <a:rPr lang="en-US" sz="2200" dirty="0" smtClean="0"/>
              <a:t>procedures common to all of Bach’s symphony first movements. </a:t>
            </a:r>
            <a:endParaRPr lang="en-US" sz="2200" dirty="0"/>
          </a:p>
        </p:txBody>
      </p:sp>
      <p:sp>
        <p:nvSpPr>
          <p:cNvPr id="4" name="Rectangle 3"/>
          <p:cNvSpPr/>
          <p:nvPr/>
        </p:nvSpPr>
        <p:spPr>
          <a:xfrm>
            <a:off x="0" y="735656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/>
              <a:t>Swieten Symphony no. 1 (G major): </a:t>
            </a:r>
          </a:p>
          <a:p>
            <a:pPr algn="ctr"/>
            <a:r>
              <a:rPr lang="en-US" sz="2200" b="1" dirty="0" smtClean="0"/>
              <a:t>Formal </a:t>
            </a:r>
            <a:r>
              <a:rPr lang="en-US" sz="2200" b="1" dirty="0"/>
              <a:t>features of the first movement</a:t>
            </a:r>
          </a:p>
        </p:txBody>
      </p:sp>
    </p:spTree>
    <p:extLst>
      <p:ext uri="{BB962C8B-B14F-4D97-AF65-F5344CB8AC3E}">
        <p14:creationId xmlns:p14="http://schemas.microsoft.com/office/powerpoint/2010/main" val="1438329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7216" y="1566572"/>
            <a:ext cx="8404627" cy="4247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algn="ctr">
              <a:spcAft>
                <a:spcPts val="1200"/>
              </a:spcAft>
            </a:pPr>
            <a:r>
              <a:rPr lang="en-US" sz="2200" b="1" dirty="0" smtClean="0"/>
              <a:t>Formal Proportions</a:t>
            </a:r>
          </a:p>
          <a:p>
            <a:pPr marL="274320">
              <a:spcAft>
                <a:spcPts val="1200"/>
              </a:spcAft>
            </a:pPr>
            <a:r>
              <a:rPr lang="en-US" sz="2200" dirty="0" smtClean="0"/>
              <a:t>A typical feature of Bach’s style is the </a:t>
            </a:r>
            <a:r>
              <a:rPr lang="en-US" sz="2200" i="1" dirty="0" smtClean="0"/>
              <a:t>balance</a:t>
            </a:r>
            <a:r>
              <a:rPr lang="en-US" sz="2200" dirty="0" smtClean="0"/>
              <a:t> in the proportions of formal sections. Note here:</a:t>
            </a:r>
          </a:p>
          <a:p>
            <a:pPr marL="548640" indent="-274320">
              <a:spcAft>
                <a:spcPts val="1200"/>
              </a:spcAft>
            </a:pPr>
            <a:r>
              <a:rPr lang="en-US" sz="2200" dirty="0" smtClean="0"/>
              <a:t>• The main theme/ritornello at the beginning of each rotation is the same length (14 mm.)</a:t>
            </a:r>
          </a:p>
          <a:p>
            <a:pPr marL="548640" indent="-274320">
              <a:spcAft>
                <a:spcPts val="1200"/>
              </a:spcAft>
            </a:pPr>
            <a:r>
              <a:rPr lang="en-US" sz="2200" dirty="0" smtClean="0"/>
              <a:t>• The transition is only two measures shorter (16 mm.) in the second rotation.</a:t>
            </a:r>
          </a:p>
          <a:p>
            <a:pPr marL="548640" indent="-274320">
              <a:spcAft>
                <a:spcPts val="1200"/>
              </a:spcAft>
            </a:pPr>
            <a:r>
              <a:rPr lang="en-US" sz="2200" dirty="0" smtClean="0"/>
              <a:t>• The ST-like unit is the same length each time (12 mm.)</a:t>
            </a:r>
          </a:p>
          <a:p>
            <a:pPr marL="548640" indent="-274320">
              <a:spcAft>
                <a:spcPts val="1200"/>
              </a:spcAft>
            </a:pPr>
            <a:r>
              <a:rPr lang="en-US" sz="2200" dirty="0" smtClean="0"/>
              <a:t>• The coda (8 mm.) exactly compensates for the incomplete ritornello in the second rotation (6 mm. instead of 14).</a:t>
            </a:r>
            <a:endParaRPr lang="en-US" sz="2200" dirty="0"/>
          </a:p>
        </p:txBody>
      </p:sp>
      <p:sp>
        <p:nvSpPr>
          <p:cNvPr id="4" name="Rectangle 3"/>
          <p:cNvSpPr/>
          <p:nvPr/>
        </p:nvSpPr>
        <p:spPr>
          <a:xfrm>
            <a:off x="0" y="735656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/>
              <a:t>Swieten Symphony no. 1 (G major): </a:t>
            </a:r>
          </a:p>
          <a:p>
            <a:pPr algn="ctr"/>
            <a:r>
              <a:rPr lang="en-US" sz="2200" b="1" dirty="0" smtClean="0"/>
              <a:t>Formal </a:t>
            </a:r>
            <a:r>
              <a:rPr lang="en-US" sz="2200" b="1" dirty="0"/>
              <a:t>features of the first movement</a:t>
            </a:r>
          </a:p>
        </p:txBody>
      </p:sp>
    </p:spTree>
    <p:extLst>
      <p:ext uri="{BB962C8B-B14F-4D97-AF65-F5344CB8AC3E}">
        <p14:creationId xmlns:p14="http://schemas.microsoft.com/office/powerpoint/2010/main" val="3138646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Analysis:</a:t>
            </a:r>
            <a:br>
              <a:rPr lang="en-US" dirty="0" smtClean="0"/>
            </a:br>
            <a:r>
              <a:rPr lang="en-US" dirty="0" smtClean="0"/>
              <a:t>Swieten Symphony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Wq</a:t>
            </a:r>
            <a:r>
              <a:rPr lang="en-US" dirty="0" smtClean="0"/>
              <a:t>. 182) no. 5 in B minor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321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1867" y="1721293"/>
            <a:ext cx="83566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Aft>
                <a:spcPts val="1200"/>
              </a:spcAft>
            </a:pPr>
            <a:r>
              <a:rPr lang="en-US" sz="2200" dirty="0" smtClean="0"/>
              <a:t>—The main theme basic idea (MT B.I.) appears </a:t>
            </a:r>
            <a:r>
              <a:rPr lang="en-US" sz="2200" b="1" dirty="0" smtClean="0"/>
              <a:t>three times</a:t>
            </a:r>
            <a:r>
              <a:rPr lang="en-US" sz="2200" dirty="0" smtClean="0"/>
              <a:t>, in B minor (HK), D major (SK), and E minor.</a:t>
            </a:r>
          </a:p>
          <a:p>
            <a:pPr marL="274320" indent="-274320">
              <a:spcAft>
                <a:spcPts val="1200"/>
              </a:spcAft>
            </a:pPr>
            <a:r>
              <a:rPr lang="en-US" sz="2200" dirty="0" smtClean="0"/>
              <a:t>—There is a clear transition and incomplete subordinate theme in the </a:t>
            </a:r>
            <a:r>
              <a:rPr lang="en-US" sz="2200" b="1" dirty="0" smtClean="0"/>
              <a:t>first</a:t>
            </a:r>
            <a:br>
              <a:rPr lang="en-US" sz="2200" b="1" dirty="0" smtClean="0"/>
            </a:br>
            <a:r>
              <a:rPr lang="en-US" sz="2200" b="1" dirty="0" smtClean="0"/>
              <a:t>rotation</a:t>
            </a:r>
            <a:r>
              <a:rPr lang="en-US" sz="2200" dirty="0" smtClean="0"/>
              <a:t>.</a:t>
            </a:r>
          </a:p>
          <a:p>
            <a:pPr marL="274320" indent="-274320">
              <a:spcAft>
                <a:spcPts val="1200"/>
              </a:spcAft>
            </a:pPr>
            <a:r>
              <a:rPr lang="en-US" sz="2200" dirty="0" smtClean="0"/>
              <a:t>—The subordinate theme has a striking </a:t>
            </a:r>
            <a:r>
              <a:rPr lang="en-US" sz="2200" b="1" dirty="0" smtClean="0"/>
              <a:t>interpolation</a:t>
            </a:r>
            <a:r>
              <a:rPr lang="en-US" sz="2200" dirty="0"/>
              <a:t> </a:t>
            </a:r>
            <a:r>
              <a:rPr lang="en-US" sz="2200" dirty="0" smtClean="0"/>
              <a:t>in a surprisingly remote key (E   major). This kind of </a:t>
            </a:r>
            <a:r>
              <a:rPr lang="en-US" sz="2200" i="1" dirty="0" smtClean="0"/>
              <a:t>harmonically anomalous</a:t>
            </a:r>
            <a:r>
              <a:rPr lang="en-US" sz="2200" dirty="0" smtClean="0"/>
              <a:t> passage is a common feature of Bach’s work.</a:t>
            </a:r>
          </a:p>
          <a:p>
            <a:pPr marL="274320" indent="-274320">
              <a:spcAft>
                <a:spcPts val="1200"/>
              </a:spcAft>
            </a:pPr>
            <a:endParaRPr lang="en-US" sz="2200" dirty="0" smtClean="0"/>
          </a:p>
          <a:p>
            <a:pPr marL="274320" indent="-274320">
              <a:spcAft>
                <a:spcPts val="1200"/>
              </a:spcAft>
            </a:pPr>
            <a:r>
              <a:rPr lang="en-US" sz="2200" dirty="0" smtClean="0"/>
              <a:t>—In the second rotation the harmonically anomalous passage interrupts the </a:t>
            </a:r>
            <a:r>
              <a:rPr lang="en-US" sz="2200" i="1" dirty="0" smtClean="0"/>
              <a:t>transition</a:t>
            </a:r>
            <a:r>
              <a:rPr lang="en-US" sz="2200" dirty="0" smtClean="0"/>
              <a:t> and </a:t>
            </a:r>
            <a:r>
              <a:rPr lang="en-US" sz="2200" i="1" dirty="0" smtClean="0"/>
              <a:t>becomes the presentation</a:t>
            </a:r>
            <a:r>
              <a:rPr lang="en-US" sz="2200" dirty="0" smtClean="0"/>
              <a:t> of the subordinate theme area.</a:t>
            </a:r>
            <a:endParaRPr lang="en-US" dirty="0" smtClean="0"/>
          </a:p>
          <a:p>
            <a:pPr marL="274320" indent="-274320">
              <a:spcAft>
                <a:spcPts val="1200"/>
              </a:spcAft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820321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/>
              <a:t>Swieten Symphony no. 5 (B minor): </a:t>
            </a:r>
          </a:p>
          <a:p>
            <a:pPr algn="ctr"/>
            <a:r>
              <a:rPr lang="en-US" sz="2200" b="1" dirty="0" smtClean="0"/>
              <a:t>Formal </a:t>
            </a:r>
            <a:r>
              <a:rPr lang="en-US" sz="2200" b="1" dirty="0"/>
              <a:t>features of the first movement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70667" y="3539068"/>
            <a:ext cx="2744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latin typeface="Maestro"/>
                <a:cs typeface="Maestro"/>
              </a:rPr>
              <a:t>b</a:t>
            </a:r>
            <a:endParaRPr lang="en-US" sz="3000" dirty="0">
              <a:latin typeface="Maestro"/>
              <a:cs typeface="Maestro"/>
            </a:endParaRPr>
          </a:p>
        </p:txBody>
      </p:sp>
    </p:spTree>
    <p:extLst>
      <p:ext uri="{BB962C8B-B14F-4D97-AF65-F5344CB8AC3E}">
        <p14:creationId xmlns:p14="http://schemas.microsoft.com/office/powerpoint/2010/main" val="2769481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q182no5handout1.tif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13"/>
          <a:stretch/>
        </p:blipFill>
        <p:spPr>
          <a:xfrm>
            <a:off x="690033" y="795867"/>
            <a:ext cx="8132233" cy="5375982"/>
          </a:xfrm>
          <a:prstGeom prst="rect">
            <a:avLst/>
          </a:prstGeom>
        </p:spPr>
      </p:pic>
      <p:pic>
        <p:nvPicPr>
          <p:cNvPr id="3" name="wq182no5audi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6800" y="6171849"/>
            <a:ext cx="440267" cy="44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82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820321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/>
              <a:t>Swieten Symphony no. 5 (B minor): </a:t>
            </a:r>
          </a:p>
          <a:p>
            <a:pPr algn="ctr"/>
            <a:r>
              <a:rPr lang="en-US" sz="2200" b="1" dirty="0" smtClean="0"/>
              <a:t>Formal </a:t>
            </a:r>
            <a:r>
              <a:rPr lang="en-US" sz="2200" b="1" dirty="0"/>
              <a:t>features of the first movement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4133" y="1600438"/>
            <a:ext cx="8398934" cy="3077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Aft>
                <a:spcPts val="1200"/>
              </a:spcAft>
            </a:pPr>
            <a:r>
              <a:rPr lang="en-US" sz="2200" dirty="0" smtClean="0"/>
              <a:t>—The formal functions of the </a:t>
            </a:r>
            <a:r>
              <a:rPr lang="en-US" sz="2200" b="1" dirty="0" smtClean="0"/>
              <a:t>first rotation</a:t>
            </a:r>
            <a:r>
              <a:rPr lang="en-US" sz="2200" dirty="0" smtClean="0"/>
              <a:t> are laid out clearly and deliberately.</a:t>
            </a:r>
          </a:p>
          <a:p>
            <a:pPr marL="548640" lvl="1" indent="-274320">
              <a:spcAft>
                <a:spcPts val="1200"/>
              </a:spcAft>
            </a:pPr>
            <a:r>
              <a:rPr lang="en-US" sz="2200" dirty="0" smtClean="0"/>
              <a:t>A </a:t>
            </a:r>
            <a:r>
              <a:rPr lang="en-US" sz="2200" b="1" dirty="0" smtClean="0"/>
              <a:t>thematic correspondence </a:t>
            </a:r>
            <a:r>
              <a:rPr lang="en-US" sz="2200" dirty="0" smtClean="0"/>
              <a:t>is built into the first rotation itself, between the </a:t>
            </a:r>
            <a:r>
              <a:rPr lang="en-US" sz="2200" b="1" i="1" dirty="0" smtClean="0"/>
              <a:t>transition</a:t>
            </a:r>
            <a:r>
              <a:rPr lang="en-US" sz="2200" dirty="0" smtClean="0"/>
              <a:t> and the </a:t>
            </a:r>
            <a:r>
              <a:rPr lang="en-US" sz="2200" b="1" i="1" dirty="0" smtClean="0"/>
              <a:t>continuation of the subordinate theme</a:t>
            </a:r>
            <a:r>
              <a:rPr lang="en-US" sz="2200" dirty="0" smtClean="0"/>
              <a:t>. </a:t>
            </a:r>
          </a:p>
          <a:p>
            <a:pPr marL="274320" indent="-274320">
              <a:spcBef>
                <a:spcPts val="2400"/>
              </a:spcBef>
              <a:spcAft>
                <a:spcPts val="1200"/>
              </a:spcAft>
            </a:pPr>
            <a:r>
              <a:rPr lang="en-US" sz="2200" dirty="0" smtClean="0"/>
              <a:t>—The </a:t>
            </a:r>
            <a:r>
              <a:rPr lang="en-US" sz="2200" b="1" dirty="0" smtClean="0"/>
              <a:t>second rotation </a:t>
            </a:r>
            <a:r>
              <a:rPr lang="en-US" sz="2200" i="1" dirty="0" smtClean="0"/>
              <a:t>modifies the transition idea</a:t>
            </a:r>
            <a:r>
              <a:rPr lang="en-US" sz="2200" dirty="0" smtClean="0"/>
              <a:t> (inverting one of the motives) and </a:t>
            </a:r>
            <a:r>
              <a:rPr lang="en-US" sz="2200" i="1" dirty="0" smtClean="0"/>
              <a:t>substitutes the interpolation idea</a:t>
            </a:r>
            <a:r>
              <a:rPr lang="en-US" sz="2200" dirty="0" smtClean="0"/>
              <a:t> for the basic idea of the subordinate theme.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111767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820321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/>
              <a:t>Swieten Symphony no. 5 (B minor): </a:t>
            </a:r>
          </a:p>
          <a:p>
            <a:pPr algn="ctr"/>
            <a:r>
              <a:rPr lang="en-US" sz="2200" b="1" dirty="0" smtClean="0"/>
              <a:t>Formal </a:t>
            </a:r>
            <a:r>
              <a:rPr lang="en-US" sz="2200" b="1" dirty="0"/>
              <a:t>features of the first movement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4133" y="1600438"/>
            <a:ext cx="839893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Aft>
                <a:spcPts val="1200"/>
              </a:spcAft>
            </a:pPr>
            <a:r>
              <a:rPr lang="en-US" sz="2200" dirty="0" smtClean="0"/>
              <a:t>—The second rotation has </a:t>
            </a:r>
            <a:r>
              <a:rPr lang="en-US" sz="2200" b="1" dirty="0" smtClean="0"/>
              <a:t>many features in common with Bach’s sonata developments</a:t>
            </a:r>
            <a:r>
              <a:rPr lang="en-US" sz="2200" dirty="0" smtClean="0"/>
              <a:t>:</a:t>
            </a:r>
          </a:p>
          <a:p>
            <a:pPr marL="548640" indent="-274320">
              <a:spcAft>
                <a:spcPts val="1200"/>
              </a:spcAft>
            </a:pPr>
            <a:r>
              <a:rPr lang="en-US" sz="2200" dirty="0" smtClean="0"/>
              <a:t>• Incomplete thematic and sub-thematic functions (such as the transition).</a:t>
            </a:r>
          </a:p>
          <a:p>
            <a:pPr marL="548640" indent="-274320">
              <a:spcAft>
                <a:spcPts val="1200"/>
              </a:spcAft>
            </a:pPr>
            <a:r>
              <a:rPr lang="en-US" sz="2200" dirty="0" smtClean="0"/>
              <a:t>• Fragmentation by means of accelerating sequence (meas. 25–28 and 31–34).</a:t>
            </a:r>
          </a:p>
          <a:p>
            <a:pPr marL="548640" indent="-274320">
              <a:spcAft>
                <a:spcPts val="1200"/>
              </a:spcAft>
            </a:pPr>
            <a:r>
              <a:rPr lang="en-US" sz="2200" dirty="0" smtClean="0"/>
              <a:t>• Sequential restatement resembling the long sequence of a core (the interpolation theme in mm. 24–26 in F   minor repeated in mm. 29–30 in A minor)</a:t>
            </a:r>
            <a:endParaRPr lang="en-US" sz="2200" dirty="0"/>
          </a:p>
        </p:txBody>
      </p:sp>
      <p:sp>
        <p:nvSpPr>
          <p:cNvPr id="2" name="TextBox 1"/>
          <p:cNvSpPr txBox="1"/>
          <p:nvPr/>
        </p:nvSpPr>
        <p:spPr>
          <a:xfrm>
            <a:off x="5266266" y="4205524"/>
            <a:ext cx="28725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latin typeface="Maestro"/>
                <a:cs typeface="Maestro"/>
              </a:rPr>
              <a:t>#</a:t>
            </a:r>
            <a:endParaRPr lang="en-US" sz="3000" dirty="0">
              <a:latin typeface="Maestro"/>
              <a:cs typeface="Maestro"/>
            </a:endParaRPr>
          </a:p>
        </p:txBody>
      </p:sp>
    </p:spTree>
    <p:extLst>
      <p:ext uri="{BB962C8B-B14F-4D97-AF65-F5344CB8AC3E}">
        <p14:creationId xmlns:p14="http://schemas.microsoft.com/office/powerpoint/2010/main" val="2523077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9733" y="372533"/>
            <a:ext cx="7455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Garamond"/>
                <a:cs typeface="Garamond"/>
              </a:rPr>
              <a:t>Formal Summary of Swieten Symphony no. 5 (B minor)</a:t>
            </a:r>
            <a:endParaRPr lang="en-US" sz="2400" b="1" dirty="0">
              <a:latin typeface="Garamond"/>
              <a:cs typeface="Garamond"/>
            </a:endParaRPr>
          </a:p>
        </p:txBody>
      </p:sp>
      <p:pic>
        <p:nvPicPr>
          <p:cNvPr id="4" name="Picture 3" descr="wq182no5formchart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29" y="935562"/>
            <a:ext cx="8730158" cy="521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05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1067" y="1532706"/>
            <a:ext cx="8331200" cy="477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Aft>
                <a:spcPts val="1200"/>
              </a:spcAft>
            </a:pPr>
            <a:r>
              <a:rPr lang="en-US" sz="2200" dirty="0" smtClean="0"/>
              <a:t>—The </a:t>
            </a:r>
            <a:r>
              <a:rPr lang="en-US" sz="2200" b="1" dirty="0" smtClean="0"/>
              <a:t>third rotation </a:t>
            </a:r>
            <a:r>
              <a:rPr lang="en-US" sz="2200" dirty="0" smtClean="0"/>
              <a:t>restores some of the material eliminated from the second rotation: The transition is complete and the subordinate theme has its original basic idea.</a:t>
            </a:r>
          </a:p>
          <a:p>
            <a:pPr marL="274320" indent="-274320">
              <a:spcAft>
                <a:spcPts val="1200"/>
              </a:spcAft>
            </a:pPr>
            <a:r>
              <a:rPr lang="en-US" sz="2200" dirty="0" smtClean="0"/>
              <a:t>—The </a:t>
            </a:r>
            <a:r>
              <a:rPr lang="en-US" sz="2200" b="1" dirty="0" smtClean="0"/>
              <a:t>interpolation</a:t>
            </a:r>
            <a:r>
              <a:rPr lang="en-US" sz="2200" dirty="0" smtClean="0"/>
              <a:t> from the subordinate theme appears in every rotation, but changes function at each appearance. Bach recomposes it each time to fit the changing functions. </a:t>
            </a:r>
          </a:p>
          <a:p>
            <a:pPr marL="274320" indent="-274320">
              <a:spcAft>
                <a:spcPts val="600"/>
              </a:spcAft>
            </a:pPr>
            <a:r>
              <a:rPr lang="en-US" sz="2200" dirty="0"/>
              <a:t>—The third rotation also incorporates some of the </a:t>
            </a:r>
            <a:r>
              <a:rPr lang="en-US" sz="2200" b="1" dirty="0"/>
              <a:t>development of material </a:t>
            </a:r>
            <a:r>
              <a:rPr lang="en-US" sz="2200" dirty="0"/>
              <a:t>that occurred in the second </a:t>
            </a:r>
            <a:r>
              <a:rPr lang="en-US" sz="2200" dirty="0" smtClean="0"/>
              <a:t>rotation into the </a:t>
            </a:r>
            <a:r>
              <a:rPr lang="en-US" sz="2200" b="1" dirty="0" smtClean="0"/>
              <a:t>long continuation of the subordinate theme</a:t>
            </a:r>
            <a:r>
              <a:rPr lang="en-US" sz="2200" dirty="0" smtClean="0"/>
              <a:t>:</a:t>
            </a:r>
          </a:p>
          <a:p>
            <a:pPr marL="548640" lvl="1" indent="-274320">
              <a:spcAft>
                <a:spcPts val="600"/>
              </a:spcAft>
            </a:pPr>
            <a:r>
              <a:rPr lang="en-US" sz="2200" dirty="0" smtClean="0"/>
              <a:t>• The sequential repetition of the interpolation idea in A minor.</a:t>
            </a:r>
          </a:p>
          <a:p>
            <a:pPr marL="548640" lvl="1" indent="-274320">
              <a:spcAft>
                <a:spcPts val="600"/>
              </a:spcAft>
            </a:pPr>
            <a:r>
              <a:rPr lang="en-US" sz="2200" dirty="0" smtClean="0"/>
              <a:t>• Incorporation of the MT B.I. into a fragmentation phrase based on different material.</a:t>
            </a:r>
            <a:endParaRPr lang="en-US" sz="2200" dirty="0"/>
          </a:p>
        </p:txBody>
      </p:sp>
      <p:sp>
        <p:nvSpPr>
          <p:cNvPr id="4" name="Rectangle 3"/>
          <p:cNvSpPr/>
          <p:nvPr/>
        </p:nvSpPr>
        <p:spPr>
          <a:xfrm>
            <a:off x="0" y="718723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/>
              <a:t>Swieten Symphony no. 5 (B minor): </a:t>
            </a:r>
          </a:p>
          <a:p>
            <a:pPr algn="ctr"/>
            <a:r>
              <a:rPr lang="en-US" sz="2200" b="1" dirty="0" smtClean="0"/>
              <a:t>Formal </a:t>
            </a:r>
            <a:r>
              <a:rPr lang="en-US" sz="2200" b="1" dirty="0"/>
              <a:t>features of the first movement</a:t>
            </a:r>
          </a:p>
        </p:txBody>
      </p:sp>
    </p:spTree>
    <p:extLst>
      <p:ext uri="{BB962C8B-B14F-4D97-AF65-F5344CB8AC3E}">
        <p14:creationId xmlns:p14="http://schemas.microsoft.com/office/powerpoint/2010/main" val="1891324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0530" y="902419"/>
            <a:ext cx="3184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Primary Arguments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51397" y="1710828"/>
            <a:ext cx="8226249" cy="3877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4320" indent="-274320">
              <a:spcAft>
                <a:spcPts val="1200"/>
              </a:spcAft>
            </a:pPr>
            <a:r>
              <a:rPr lang="en-US" sz="2400" dirty="0" smtClean="0"/>
              <a:t>—Bach’s symphony first movements are </a:t>
            </a:r>
            <a:r>
              <a:rPr lang="en-US" sz="2400" i="1" dirty="0" smtClean="0"/>
              <a:t>not in sonata form</a:t>
            </a:r>
            <a:r>
              <a:rPr lang="en-US" sz="2400" dirty="0" smtClean="0"/>
              <a:t>, but use</a:t>
            </a:r>
            <a:br>
              <a:rPr lang="en-US" sz="2400" dirty="0" smtClean="0"/>
            </a:br>
            <a:r>
              <a:rPr lang="en-US" sz="2400" dirty="0" smtClean="0"/>
              <a:t>a distinct form that shares features with sonata form (much as</a:t>
            </a:r>
            <a:br>
              <a:rPr lang="en-US" sz="2400" dirty="0" smtClean="0"/>
            </a:br>
            <a:r>
              <a:rPr lang="en-US" sz="2400" dirty="0" smtClean="0"/>
              <a:t>concerto and sonata-rondo forms do).</a:t>
            </a:r>
          </a:p>
          <a:p>
            <a:pPr marL="274320" indent="-274320">
              <a:spcAft>
                <a:spcPts val="1200"/>
              </a:spcAft>
            </a:pPr>
            <a:r>
              <a:rPr lang="en-US" sz="2400" dirty="0" smtClean="0"/>
              <a:t>—Bach’s first movement form is best described by means of </a:t>
            </a:r>
            <a:r>
              <a:rPr lang="en-US" sz="2400" i="1" dirty="0" smtClean="0"/>
              <a:t>formal</a:t>
            </a:r>
            <a:br>
              <a:rPr lang="en-US" sz="2400" i="1" dirty="0" smtClean="0"/>
            </a:br>
            <a:r>
              <a:rPr lang="en-US" sz="2400" i="1" dirty="0" smtClean="0"/>
              <a:t>functions</a:t>
            </a:r>
            <a:r>
              <a:rPr lang="en-US" sz="2400" dirty="0" smtClean="0"/>
              <a:t> (drawing on Caplin’s work).</a:t>
            </a:r>
          </a:p>
          <a:p>
            <a:pPr marL="274320" indent="-274320">
              <a:spcAft>
                <a:spcPts val="1200"/>
              </a:spcAft>
            </a:pPr>
            <a:r>
              <a:rPr lang="en-US" sz="2400" dirty="0" smtClean="0"/>
              <a:t>—The essential distinguishing feature of Bach’s first movement</a:t>
            </a:r>
            <a:br>
              <a:rPr lang="en-US" sz="2400" dirty="0" smtClean="0"/>
            </a:br>
            <a:r>
              <a:rPr lang="en-US" sz="2400" dirty="0" smtClean="0"/>
              <a:t>form is that the </a:t>
            </a:r>
            <a:r>
              <a:rPr lang="en-US" sz="2400" i="1" dirty="0" smtClean="0"/>
              <a:t>subordinate theme functions are incomplete.</a:t>
            </a:r>
            <a:endParaRPr lang="en-US" sz="2400" dirty="0" smtClean="0"/>
          </a:p>
          <a:p>
            <a:pPr marL="274320" indent="-274320">
              <a:spcAft>
                <a:spcPts val="1200"/>
              </a:spcAft>
            </a:pPr>
            <a:r>
              <a:rPr lang="en-US" sz="2400" dirty="0" smtClean="0"/>
              <a:t>—Bach’s first movement form involves a function not described</a:t>
            </a:r>
            <a:br>
              <a:rPr lang="en-US" sz="2400" dirty="0" smtClean="0"/>
            </a:br>
            <a:r>
              <a:rPr lang="en-US" sz="2400" dirty="0" smtClean="0"/>
              <a:t>by Caplin, which I will call </a:t>
            </a:r>
            <a:r>
              <a:rPr lang="en-US" sz="2400" i="1" dirty="0" smtClean="0"/>
              <a:t>ritornello function</a:t>
            </a:r>
            <a:r>
              <a:rPr lang="en-US" sz="2400" dirty="0" smtClean="0"/>
              <a:t>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95944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1067" y="1515773"/>
            <a:ext cx="8331200" cy="4693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74320">
              <a:spcAft>
                <a:spcPts val="600"/>
              </a:spcAft>
            </a:pPr>
            <a:r>
              <a:rPr lang="en-US" sz="2200" dirty="0" smtClean="0"/>
              <a:t>This first movement is </a:t>
            </a:r>
            <a:r>
              <a:rPr lang="en-US" sz="2200" b="1" dirty="0" smtClean="0"/>
              <a:t>typical</a:t>
            </a:r>
            <a:r>
              <a:rPr lang="en-US" sz="2200" dirty="0" smtClean="0"/>
              <a:t> of Bach’s symphony first movements in its incorporation of procedures characteristic of Bach’s sonata forms: </a:t>
            </a:r>
          </a:p>
          <a:p>
            <a:pPr marL="548640" indent="-274320">
              <a:spcAft>
                <a:spcPts val="600"/>
              </a:spcAft>
            </a:pPr>
            <a:r>
              <a:rPr lang="en-US" sz="2200" dirty="0" smtClean="0"/>
              <a:t>• There are </a:t>
            </a:r>
            <a:r>
              <a:rPr lang="en-US" sz="2200" b="1" dirty="0" smtClean="0"/>
              <a:t>three complete rotations</a:t>
            </a:r>
            <a:r>
              <a:rPr lang="en-US" sz="2200" dirty="0" smtClean="0"/>
              <a:t>, beginning with (1) MT in HK, </a:t>
            </a:r>
            <a:br>
              <a:rPr lang="en-US" sz="2200" dirty="0" smtClean="0"/>
            </a:br>
            <a:r>
              <a:rPr lang="en-US" sz="2200" dirty="0" smtClean="0"/>
              <a:t>(2) Ritornello in SK, and (3) Ritornello in Subdominant or HK.</a:t>
            </a:r>
          </a:p>
          <a:p>
            <a:pPr marL="548640" indent="-274320">
              <a:spcAft>
                <a:spcPts val="600"/>
              </a:spcAft>
            </a:pPr>
            <a:r>
              <a:rPr lang="en-US" sz="2200" dirty="0" smtClean="0"/>
              <a:t>• The </a:t>
            </a:r>
            <a:r>
              <a:rPr lang="en-US" sz="2200" b="1" dirty="0" smtClean="0"/>
              <a:t>second rotation </a:t>
            </a:r>
            <a:r>
              <a:rPr lang="en-US" sz="2200" dirty="0" smtClean="0"/>
              <a:t>more loosely organized, and adopts form-functional designs characteristic of development section (incomplete thematic functions, core-like use of sequence).</a:t>
            </a:r>
          </a:p>
          <a:p>
            <a:pPr marL="548640" indent="-274320">
              <a:spcAft>
                <a:spcPts val="600"/>
              </a:spcAft>
            </a:pPr>
            <a:r>
              <a:rPr lang="en-US" sz="2200" dirty="0" smtClean="0"/>
              <a:t>• </a:t>
            </a:r>
            <a:r>
              <a:rPr lang="en-US" sz="2200" b="1" dirty="0" smtClean="0"/>
              <a:t>However, </a:t>
            </a:r>
            <a:r>
              <a:rPr lang="en-US" sz="2200" dirty="0" smtClean="0"/>
              <a:t>the second rotation does </a:t>
            </a:r>
            <a:r>
              <a:rPr lang="en-US" sz="2200" i="1" dirty="0" smtClean="0"/>
              <a:t>not</a:t>
            </a:r>
            <a:r>
              <a:rPr lang="en-US" sz="2200" dirty="0" smtClean="0"/>
              <a:t> confirm a contrasting key through PAC, a typical feature of Bach’s sonata-form developments.</a:t>
            </a:r>
          </a:p>
          <a:p>
            <a:pPr marL="548640" indent="-274320">
              <a:spcAft>
                <a:spcPts val="600"/>
              </a:spcAft>
            </a:pPr>
            <a:r>
              <a:rPr lang="en-US" sz="2200" dirty="0" smtClean="0"/>
              <a:t>• The </a:t>
            </a:r>
            <a:r>
              <a:rPr lang="en-US" sz="2200" b="1" dirty="0" smtClean="0"/>
              <a:t>third rotation </a:t>
            </a:r>
            <a:r>
              <a:rPr lang="en-US" sz="2200" dirty="0" smtClean="0"/>
              <a:t>follows the first more closely (like a </a:t>
            </a:r>
            <a:r>
              <a:rPr lang="en-US" sz="2200" b="1" dirty="0" smtClean="0"/>
              <a:t>recap.</a:t>
            </a:r>
            <a:r>
              <a:rPr lang="en-US" sz="2200" dirty="0" smtClean="0"/>
              <a:t>).</a:t>
            </a:r>
          </a:p>
          <a:p>
            <a:pPr indent="-274320">
              <a:spcBef>
                <a:spcPts val="1200"/>
              </a:spcBef>
              <a:spcAft>
                <a:spcPts val="600"/>
              </a:spcAft>
            </a:pPr>
            <a:r>
              <a:rPr lang="en-US" sz="2200" dirty="0" smtClean="0"/>
              <a:t>Nonetheless the piece has the essential features unique to his symphony first movement form (incomplete STs and ritornello functions).</a:t>
            </a:r>
            <a:endParaRPr lang="en-US" sz="2200" dirty="0"/>
          </a:p>
        </p:txBody>
      </p:sp>
      <p:sp>
        <p:nvSpPr>
          <p:cNvPr id="4" name="Rectangle 3"/>
          <p:cNvSpPr/>
          <p:nvPr/>
        </p:nvSpPr>
        <p:spPr>
          <a:xfrm>
            <a:off x="0" y="718723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/>
              <a:t>Swieten Symphony no. 5 (B minor): </a:t>
            </a:r>
          </a:p>
          <a:p>
            <a:pPr algn="ctr"/>
            <a:r>
              <a:rPr lang="en-US" sz="2200" b="1" dirty="0" smtClean="0"/>
              <a:t>Formal </a:t>
            </a:r>
            <a:r>
              <a:rPr lang="en-US" sz="2200" b="1" dirty="0"/>
              <a:t>features of the first movement</a:t>
            </a:r>
          </a:p>
        </p:txBody>
      </p:sp>
    </p:spTree>
    <p:extLst>
      <p:ext uri="{BB962C8B-B14F-4D97-AF65-F5344CB8AC3E}">
        <p14:creationId xmlns:p14="http://schemas.microsoft.com/office/powerpoint/2010/main" val="2024353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879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7067" y="729901"/>
            <a:ext cx="1441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Summary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91068" y="1337736"/>
            <a:ext cx="8513442" cy="5293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Aft>
                <a:spcPts val="1200"/>
              </a:spcAft>
            </a:pPr>
            <a:r>
              <a:rPr lang="en-US" sz="2400" dirty="0" smtClean="0"/>
              <a:t>• Bach composes his forms in terms of </a:t>
            </a:r>
            <a:r>
              <a:rPr lang="en-US" sz="2400" i="1" dirty="0" smtClean="0"/>
              <a:t>formal functions</a:t>
            </a:r>
            <a:r>
              <a:rPr lang="en-US" sz="2400" dirty="0" smtClean="0"/>
              <a:t>, the common</a:t>
            </a:r>
            <a:br>
              <a:rPr lang="en-US" sz="2400" dirty="0" smtClean="0"/>
            </a:br>
            <a:r>
              <a:rPr lang="en-US" sz="2400" dirty="0" smtClean="0"/>
              <a:t>language of the 18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century. </a:t>
            </a:r>
          </a:p>
          <a:p>
            <a:pPr marL="274320" indent="-274320">
              <a:spcAft>
                <a:spcPts val="1200"/>
              </a:spcAft>
            </a:pPr>
            <a:r>
              <a:rPr lang="en-US" sz="2400" dirty="0" smtClean="0"/>
              <a:t>• Bach’s symphony first movements, though sharing many of the </a:t>
            </a:r>
            <a:br>
              <a:rPr lang="en-US" sz="2400" dirty="0" smtClean="0"/>
            </a:br>
            <a:r>
              <a:rPr lang="en-US" sz="2400" dirty="0" smtClean="0"/>
              <a:t>formal functions of sonata form, are a distinct formal practice:</a:t>
            </a:r>
          </a:p>
          <a:p>
            <a:pPr marL="548640" indent="-274320">
              <a:spcAft>
                <a:spcPts val="1200"/>
              </a:spcAft>
            </a:pPr>
            <a:r>
              <a:rPr lang="en-US" sz="2400" dirty="0" smtClean="0"/>
              <a:t>—They exhibit </a:t>
            </a:r>
            <a:r>
              <a:rPr lang="en-US" sz="2400" i="1" dirty="0" smtClean="0"/>
              <a:t>consistent</a:t>
            </a:r>
            <a:r>
              <a:rPr lang="en-US" sz="2400" dirty="0" smtClean="0"/>
              <a:t> features that do not belong to the </a:t>
            </a:r>
            <a:br>
              <a:rPr lang="en-US" sz="2400" dirty="0" smtClean="0"/>
            </a:br>
            <a:r>
              <a:rPr lang="en-US" sz="2400" dirty="0" smtClean="0"/>
              <a:t>sonata-form model, especially the </a:t>
            </a:r>
            <a:r>
              <a:rPr lang="en-US" sz="2400" i="1" dirty="0" smtClean="0"/>
              <a:t>incompleteness of subordinate </a:t>
            </a:r>
            <a:br>
              <a:rPr lang="en-US" sz="2400" i="1" dirty="0" smtClean="0"/>
            </a:br>
            <a:r>
              <a:rPr lang="en-US" sz="2400" i="1" dirty="0" smtClean="0"/>
              <a:t>themes</a:t>
            </a:r>
            <a:r>
              <a:rPr lang="en-US" sz="2400" dirty="0" smtClean="0"/>
              <a:t> and the use of the </a:t>
            </a:r>
            <a:r>
              <a:rPr lang="en-US" sz="2400" i="1" dirty="0" smtClean="0"/>
              <a:t>ritornello</a:t>
            </a:r>
            <a:r>
              <a:rPr lang="en-US" sz="2400" dirty="0" smtClean="0"/>
              <a:t> function.</a:t>
            </a:r>
          </a:p>
          <a:p>
            <a:pPr marL="548640" indent="-274320">
              <a:spcAft>
                <a:spcPts val="1200"/>
              </a:spcAft>
            </a:pPr>
            <a:r>
              <a:rPr lang="en-US" sz="2400" dirty="0" smtClean="0"/>
              <a:t>—Some do not fit the sonata-form model at all (</a:t>
            </a:r>
            <a:r>
              <a:rPr lang="en-US" sz="2400" dirty="0" err="1" smtClean="0"/>
              <a:t>Wq</a:t>
            </a:r>
            <a:r>
              <a:rPr lang="en-US" sz="2400" dirty="0" smtClean="0"/>
              <a:t>. 182 no. 1).</a:t>
            </a:r>
          </a:p>
          <a:p>
            <a:pPr marL="548640" indent="-274320">
              <a:spcAft>
                <a:spcPts val="1200"/>
              </a:spcAft>
            </a:pPr>
            <a:r>
              <a:rPr lang="en-US" sz="2400" dirty="0" smtClean="0"/>
              <a:t>—Others exhibit a greater frequency of irregularities (subdominant</a:t>
            </a:r>
            <a:br>
              <a:rPr lang="en-US" sz="2400" dirty="0" smtClean="0"/>
            </a:br>
            <a:r>
              <a:rPr lang="en-US" sz="2400" dirty="0" smtClean="0"/>
              <a:t>or submediant recaps, recaps without the MT B.I.) and are better accounted for under an alternate formal model.</a:t>
            </a:r>
          </a:p>
          <a:p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08640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3713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C.P.E. Bach’s Symphonies </a:t>
            </a:r>
            <a:br>
              <a:rPr lang="en-US" dirty="0" smtClean="0"/>
            </a:br>
            <a:r>
              <a:rPr lang="en-US" dirty="0" smtClean="0"/>
              <a:t>and the Composer-Specific </a:t>
            </a:r>
            <a:br>
              <a:rPr lang="en-US" dirty="0" smtClean="0"/>
            </a:br>
            <a:r>
              <a:rPr lang="en-US" dirty="0" smtClean="0"/>
              <a:t>Study of Form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86738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Jason Yust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Boston University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105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000" y="626533"/>
            <a:ext cx="8652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Garamond"/>
                <a:cs typeface="Garamond"/>
              </a:rPr>
              <a:t>Selected Bibliography</a:t>
            </a:r>
            <a:endParaRPr lang="en-US" sz="2400" b="1" dirty="0">
              <a:latin typeface="Garamond"/>
              <a:cs typeface="Garamon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1866" y="1337733"/>
            <a:ext cx="7992533" cy="506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Aft>
                <a:spcPts val="600"/>
              </a:spcAft>
            </a:pPr>
            <a:r>
              <a:rPr lang="en-US" dirty="0" smtClean="0">
                <a:latin typeface="Garamond"/>
                <a:cs typeface="Garamond"/>
              </a:rPr>
              <a:t>Caplin, William. </a:t>
            </a:r>
            <a:r>
              <a:rPr lang="en-US" i="1" dirty="0" smtClean="0">
                <a:latin typeface="Garamond"/>
                <a:cs typeface="Garamond"/>
              </a:rPr>
              <a:t>Classical Form: a Theory of Formal Functions for the Instrumental Music of Haydn, Mozart, and Beethoven. </a:t>
            </a:r>
            <a:r>
              <a:rPr lang="en-US" dirty="0" smtClean="0">
                <a:latin typeface="Garamond"/>
                <a:cs typeface="Garamond"/>
              </a:rPr>
              <a:t>New York: Oxford University Press, 1998.</a:t>
            </a:r>
            <a:endParaRPr lang="en-US" i="1" dirty="0" smtClean="0">
              <a:latin typeface="Garamond"/>
              <a:cs typeface="Garamond"/>
            </a:endParaRPr>
          </a:p>
          <a:p>
            <a:pPr marL="274320" indent="-274320">
              <a:spcAft>
                <a:spcPts val="600"/>
              </a:spcAft>
            </a:pPr>
            <a:r>
              <a:rPr lang="en-US" dirty="0" smtClean="0">
                <a:latin typeface="Garamond"/>
                <a:cs typeface="Garamond"/>
              </a:rPr>
              <a:t>Hepokoski, James, and Warren Darcy. </a:t>
            </a:r>
            <a:r>
              <a:rPr lang="en-US" i="1" dirty="0" smtClean="0">
                <a:latin typeface="Garamond"/>
                <a:cs typeface="Garamond"/>
              </a:rPr>
              <a:t>Elements of Sonata Form: Norms, Types, and Deformations of the Late Eighteenth Century Sonata</a:t>
            </a:r>
            <a:r>
              <a:rPr lang="en-US" dirty="0" smtClean="0">
                <a:latin typeface="Garamond"/>
                <a:cs typeface="Garamond"/>
              </a:rPr>
              <a:t>. Oxford University Press, 2006.</a:t>
            </a:r>
            <a:endParaRPr lang="en-US" i="1" dirty="0" smtClean="0">
              <a:latin typeface="Garamond"/>
              <a:cs typeface="Garamond"/>
            </a:endParaRPr>
          </a:p>
          <a:p>
            <a:pPr marL="274320" indent="-274320">
              <a:spcAft>
                <a:spcPts val="600"/>
              </a:spcAft>
            </a:pPr>
            <a:r>
              <a:rPr lang="en-US" dirty="0" err="1" smtClean="0">
                <a:latin typeface="Garamond"/>
                <a:cs typeface="Garamond"/>
              </a:rPr>
              <a:t>Mandelbaum</a:t>
            </a:r>
            <a:r>
              <a:rPr lang="en-US" dirty="0" smtClean="0">
                <a:latin typeface="Garamond"/>
                <a:cs typeface="Garamond"/>
              </a:rPr>
              <a:t>, Karen. “The late keyboard rondos of Carl Philipp Emanuel Bach: Issues of genre, form, and voice leading.” PhD diss., City University of New York, 2008.</a:t>
            </a:r>
          </a:p>
          <a:p>
            <a:pPr marL="274320" indent="-274320">
              <a:spcAft>
                <a:spcPts val="600"/>
              </a:spcAft>
            </a:pPr>
            <a:r>
              <a:rPr lang="en-US" dirty="0" smtClean="0">
                <a:latin typeface="Garamond"/>
                <a:cs typeface="Garamond"/>
              </a:rPr>
              <a:t>Petty, Wayne. “Compositional techniques in the keyboard sonatas of Carl Philipp Emanuel Bach: Reimagining the foundations of a musical style.” PhD diss., Yale University, 1995.</a:t>
            </a:r>
          </a:p>
          <a:p>
            <a:pPr marL="274320" indent="-274320">
              <a:spcAft>
                <a:spcPts val="600"/>
              </a:spcAft>
            </a:pPr>
            <a:r>
              <a:rPr lang="en-US" dirty="0" smtClean="0">
                <a:latin typeface="Garamond"/>
                <a:cs typeface="Garamond"/>
              </a:rPr>
              <a:t>———. “Koch, </a:t>
            </a:r>
            <a:r>
              <a:rPr lang="en-US" dirty="0" err="1" smtClean="0">
                <a:latin typeface="Garamond"/>
                <a:cs typeface="Garamond"/>
              </a:rPr>
              <a:t>Schenker</a:t>
            </a:r>
            <a:r>
              <a:rPr lang="en-US" dirty="0" smtClean="0">
                <a:latin typeface="Garamond"/>
                <a:cs typeface="Garamond"/>
              </a:rPr>
              <a:t>, and the Development Section of Sonata Forms by C.P.E. Bach.” </a:t>
            </a:r>
            <a:r>
              <a:rPr lang="en-US" i="1" dirty="0" smtClean="0">
                <a:latin typeface="Garamond"/>
                <a:cs typeface="Garamond"/>
              </a:rPr>
              <a:t>Music Theory Spectrum</a:t>
            </a:r>
            <a:r>
              <a:rPr lang="en-US" dirty="0" smtClean="0">
                <a:latin typeface="Garamond"/>
                <a:cs typeface="Garamond"/>
              </a:rPr>
              <a:t> 21/2 (1999), 151–173.</a:t>
            </a:r>
          </a:p>
          <a:p>
            <a:pPr marL="274320" indent="-274320">
              <a:spcAft>
                <a:spcPts val="600"/>
              </a:spcAft>
            </a:pPr>
            <a:r>
              <a:rPr lang="en-US" dirty="0" smtClean="0">
                <a:latin typeface="Garamond"/>
                <a:cs typeface="Garamond"/>
              </a:rPr>
              <a:t>Rosen, Charles.</a:t>
            </a:r>
            <a:r>
              <a:rPr lang="en-US" i="1" dirty="0">
                <a:latin typeface="Garamond"/>
                <a:cs typeface="Garamond"/>
              </a:rPr>
              <a:t> </a:t>
            </a:r>
            <a:r>
              <a:rPr lang="en-US" i="1" dirty="0" smtClean="0">
                <a:latin typeface="Garamond"/>
                <a:cs typeface="Garamond"/>
              </a:rPr>
              <a:t>Sonata Forms.</a:t>
            </a:r>
            <a:r>
              <a:rPr lang="en-US" dirty="0" smtClean="0">
                <a:latin typeface="Garamond"/>
                <a:cs typeface="Garamond"/>
              </a:rPr>
              <a:t> New York</a:t>
            </a:r>
            <a:r>
              <a:rPr lang="en-US" smtClean="0">
                <a:latin typeface="Garamond"/>
                <a:cs typeface="Garamond"/>
              </a:rPr>
              <a:t>: Norton, 1980.</a:t>
            </a:r>
            <a:endParaRPr lang="en-US" i="1" dirty="0" smtClean="0">
              <a:latin typeface="Garamond"/>
              <a:cs typeface="Garamond"/>
            </a:endParaRPr>
          </a:p>
          <a:p>
            <a:pPr marL="274320" indent="-274320">
              <a:spcAft>
                <a:spcPts val="600"/>
              </a:spcAft>
            </a:pPr>
            <a:r>
              <a:rPr lang="en-US" i="1" dirty="0" smtClean="0">
                <a:latin typeface="Garamond"/>
                <a:cs typeface="Garamond"/>
              </a:rPr>
              <a:t>———. </a:t>
            </a:r>
            <a:r>
              <a:rPr lang="en-US" i="1" dirty="0">
                <a:latin typeface="Garamond"/>
                <a:cs typeface="Garamond"/>
              </a:rPr>
              <a:t>The Classical </a:t>
            </a:r>
            <a:r>
              <a:rPr lang="en-US" i="1" dirty="0" smtClean="0">
                <a:latin typeface="Garamond"/>
                <a:cs typeface="Garamond"/>
              </a:rPr>
              <a:t>Style. </a:t>
            </a:r>
            <a:r>
              <a:rPr lang="en-US" dirty="0" smtClean="0">
                <a:latin typeface="Garamond"/>
                <a:cs typeface="Garamond"/>
              </a:rPr>
              <a:t>London: Faber, 1971.</a:t>
            </a:r>
          </a:p>
          <a:p>
            <a:pPr marL="274320" indent="-274320">
              <a:spcAft>
                <a:spcPts val="600"/>
              </a:spcAft>
            </a:pPr>
            <a:r>
              <a:rPr lang="en-US" dirty="0" err="1" smtClean="0">
                <a:latin typeface="Garamond"/>
                <a:cs typeface="Garamond"/>
              </a:rPr>
              <a:t>Suchalla</a:t>
            </a:r>
            <a:r>
              <a:rPr lang="en-US" dirty="0" smtClean="0">
                <a:latin typeface="Garamond"/>
                <a:cs typeface="Garamond"/>
              </a:rPr>
              <a:t>, Ernst. </a:t>
            </a:r>
            <a:r>
              <a:rPr lang="en-US" dirty="0">
                <a:latin typeface="Garamond"/>
                <a:cs typeface="Garamond"/>
              </a:rPr>
              <a:t>“</a:t>
            </a:r>
            <a:r>
              <a:rPr lang="en-US" dirty="0" smtClean="0">
                <a:latin typeface="Garamond"/>
                <a:cs typeface="Garamond"/>
              </a:rPr>
              <a:t>Die </a:t>
            </a:r>
            <a:r>
              <a:rPr lang="en-US" dirty="0" err="1" smtClean="0">
                <a:latin typeface="Garamond"/>
                <a:cs typeface="Garamond"/>
              </a:rPr>
              <a:t>Orchestersinfonien</a:t>
            </a:r>
            <a:r>
              <a:rPr lang="en-US" dirty="0" smtClean="0">
                <a:latin typeface="Garamond"/>
                <a:cs typeface="Garamond"/>
              </a:rPr>
              <a:t> Carl Philipp Emanuel </a:t>
            </a:r>
            <a:r>
              <a:rPr lang="en-US" dirty="0" err="1" smtClean="0">
                <a:latin typeface="Garamond"/>
                <a:cs typeface="Garamond"/>
              </a:rPr>
              <a:t>Bachs</a:t>
            </a:r>
            <a:r>
              <a:rPr lang="en-US" dirty="0" smtClean="0">
                <a:latin typeface="Garamond"/>
                <a:cs typeface="Garamond"/>
              </a:rPr>
              <a:t> </a:t>
            </a:r>
            <a:r>
              <a:rPr lang="en-US" dirty="0" err="1" smtClean="0">
                <a:latin typeface="Garamond"/>
                <a:cs typeface="Garamond"/>
              </a:rPr>
              <a:t>nebst</a:t>
            </a:r>
            <a:r>
              <a:rPr lang="en-US" dirty="0" smtClean="0">
                <a:latin typeface="Garamond"/>
                <a:cs typeface="Garamond"/>
              </a:rPr>
              <a:t> </a:t>
            </a:r>
            <a:r>
              <a:rPr lang="en-US" dirty="0" err="1" smtClean="0">
                <a:latin typeface="Garamond"/>
                <a:cs typeface="Garamond"/>
              </a:rPr>
              <a:t>einem</a:t>
            </a:r>
            <a:r>
              <a:rPr lang="en-US" dirty="0" smtClean="0">
                <a:latin typeface="Garamond"/>
                <a:cs typeface="Garamond"/>
              </a:rPr>
              <a:t> </a:t>
            </a:r>
            <a:r>
              <a:rPr lang="en-US" dirty="0" err="1" smtClean="0">
                <a:latin typeface="Garamond"/>
                <a:cs typeface="Garamond"/>
              </a:rPr>
              <a:t>thematichen</a:t>
            </a:r>
            <a:r>
              <a:rPr lang="en-US" dirty="0" smtClean="0">
                <a:latin typeface="Garamond"/>
                <a:cs typeface="Garamond"/>
              </a:rPr>
              <a:t> </a:t>
            </a:r>
            <a:r>
              <a:rPr lang="en-US" dirty="0" err="1" smtClean="0">
                <a:latin typeface="Garamond"/>
                <a:cs typeface="Garamond"/>
              </a:rPr>
              <a:t>Verzeichnis</a:t>
            </a:r>
            <a:r>
              <a:rPr lang="en-US" dirty="0" smtClean="0">
                <a:latin typeface="Garamond"/>
                <a:cs typeface="Garamond"/>
              </a:rPr>
              <a:t> seiner </a:t>
            </a:r>
            <a:r>
              <a:rPr lang="en-US" dirty="0" err="1" smtClean="0">
                <a:latin typeface="Garamond"/>
                <a:cs typeface="Garamond"/>
              </a:rPr>
              <a:t>Orchesterwerke</a:t>
            </a:r>
            <a:r>
              <a:rPr lang="en-US" i="1" dirty="0" smtClean="0">
                <a:latin typeface="Garamond"/>
                <a:cs typeface="Garamond"/>
              </a:rPr>
              <a:t>.</a:t>
            </a:r>
            <a:r>
              <a:rPr lang="en-US" dirty="0" smtClean="0">
                <a:latin typeface="Garamond"/>
                <a:cs typeface="Garamond"/>
              </a:rPr>
              <a:t>” PhD diss., Johannes-Gutenberg-</a:t>
            </a:r>
            <a:r>
              <a:rPr lang="en-US" dirty="0" err="1" smtClean="0">
                <a:latin typeface="Garamond"/>
                <a:cs typeface="Garamond"/>
              </a:rPr>
              <a:t>Universität</a:t>
            </a:r>
            <a:r>
              <a:rPr lang="en-US" dirty="0" smtClean="0">
                <a:latin typeface="Garamond"/>
                <a:cs typeface="Garamond"/>
              </a:rPr>
              <a:t> </a:t>
            </a:r>
            <a:r>
              <a:rPr lang="en-US" dirty="0" err="1" smtClean="0">
                <a:latin typeface="Garamond"/>
                <a:cs typeface="Garamond"/>
              </a:rPr>
              <a:t>zu</a:t>
            </a:r>
            <a:r>
              <a:rPr lang="en-US" dirty="0" smtClean="0">
                <a:latin typeface="Garamond"/>
                <a:cs typeface="Garamond"/>
              </a:rPr>
              <a:t> Mainz, 1968.</a:t>
            </a:r>
          </a:p>
        </p:txBody>
      </p:sp>
    </p:spTree>
    <p:extLst>
      <p:ext uri="{BB962C8B-B14F-4D97-AF65-F5344CB8AC3E}">
        <p14:creationId xmlns:p14="http://schemas.microsoft.com/office/powerpoint/2010/main" val="3507085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Hidden Track: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Analysis of the Berlin Symphony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in E minor, </a:t>
            </a:r>
            <a:r>
              <a:rPr lang="en-US" dirty="0" err="1" smtClean="0">
                <a:solidFill>
                  <a:schemeClr val="tx1"/>
                </a:solidFill>
              </a:rPr>
              <a:t>Wq</a:t>
            </a:r>
            <a:r>
              <a:rPr lang="en-US" dirty="0" smtClean="0">
                <a:solidFill>
                  <a:schemeClr val="tx1"/>
                </a:solidFill>
              </a:rPr>
              <a:t>. 178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067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18723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/>
              <a:t>Berlin Symphony in E minor (</a:t>
            </a:r>
            <a:r>
              <a:rPr lang="en-US" sz="2200" b="1" dirty="0" err="1" smtClean="0"/>
              <a:t>Wq</a:t>
            </a:r>
            <a:r>
              <a:rPr lang="en-US" sz="2200" b="1" dirty="0" smtClean="0"/>
              <a:t>. 178): </a:t>
            </a:r>
          </a:p>
          <a:p>
            <a:pPr algn="ctr"/>
            <a:r>
              <a:rPr lang="en-US" sz="2200" b="1" dirty="0" smtClean="0"/>
              <a:t>Formal </a:t>
            </a:r>
            <a:r>
              <a:rPr lang="en-US" sz="2200" b="1" dirty="0"/>
              <a:t>features of the first movement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1067" y="1515773"/>
            <a:ext cx="8331200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74320">
              <a:spcAft>
                <a:spcPts val="600"/>
              </a:spcAft>
            </a:pPr>
            <a:r>
              <a:rPr lang="en-US" sz="2200" dirty="0" smtClean="0"/>
              <a:t>The main theme idea appears </a:t>
            </a:r>
            <a:r>
              <a:rPr lang="en-US" sz="2200" b="1" dirty="0" smtClean="0"/>
              <a:t>four</a:t>
            </a:r>
            <a:r>
              <a:rPr lang="en-US" sz="2200" dirty="0" smtClean="0"/>
              <a:t> times, in E minor, G major, B minor, and again in E minor.</a:t>
            </a:r>
          </a:p>
          <a:p>
            <a:pPr marL="548640" indent="-274320">
              <a:spcAft>
                <a:spcPts val="600"/>
              </a:spcAft>
            </a:pPr>
            <a:r>
              <a:rPr lang="en-US" sz="2200" dirty="0" smtClean="0"/>
              <a:t>—The last appearance of the MT idea is in a </a:t>
            </a:r>
            <a:r>
              <a:rPr lang="en-US" sz="2200" b="1" dirty="0" smtClean="0"/>
              <a:t>coda.</a:t>
            </a:r>
          </a:p>
          <a:p>
            <a:pPr marL="548640" indent="-274320">
              <a:spcAft>
                <a:spcPts val="600"/>
              </a:spcAft>
            </a:pPr>
            <a:r>
              <a:rPr lang="en-US" sz="2200" dirty="0" smtClean="0"/>
              <a:t>—The second and third appearances of the MT idea are </a:t>
            </a:r>
            <a:r>
              <a:rPr lang="en-US" sz="2200" b="1" dirty="0" smtClean="0"/>
              <a:t>in the same thematic rotation</a:t>
            </a:r>
            <a:r>
              <a:rPr lang="en-US" sz="2200" dirty="0" smtClean="0"/>
              <a:t>, a rotation that features typical development-like features.</a:t>
            </a:r>
          </a:p>
          <a:p>
            <a:pPr marL="548640" indent="-274320">
              <a:spcAft>
                <a:spcPts val="600"/>
              </a:spcAft>
            </a:pPr>
            <a:r>
              <a:rPr lang="en-US" sz="2200" dirty="0" smtClean="0"/>
              <a:t>—There is a </a:t>
            </a:r>
            <a:r>
              <a:rPr lang="en-US" sz="2200" b="1" dirty="0" smtClean="0"/>
              <a:t>third rotation</a:t>
            </a:r>
            <a:r>
              <a:rPr lang="en-US" sz="2200" dirty="0" smtClean="0"/>
              <a:t>, however, but it begins </a:t>
            </a:r>
            <a:r>
              <a:rPr lang="en-US" sz="2200" b="1" dirty="0" smtClean="0"/>
              <a:t>midway through the main theme</a:t>
            </a:r>
            <a:r>
              <a:rPr lang="en-US" sz="2200" dirty="0" smtClean="0"/>
              <a:t>, eliminating the characteristic MT idea. Otherwise, the third rotation resembles a recap.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14583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q178formchart.tif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83" y="304800"/>
            <a:ext cx="8976317" cy="6126912"/>
          </a:xfrm>
          <a:prstGeom prst="rect">
            <a:avLst/>
          </a:prstGeom>
        </p:spPr>
      </p:pic>
      <p:pic>
        <p:nvPicPr>
          <p:cNvPr id="4" name="07 Symphony in E Minor, Wq. 178_ I. Allegro Assai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45200" y="5858933"/>
            <a:ext cx="499533" cy="49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37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0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797175"/>
          </a:xfrm>
        </p:spPr>
        <p:txBody>
          <a:bodyPr/>
          <a:lstStyle/>
          <a:p>
            <a:r>
              <a:rPr lang="en-US" dirty="0" smtClean="0"/>
              <a:t>Formal Functions</a:t>
            </a:r>
            <a:br>
              <a:rPr lang="en-US" dirty="0" smtClean="0"/>
            </a:br>
            <a:r>
              <a:rPr lang="en-US" dirty="0" smtClean="0"/>
              <a:t>and Composer-Specific </a:t>
            </a:r>
            <a:br>
              <a:rPr lang="en-US" dirty="0" smtClean="0"/>
            </a:br>
            <a:r>
              <a:rPr lang="en-US" dirty="0" smtClean="0"/>
              <a:t>Formal Universes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890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7925" y="1043423"/>
            <a:ext cx="81246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sz="2400" b="1" dirty="0" smtClean="0"/>
              <a:t>Formal Functions vs. Traditional </a:t>
            </a:r>
            <a:r>
              <a:rPr lang="en-US" sz="2400" b="1" i="1" dirty="0" smtClean="0"/>
              <a:t>Formenlehre</a:t>
            </a:r>
            <a:endParaRPr lang="en-US" sz="2400" b="1" dirty="0" smtClean="0"/>
          </a:p>
          <a:p>
            <a:pPr marL="182880">
              <a:spcBef>
                <a:spcPts val="1200"/>
              </a:spcBef>
              <a:spcAft>
                <a:spcPts val="600"/>
              </a:spcAft>
            </a:pPr>
            <a:r>
              <a:rPr lang="en-US" sz="2200" b="1" dirty="0" smtClean="0"/>
              <a:t>Traditional </a:t>
            </a:r>
            <a:r>
              <a:rPr lang="en-US" sz="2200" b="1" i="1" dirty="0" smtClean="0"/>
              <a:t>Formenlehre</a:t>
            </a:r>
            <a:r>
              <a:rPr lang="en-US" sz="2200" b="1" dirty="0" smtClean="0"/>
              <a:t>: </a:t>
            </a:r>
            <a:endParaRPr lang="en-US" sz="2200" dirty="0" smtClean="0"/>
          </a:p>
          <a:p>
            <a:pPr marL="731520" indent="-274320">
              <a:spcAft>
                <a:spcPts val="600"/>
              </a:spcAft>
            </a:pPr>
            <a:r>
              <a:rPr lang="en-US" sz="2200" dirty="0" smtClean="0"/>
              <a:t>• Normative formal </a:t>
            </a:r>
            <a:r>
              <a:rPr lang="en-US" sz="2200" dirty="0" smtClean="0"/>
              <a:t>scripts.</a:t>
            </a:r>
            <a:endParaRPr lang="en-US" sz="2200" dirty="0" smtClean="0"/>
          </a:p>
          <a:p>
            <a:pPr marL="731520" indent="-274320">
              <a:spcAft>
                <a:spcPts val="600"/>
              </a:spcAft>
            </a:pPr>
            <a:r>
              <a:rPr lang="en-US" sz="2200" dirty="0" smtClean="0"/>
              <a:t>• Static relationships between sections (thematic content, </a:t>
            </a:r>
            <a:br>
              <a:rPr lang="en-US" sz="2200" dirty="0" smtClean="0"/>
            </a:br>
            <a:r>
              <a:rPr lang="en-US" sz="2200" dirty="0" smtClean="0"/>
              <a:t>key, etc.</a:t>
            </a:r>
            <a:r>
              <a:rPr lang="en-US" sz="2200" dirty="0" smtClean="0"/>
              <a:t>).</a:t>
            </a:r>
            <a:endParaRPr lang="en-US" sz="2200" dirty="0" smtClean="0"/>
          </a:p>
          <a:p>
            <a:pPr marL="640080" indent="-457200">
              <a:spcBef>
                <a:spcPts val="1200"/>
              </a:spcBef>
              <a:spcAft>
                <a:spcPts val="600"/>
              </a:spcAft>
            </a:pPr>
            <a:r>
              <a:rPr lang="en-US" sz="2200" b="1" dirty="0" smtClean="0"/>
              <a:t>Formal Functions: </a:t>
            </a:r>
            <a:r>
              <a:rPr lang="en-US" sz="2200" dirty="0" smtClean="0"/>
              <a:t>Characteristic </a:t>
            </a:r>
            <a:r>
              <a:rPr lang="en-US" sz="2200" i="1" dirty="0" smtClean="0"/>
              <a:t>musical processes</a:t>
            </a:r>
            <a:r>
              <a:rPr lang="en-US" sz="2200" dirty="0" smtClean="0"/>
              <a:t> that fulfill characteristic </a:t>
            </a:r>
            <a:r>
              <a:rPr lang="en-US" sz="2200" i="1" dirty="0" smtClean="0"/>
              <a:t>functions</a:t>
            </a:r>
            <a:r>
              <a:rPr lang="en-US" sz="2200" dirty="0" smtClean="0"/>
              <a:t>. </a:t>
            </a:r>
          </a:p>
          <a:p>
            <a:pPr marL="731520" indent="-274320">
              <a:spcAft>
                <a:spcPts val="600"/>
              </a:spcAft>
            </a:pPr>
            <a:r>
              <a:rPr lang="en-US" sz="2200" dirty="0" smtClean="0"/>
              <a:t>• Functions can be </a:t>
            </a:r>
            <a:r>
              <a:rPr lang="en-US" sz="2200" i="1" dirty="0" smtClean="0"/>
              <a:t>narrative</a:t>
            </a:r>
            <a:r>
              <a:rPr lang="en-US" sz="2200" dirty="0" smtClean="0"/>
              <a:t>: </a:t>
            </a:r>
            <a:r>
              <a:rPr lang="en-US" sz="2200" dirty="0"/>
              <a:t>i</a:t>
            </a:r>
            <a:r>
              <a:rPr lang="en-US" sz="2200" dirty="0" smtClean="0"/>
              <a:t>nitiating, continuational, cadential.</a:t>
            </a:r>
          </a:p>
          <a:p>
            <a:pPr marL="731520" indent="-274320">
              <a:spcAft>
                <a:spcPts val="600"/>
              </a:spcAft>
            </a:pPr>
            <a:r>
              <a:rPr lang="en-US" sz="2200" dirty="0" smtClean="0"/>
              <a:t>• They can also be </a:t>
            </a:r>
            <a:r>
              <a:rPr lang="en-US" sz="2200" i="1" dirty="0" smtClean="0"/>
              <a:t>tonal</a:t>
            </a:r>
            <a:r>
              <a:rPr lang="en-US" sz="2200" dirty="0" smtClean="0"/>
              <a:t>: modulation, destabilization, confirmation.</a:t>
            </a:r>
            <a:endParaRPr lang="en-US" sz="22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66301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5333" y="891323"/>
            <a:ext cx="68634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Typical features associated with narrative functions</a:t>
            </a:r>
            <a:br>
              <a:rPr lang="en-US" sz="2400" b="1" dirty="0" smtClean="0"/>
            </a:br>
            <a:r>
              <a:rPr lang="en-US" sz="2400" b="1" dirty="0" smtClean="0"/>
              <a:t>(Harmony, motive, rhythmic organization)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26533" y="1913467"/>
            <a:ext cx="8244477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4320" indent="-274320">
              <a:spcAft>
                <a:spcPts val="2400"/>
              </a:spcAft>
            </a:pPr>
            <a:r>
              <a:rPr lang="en-US" sz="2200" b="1" dirty="0" smtClean="0"/>
              <a:t>Initiating gestures: </a:t>
            </a:r>
            <a:r>
              <a:rPr lang="en-US" sz="2200" i="1" dirty="0" smtClean="0"/>
              <a:t>Tonic prolongational</a:t>
            </a:r>
            <a:r>
              <a:rPr lang="en-US" sz="2200" dirty="0" smtClean="0"/>
              <a:t> harmony, </a:t>
            </a:r>
            <a:r>
              <a:rPr lang="en-US" sz="2200" i="1" dirty="0" smtClean="0"/>
              <a:t>new </a:t>
            </a:r>
            <a:r>
              <a:rPr lang="en-US" sz="2200" dirty="0" smtClean="0"/>
              <a:t>motives, melodic </a:t>
            </a:r>
            <a:br>
              <a:rPr lang="en-US" sz="2200" dirty="0" smtClean="0"/>
            </a:br>
            <a:r>
              <a:rPr lang="en-US" sz="2200" dirty="0" smtClean="0"/>
              <a:t>ideas in </a:t>
            </a:r>
            <a:r>
              <a:rPr lang="en-US" sz="2200" i="1" dirty="0" smtClean="0"/>
              <a:t>two-measure units.</a:t>
            </a:r>
            <a:endParaRPr lang="en-US" sz="2200" b="1" i="1" dirty="0" smtClean="0"/>
          </a:p>
          <a:p>
            <a:pPr marL="274320" indent="-274320">
              <a:spcAft>
                <a:spcPts val="2400"/>
              </a:spcAft>
            </a:pPr>
            <a:r>
              <a:rPr lang="en-US" sz="2200" b="1" dirty="0" smtClean="0"/>
              <a:t>Continuational gestures: </a:t>
            </a:r>
            <a:r>
              <a:rPr lang="en-US" sz="2200" i="1" dirty="0" smtClean="0"/>
              <a:t>Sequential</a:t>
            </a:r>
            <a:r>
              <a:rPr lang="en-US" sz="2200" dirty="0" smtClean="0"/>
              <a:t> harmony, </a:t>
            </a:r>
            <a:r>
              <a:rPr lang="en-US" sz="2200" i="1" dirty="0" smtClean="0"/>
              <a:t>liquidation</a:t>
            </a:r>
            <a:r>
              <a:rPr lang="en-US" sz="2200" dirty="0" smtClean="0"/>
              <a:t> of previous </a:t>
            </a:r>
            <a:br>
              <a:rPr lang="en-US" sz="2200" dirty="0" smtClean="0"/>
            </a:br>
            <a:r>
              <a:rPr lang="en-US" sz="2200" dirty="0" smtClean="0"/>
              <a:t>motives, </a:t>
            </a:r>
            <a:r>
              <a:rPr lang="en-US" sz="2200" i="1" dirty="0" smtClean="0"/>
              <a:t>fragmentation</a:t>
            </a:r>
            <a:r>
              <a:rPr lang="en-US" sz="2200" dirty="0" smtClean="0"/>
              <a:t> of melodic ideas into smaller units.</a:t>
            </a:r>
          </a:p>
          <a:p>
            <a:pPr marL="274320" indent="-274320">
              <a:spcAft>
                <a:spcPts val="2400"/>
              </a:spcAft>
            </a:pPr>
            <a:r>
              <a:rPr lang="en-US" sz="2200" b="1" dirty="0" smtClean="0"/>
              <a:t>Cadential gestures: </a:t>
            </a:r>
            <a:r>
              <a:rPr lang="en-US" sz="2200" i="1" dirty="0" smtClean="0"/>
              <a:t>Cadential</a:t>
            </a:r>
            <a:r>
              <a:rPr lang="en-US" sz="2200" dirty="0" smtClean="0"/>
              <a:t> harmony, absence of characteristic motives.</a:t>
            </a:r>
            <a:endParaRPr lang="en-US" sz="2200" b="1" dirty="0" smtClean="0"/>
          </a:p>
        </p:txBody>
      </p:sp>
    </p:spTree>
    <p:extLst>
      <p:ext uri="{BB962C8B-B14F-4D97-AF65-F5344CB8AC3E}">
        <p14:creationId xmlns:p14="http://schemas.microsoft.com/office/powerpoint/2010/main" val="1597832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7925" y="826173"/>
            <a:ext cx="8124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sz="2400" b="1" dirty="0" smtClean="0"/>
              <a:t>Formal Functions vs. Traditional </a:t>
            </a:r>
            <a:r>
              <a:rPr lang="en-US" sz="2400" b="1" i="1" dirty="0" smtClean="0"/>
              <a:t>Formenlehre</a:t>
            </a:r>
            <a:endParaRPr lang="en-US" sz="2400" b="1" dirty="0" smtClean="0"/>
          </a:p>
          <a:p>
            <a:pPr>
              <a:spcAft>
                <a:spcPts val="600"/>
              </a:spcAft>
            </a:pPr>
            <a:r>
              <a:rPr lang="en-US" sz="2200" dirty="0" smtClean="0"/>
              <a:t>In what sense is musical form a </a:t>
            </a:r>
            <a:r>
              <a:rPr lang="en-US" sz="2200" b="1" dirty="0" smtClean="0"/>
              <a:t>language</a:t>
            </a:r>
            <a:r>
              <a:rPr lang="en-US" sz="2200" dirty="0" smtClean="0"/>
              <a:t> in the later 18</a:t>
            </a:r>
            <a:r>
              <a:rPr lang="en-US" sz="2200" baseline="30000" dirty="0" smtClean="0"/>
              <a:t>th</a:t>
            </a:r>
            <a:r>
              <a:rPr lang="en-US" sz="2200" dirty="0" smtClean="0"/>
              <a:t> century?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sz="2200" dirty="0" smtClean="0"/>
              <a:t>Metaphor of a musical “language”:</a:t>
            </a:r>
          </a:p>
          <a:p>
            <a:pPr lvl="2">
              <a:spcAft>
                <a:spcPts val="600"/>
              </a:spcAft>
            </a:pPr>
            <a:r>
              <a:rPr lang="en-US" sz="2200" dirty="0" smtClean="0"/>
              <a:t>• Common across all composers, listeners.</a:t>
            </a:r>
          </a:p>
          <a:p>
            <a:pPr lvl="2">
              <a:spcAft>
                <a:spcPts val="600"/>
              </a:spcAft>
            </a:pPr>
            <a:r>
              <a:rPr lang="en-US" sz="2200" dirty="0" smtClean="0"/>
              <a:t>• Not under the direct control of the composer.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sz="2200" b="1" dirty="0" smtClean="0"/>
              <a:t>Formal scripts are </a:t>
            </a:r>
            <a:r>
              <a:rPr lang="en-US" sz="2200" b="1" i="1" dirty="0" smtClean="0"/>
              <a:t>not </a:t>
            </a:r>
            <a:r>
              <a:rPr lang="en-US" sz="2200" b="1" dirty="0" smtClean="0"/>
              <a:t>a language</a:t>
            </a:r>
            <a:r>
              <a:rPr lang="en-US" sz="2200" dirty="0" smtClean="0"/>
              <a:t>:</a:t>
            </a:r>
          </a:p>
          <a:p>
            <a:pPr lvl="2">
              <a:spcAft>
                <a:spcPts val="600"/>
              </a:spcAft>
            </a:pPr>
            <a:r>
              <a:rPr lang="en-US" sz="2200" dirty="0" smtClean="0"/>
              <a:t>• Scripts vary from composer to composer.</a:t>
            </a:r>
          </a:p>
          <a:p>
            <a:pPr marL="1188720" lvl="2" indent="-274320">
              <a:spcAft>
                <a:spcPts val="600"/>
              </a:spcAft>
            </a:pPr>
            <a:r>
              <a:rPr lang="en-US" sz="2200" dirty="0" smtClean="0"/>
              <a:t>• </a:t>
            </a:r>
            <a:r>
              <a:rPr lang="en-US" sz="2200" dirty="0"/>
              <a:t>Scripts vary </a:t>
            </a:r>
            <a:r>
              <a:rPr lang="en-US" sz="2200" dirty="0" smtClean="0"/>
              <a:t>from </a:t>
            </a:r>
            <a:r>
              <a:rPr lang="en-US" sz="2200" dirty="0"/>
              <a:t>piece to </a:t>
            </a:r>
            <a:r>
              <a:rPr lang="en-US" sz="2200" dirty="0" smtClean="0"/>
              <a:t>piece. (The composer is free to manipulate them.)</a:t>
            </a:r>
          </a:p>
          <a:p>
            <a:pPr marL="731520" lvl="1" indent="-274320">
              <a:spcBef>
                <a:spcPts val="1200"/>
              </a:spcBef>
              <a:spcAft>
                <a:spcPts val="600"/>
              </a:spcAft>
            </a:pPr>
            <a:r>
              <a:rPr lang="en-US" sz="2200" b="1" dirty="0" smtClean="0"/>
              <a:t>Formal functions </a:t>
            </a:r>
            <a:r>
              <a:rPr lang="en-US" sz="2200" b="1" i="1" dirty="0" smtClean="0"/>
              <a:t>are</a:t>
            </a:r>
            <a:r>
              <a:rPr lang="en-US" sz="2200" b="1" dirty="0" smtClean="0"/>
              <a:t> </a:t>
            </a:r>
            <a:r>
              <a:rPr lang="en-US" sz="2200" b="1" smtClean="0"/>
              <a:t>a language.</a:t>
            </a:r>
            <a:endParaRPr lang="en-US" sz="2200" b="1" dirty="0"/>
          </a:p>
          <a:p>
            <a:pPr lvl="2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99615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4972" y="708263"/>
            <a:ext cx="631269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Example</a:t>
            </a:r>
          </a:p>
          <a:p>
            <a:pPr algn="ctr"/>
            <a:r>
              <a:rPr lang="en-US" sz="2400" b="1" dirty="0" smtClean="0"/>
              <a:t>Formal Functions in a Standard 8-m. Sentence:</a:t>
            </a:r>
          </a:p>
          <a:p>
            <a:endParaRPr lang="en-US" sz="24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443647"/>
              </p:ext>
            </p:extLst>
          </p:nvPr>
        </p:nvGraphicFramePr>
        <p:xfrm>
          <a:off x="494503" y="1908591"/>
          <a:ext cx="8242509" cy="23892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879173"/>
                <a:gridCol w="2502191"/>
                <a:gridCol w="2861145"/>
              </a:tblGrid>
              <a:tr h="62983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Formal</a:t>
                      </a:r>
                      <a:r>
                        <a:rPr lang="en-US" sz="2200" baseline="0" dirty="0" smtClean="0"/>
                        <a:t> Section</a:t>
                      </a:r>
                      <a:endParaRPr lang="en-US" sz="2200" b="1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Narrative Function</a:t>
                      </a:r>
                      <a:endParaRPr lang="en-US" sz="22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Tonal</a:t>
                      </a:r>
                      <a:r>
                        <a:rPr lang="en-US" sz="2200" baseline="0" dirty="0" smtClean="0"/>
                        <a:t> Function</a:t>
                      </a:r>
                      <a:endParaRPr lang="en-US" sz="22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</a:tcPr>
                </a:tc>
              </a:tr>
              <a:tr h="581381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Presentation (mm. 1–4)</a:t>
                      </a:r>
                      <a:endParaRPr lang="en-US" sz="22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Initiation</a:t>
                      </a:r>
                      <a:endParaRPr lang="en-US" sz="2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Establish</a:t>
                      </a:r>
                      <a:r>
                        <a:rPr lang="en-US" sz="2200" baseline="0" dirty="0" smtClean="0"/>
                        <a:t> tonic harmony</a:t>
                      </a:r>
                      <a:endParaRPr lang="en-US" sz="2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5078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Continuation (mm. 5–6)</a:t>
                      </a:r>
                      <a:endParaRPr lang="en-US" sz="22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Continuation</a:t>
                      </a:r>
                      <a:endParaRPr lang="en-US" sz="2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2728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Cadence (mm. 7–8)</a:t>
                      </a:r>
                      <a:endParaRPr lang="en-US" sz="22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Cadential</a:t>
                      </a:r>
                      <a:endParaRPr lang="en-US" sz="2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Confirm</a:t>
                      </a:r>
                      <a:r>
                        <a:rPr lang="en-US" sz="2200" baseline="0" dirty="0" smtClean="0"/>
                        <a:t> tonic key</a:t>
                      </a:r>
                      <a:endParaRPr lang="en-US" sz="2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mpd="sng"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804572" y="1604308"/>
          <a:ext cx="2422805" cy="365760"/>
        </p:xfrm>
        <a:graphic>
          <a:graphicData uri="http://schemas.openxmlformats.org/drawingml/2006/table">
            <a:tbl>
              <a:tblPr/>
              <a:tblGrid>
                <a:gridCol w="2422805"/>
              </a:tblGrid>
              <a:tr h="28409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03810" y="1771424"/>
          <a:ext cx="1620773" cy="365760"/>
        </p:xfrm>
        <a:graphic>
          <a:graphicData uri="http://schemas.openxmlformats.org/drawingml/2006/table">
            <a:tbl>
              <a:tblPr/>
              <a:tblGrid>
                <a:gridCol w="1620773"/>
              </a:tblGrid>
              <a:tr h="1504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038498" y="1905116"/>
          <a:ext cx="902286" cy="365760"/>
        </p:xfrm>
        <a:graphic>
          <a:graphicData uri="http://schemas.openxmlformats.org/drawingml/2006/table">
            <a:tbl>
              <a:tblPr/>
              <a:tblGrid>
                <a:gridCol w="902286"/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369077"/>
              </p:ext>
            </p:extLst>
          </p:nvPr>
        </p:nvGraphicFramePr>
        <p:xfrm>
          <a:off x="1453683" y="1871693"/>
          <a:ext cx="1771154" cy="365760"/>
        </p:xfrm>
        <a:graphic>
          <a:graphicData uri="http://schemas.openxmlformats.org/drawingml/2006/table">
            <a:tbl>
              <a:tblPr/>
              <a:tblGrid>
                <a:gridCol w="1771154"/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1887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9565" y="708263"/>
            <a:ext cx="562350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Example</a:t>
            </a:r>
          </a:p>
          <a:p>
            <a:pPr algn="ctr"/>
            <a:r>
              <a:rPr lang="en-US" sz="2400" b="1" dirty="0" smtClean="0"/>
              <a:t>Formal Functions in a Sonata Exposition:</a:t>
            </a:r>
          </a:p>
          <a:p>
            <a:endParaRPr lang="en-US" sz="24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092463"/>
              </p:ext>
            </p:extLst>
          </p:nvPr>
        </p:nvGraphicFramePr>
        <p:xfrm>
          <a:off x="563134" y="1908591"/>
          <a:ext cx="8090135" cy="2941339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604467"/>
                <a:gridCol w="2561031"/>
                <a:gridCol w="2924637"/>
              </a:tblGrid>
              <a:tr h="62983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Formal</a:t>
                      </a:r>
                      <a:r>
                        <a:rPr lang="en-US" sz="2200" baseline="0" dirty="0" smtClean="0"/>
                        <a:t> Section</a:t>
                      </a:r>
                      <a:endParaRPr lang="en-US" sz="2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Narrative Function</a:t>
                      </a:r>
                      <a:endParaRPr lang="en-US" sz="2200" b="1" dirty="0"/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Tonal</a:t>
                      </a:r>
                      <a:r>
                        <a:rPr lang="en-US" sz="2200" baseline="0" dirty="0" smtClean="0"/>
                        <a:t> Function</a:t>
                      </a:r>
                      <a:endParaRPr lang="en-US" sz="2200" b="1" dirty="0"/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</a:tr>
              <a:tr h="581381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Main theme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Initiation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Establish home key</a:t>
                      </a:r>
                      <a:endParaRPr lang="en-US" sz="2200" dirty="0"/>
                    </a:p>
                  </a:txBody>
                  <a:tcPr/>
                </a:tc>
              </a:tr>
              <a:tr h="55078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Transition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Continuation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Destabilize</a:t>
                      </a:r>
                      <a:r>
                        <a:rPr lang="en-US" sz="2200" baseline="0" dirty="0" smtClean="0"/>
                        <a:t> home key</a:t>
                      </a:r>
                      <a:endParaRPr lang="en-US" sz="2200" dirty="0"/>
                    </a:p>
                  </a:txBody>
                  <a:tcPr/>
                </a:tc>
              </a:tr>
              <a:tr h="62728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Subordinate theme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Cadential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Confirm</a:t>
                      </a:r>
                      <a:r>
                        <a:rPr lang="en-US" sz="2200" baseline="0" dirty="0" smtClean="0"/>
                        <a:t> subordinate key</a:t>
                      </a:r>
                      <a:endParaRPr lang="en-US" sz="2200" dirty="0"/>
                    </a:p>
                  </a:txBody>
                  <a:tcPr/>
                </a:tc>
              </a:tr>
              <a:tr h="552059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Closing section</a:t>
                      </a:r>
                      <a:endParaRPr lang="en-US" sz="2200" dirty="0"/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Post-cadential</a:t>
                      </a:r>
                      <a:endParaRPr lang="en-US" sz="2200" dirty="0"/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5121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9770</TotalTime>
  <Words>2746</Words>
  <Application>Microsoft Macintosh PowerPoint</Application>
  <PresentationFormat>On-screen Show (4:3)</PresentationFormat>
  <Paragraphs>368</Paragraphs>
  <Slides>37</Slides>
  <Notes>12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Office Theme</vt:lpstr>
      <vt:lpstr>Custom Design</vt:lpstr>
      <vt:lpstr>C.P.E. Bach’s Symphonies  and the Composer-Specific  Study of Form</vt:lpstr>
      <vt:lpstr>PowerPoint Presentation</vt:lpstr>
      <vt:lpstr>PowerPoint Presentation</vt:lpstr>
      <vt:lpstr>Formal Functions and Composer-Specific  Formal Universes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General Features of First Movements in  Bach’s Symphonies</vt:lpstr>
      <vt:lpstr>PowerPoint Presentation</vt:lpstr>
      <vt:lpstr>PowerPoint Presentation</vt:lpstr>
      <vt:lpstr>PowerPoint Presentation</vt:lpstr>
      <vt:lpstr>PowerPoint Presentation</vt:lpstr>
      <vt:lpstr>Analysis: Swieten Symphony (Wq. 182) no. 1 in G major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Analysis: Swieten Symphony (Wq. 182) no. 5 in B minor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C.P.E. Bach’s Symphonies  and the Composer-Specific  Study of Form</vt:lpstr>
      <vt:lpstr>PowerPoint Presentation</vt:lpstr>
      <vt:lpstr>Hidden Track: </vt:lpstr>
      <vt:lpstr>PowerPoint Presentation</vt:lpstr>
      <vt:lpstr>PowerPoint Presentation</vt:lpstr>
    </vt:vector>
  </TitlesOfParts>
  <Company>Boston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C.P.E. Bach’s Symphonies and the  Composer-Specific Study of Form</dc:title>
  <dc:creator>Jason Yust</dc:creator>
  <cp:lastModifiedBy>Jason Yust</cp:lastModifiedBy>
  <cp:revision>114</cp:revision>
  <cp:lastPrinted>2012-03-29T18:35:50Z</cp:lastPrinted>
  <dcterms:created xsi:type="dcterms:W3CDTF">2012-03-06T18:16:48Z</dcterms:created>
  <dcterms:modified xsi:type="dcterms:W3CDTF">2012-04-01T03:39:46Z</dcterms:modified>
</cp:coreProperties>
</file>