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png" ContentType="image/png"/>
  <Default Extension="aiff" ContentType="audio/x-a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74"/>
  </p:notesMasterIdLst>
  <p:sldIdLst>
    <p:sldId id="256" r:id="rId2"/>
    <p:sldId id="325" r:id="rId3"/>
    <p:sldId id="390" r:id="rId4"/>
    <p:sldId id="398" r:id="rId5"/>
    <p:sldId id="400" r:id="rId6"/>
    <p:sldId id="527" r:id="rId7"/>
    <p:sldId id="529" r:id="rId8"/>
    <p:sldId id="391" r:id="rId9"/>
    <p:sldId id="392" r:id="rId10"/>
    <p:sldId id="393" r:id="rId11"/>
    <p:sldId id="504" r:id="rId12"/>
    <p:sldId id="500" r:id="rId13"/>
    <p:sldId id="501" r:id="rId14"/>
    <p:sldId id="502" r:id="rId15"/>
    <p:sldId id="507" r:id="rId16"/>
    <p:sldId id="471" r:id="rId17"/>
    <p:sldId id="509" r:id="rId18"/>
    <p:sldId id="483" r:id="rId19"/>
    <p:sldId id="508" r:id="rId20"/>
    <p:sldId id="511" r:id="rId21"/>
    <p:sldId id="486" r:id="rId22"/>
    <p:sldId id="505" r:id="rId23"/>
    <p:sldId id="506" r:id="rId24"/>
    <p:sldId id="530" r:id="rId25"/>
    <p:sldId id="531" r:id="rId26"/>
    <p:sldId id="532" r:id="rId27"/>
    <p:sldId id="533" r:id="rId28"/>
    <p:sldId id="516" r:id="rId29"/>
    <p:sldId id="488" r:id="rId30"/>
    <p:sldId id="515" r:id="rId31"/>
    <p:sldId id="510" r:id="rId32"/>
    <p:sldId id="414" r:id="rId33"/>
    <p:sldId id="517" r:id="rId34"/>
    <p:sldId id="518" r:id="rId35"/>
    <p:sldId id="519" r:id="rId36"/>
    <p:sldId id="520" r:id="rId37"/>
    <p:sldId id="522" r:id="rId38"/>
    <p:sldId id="521" r:id="rId39"/>
    <p:sldId id="523" r:id="rId40"/>
    <p:sldId id="524" r:id="rId41"/>
    <p:sldId id="525" r:id="rId42"/>
    <p:sldId id="408" r:id="rId43"/>
    <p:sldId id="482" r:id="rId44"/>
    <p:sldId id="413" r:id="rId45"/>
    <p:sldId id="412" r:id="rId46"/>
    <p:sldId id="418" r:id="rId47"/>
    <p:sldId id="528" r:id="rId48"/>
    <p:sldId id="415" r:id="rId49"/>
    <p:sldId id="427" r:id="rId50"/>
    <p:sldId id="428" r:id="rId51"/>
    <p:sldId id="429" r:id="rId52"/>
    <p:sldId id="424" r:id="rId53"/>
    <p:sldId id="425" r:id="rId54"/>
    <p:sldId id="417" r:id="rId55"/>
    <p:sldId id="466" r:id="rId56"/>
    <p:sldId id="468" r:id="rId57"/>
    <p:sldId id="470" r:id="rId58"/>
    <p:sldId id="534" r:id="rId59"/>
    <p:sldId id="526" r:id="rId60"/>
    <p:sldId id="490" r:id="rId61"/>
    <p:sldId id="535" r:id="rId62"/>
    <p:sldId id="536" r:id="rId63"/>
    <p:sldId id="537" r:id="rId64"/>
    <p:sldId id="538" r:id="rId65"/>
    <p:sldId id="409" r:id="rId66"/>
    <p:sldId id="419" r:id="rId67"/>
    <p:sldId id="478" r:id="rId68"/>
    <p:sldId id="475" r:id="rId69"/>
    <p:sldId id="476" r:id="rId70"/>
    <p:sldId id="477" r:id="rId71"/>
    <p:sldId id="401" r:id="rId72"/>
    <p:sldId id="420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B98"/>
    <a:srgbClr val="B784E7"/>
    <a:srgbClr val="3E1470"/>
    <a:srgbClr val="F08586"/>
    <a:srgbClr val="4E1B1F"/>
    <a:srgbClr val="69232A"/>
    <a:srgbClr val="73A3FE"/>
    <a:srgbClr val="27408A"/>
    <a:srgbClr val="282E8A"/>
    <a:srgbClr val="709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8" autoAdjust="0"/>
    <p:restoredTop sz="90000" autoAdjust="0"/>
  </p:normalViewPr>
  <p:slideViewPr>
    <p:cSldViewPr snapToGrid="0">
      <p:cViewPr>
        <p:scale>
          <a:sx n="114" d="100"/>
          <a:sy n="114" d="100"/>
        </p:scale>
        <p:origin x="100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DBA70CC-2FB7-A747-BAEE-E6317BAE8F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76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3D0C4F6-818E-144F-9D2E-B682D4111A55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</a:t>
            </a:r>
            <a:r>
              <a:rPr lang="en-US" baseline="0" dirty="0" smtClean="0"/>
              <a:t> trend in |f5|, no trend in |f3| is evident, but |f2| also decreases and tracks |f5|. Dips in curve show composers “ahead of their time”: Bach, Scarlatti, Beethoven, Schubert, Liszt! And peaks are more conservative harmonists: Rameau, </a:t>
            </a:r>
            <a:r>
              <a:rPr lang="en-US" baseline="0" dirty="0" err="1" smtClean="0"/>
              <a:t>Zipoli</a:t>
            </a:r>
            <a:r>
              <a:rPr lang="en-US" baseline="0" dirty="0" smtClean="0"/>
              <a:t>, Mendelssohn, Rachmaninoff.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</a:t>
            </a:r>
            <a:r>
              <a:rPr lang="en-US" baseline="0" dirty="0" smtClean="0"/>
              <a:t> trend in |f5|, no trend in |f3| is evident, but |f2| also decreases and tracks |f5|. Dips in curve show composers “ahead of their time”: Bach, Scarlatti, Beethoven, Schubert, Liszt! And peaks are more conservative harmonists: Rameau, </a:t>
            </a:r>
            <a:r>
              <a:rPr lang="en-US" baseline="0" dirty="0" err="1" smtClean="0"/>
              <a:t>Zipoli</a:t>
            </a:r>
            <a:r>
              <a:rPr lang="en-US" baseline="0" dirty="0" smtClean="0"/>
              <a:t>, Mendelssohn</a:t>
            </a:r>
            <a:r>
              <a:rPr lang="en-US" baseline="0" smtClean="0"/>
              <a:t>, Rachmaninoff.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0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Effects: Phase</a:t>
            </a:r>
            <a:r>
              <a:rPr lang="en-US" baseline="0" dirty="0" smtClean="0"/>
              <a:t> shift in minor in f2 (lower group). Increase in f3, lower consistency in minor in 1800s.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97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Effects: In f5, decreas</a:t>
            </a:r>
            <a:r>
              <a:rPr lang="en-US" baseline="0" dirty="0" smtClean="0"/>
              <a:t>e in size, not phase. Strong historical trend in f4 despite small average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1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2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13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3D0C4F6-818E-144F-9D2E-B682D4111A55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9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work is based</a:t>
            </a:r>
            <a:r>
              <a:rPr lang="en-US" baseline="0" dirty="0" smtClean="0"/>
              <a:t> on the idea of treating a pcset as a signal and taking its Fourier transform to isolate significant intervallic properties. The idea was first proposed by Lewin and further developed by Ian Quinn as a measure of set class similarity. Both Lewin and Quinn focus on </a:t>
            </a:r>
            <a:r>
              <a:rPr lang="en-US" i="1" baseline="0" dirty="0" smtClean="0"/>
              <a:t>magnitudes</a:t>
            </a:r>
            <a:r>
              <a:rPr lang="en-US" baseline="0" dirty="0" smtClean="0"/>
              <a:t> of the resulting Fourier components, which contain the transposition- and inversion-independent interval information. The current paper and </a:t>
            </a:r>
            <a:r>
              <a:rPr lang="en-US" baseline="0" dirty="0" err="1" smtClean="0"/>
              <a:t>Amiot’s</a:t>
            </a:r>
            <a:r>
              <a:rPr lang="en-US" baseline="0" dirty="0" smtClean="0"/>
              <a:t> are interested instead in the </a:t>
            </a:r>
            <a:r>
              <a:rPr lang="en-US" i="1" baseline="0" dirty="0" smtClean="0"/>
              <a:t>phases </a:t>
            </a:r>
            <a:r>
              <a:rPr lang="en-US" i="0" baseline="0" dirty="0" smtClean="0"/>
              <a:t>of the components, which contain the residue of transposition-dependent information. The phases therefore can show relationships between instances of the same set class, not just between different set classes.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D999B-4A8F-2845-99D1-C41D449C91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7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Ph5 elements of the same key are all close together, and relative keys are close. Parallel minors are a quarter-cycle away (further than most elements of the key). </a:t>
            </a:r>
            <a:r>
              <a:rPr lang="en-US" baseline="0" dirty="0" err="1" smtClean="0"/>
              <a:t>Diatonics</a:t>
            </a:r>
            <a:r>
              <a:rPr lang="en-US" baseline="0" dirty="0" smtClean="0"/>
              <a:t> are especially large, triads somewhat less so. Major tonic and it’s dominant coincide. Diatonic is close to and in between its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Ph3 space triads</a:t>
            </a:r>
            <a:r>
              <a:rPr lang="en-US" baseline="0" dirty="0" smtClean="0"/>
              <a:t> are close to their voice-leading neighbors. Different functions in the same key are not close. </a:t>
            </a:r>
            <a:r>
              <a:rPr lang="en-US" baseline="0" dirty="0" err="1" smtClean="0"/>
              <a:t>Diatonics</a:t>
            </a:r>
            <a:r>
              <a:rPr lang="en-US" baseline="0" dirty="0" smtClean="0"/>
              <a:t> are close to and in between their possible tonics. But tonic and dominant are far apart. Parallel triads are close.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5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Ph2 space same-root and fifth</a:t>
            </a:r>
            <a:r>
              <a:rPr lang="en-US" baseline="0" dirty="0" smtClean="0"/>
              <a:t> related triads are close. Major tonic coincides with dominant. Parallels are close, relatives are far apart. Most tonal set classes are not especially large.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70CC-2FB7-A747-BAEE-E6317BAE8F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46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familiar application of </a:t>
            </a:r>
            <a:r>
              <a:rPr lang="en-US" baseline="0" dirty="0" smtClean="0"/>
              <a:t>the quantity-of-pc way of thinking is the kind of statistical distribution used in key profiles (e.g. </a:t>
            </a:r>
            <a:r>
              <a:rPr lang="en-US" baseline="0" dirty="0" err="1" smtClean="0"/>
              <a:t>Krumhansl</a:t>
            </a:r>
            <a:r>
              <a:rPr lang="en-US" baseline="0" dirty="0" smtClean="0"/>
              <a:t>-Kessler 1982, </a:t>
            </a:r>
            <a:r>
              <a:rPr lang="en-US" baseline="0" dirty="0" err="1" smtClean="0"/>
              <a:t>Krumhansl</a:t>
            </a:r>
            <a:r>
              <a:rPr lang="en-US" baseline="0" dirty="0" smtClean="0"/>
              <a:t> 1990, Temperley 2007). On the left is </a:t>
            </a:r>
            <a:r>
              <a:rPr lang="en-US" baseline="0" dirty="0" err="1" smtClean="0"/>
              <a:t>Krumhansl</a:t>
            </a:r>
            <a:r>
              <a:rPr lang="en-US" baseline="0" dirty="0" smtClean="0"/>
              <a:t> and Kessler’s multi-dimensional scaling solution for key relatedness based on the correlations of the experimentally derived major and minor key profiles. In these key profiles, “quantities of pc” are average goodness-of-fit ratings for the given pc in the given context. They also have been interpreted as </a:t>
            </a:r>
            <a:r>
              <a:rPr lang="en-US" i="1" baseline="0" dirty="0" smtClean="0"/>
              <a:t>statistical likelihood</a:t>
            </a:r>
            <a:r>
              <a:rPr lang="en-US" i="0" baseline="0" dirty="0" smtClean="0"/>
              <a:t> of a note appearing in a given tonal context, or as the distribution of pcs in an actual musical passage or experimental stimulus (Temperley 2007, Temperley and Marvin 2008).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D999B-4A8F-2845-99D1-C41D449C91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Krumhansl</a:t>
            </a:r>
            <a:r>
              <a:rPr lang="en-US" baseline="0" dirty="0" smtClean="0"/>
              <a:t> and Kessler’s key-correlation space is essentially the same as the c4/c5 harmonic phase space, up to an arbitrary 90-degree rotation and reflection, and a normalization of the parameters.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D999B-4A8F-2845-99D1-C41D449C91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D999B-4A8F-2845-99D1-C41D449C91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jpeg"/><Relationship Id="rId5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 descr="sky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5725"/>
            <a:ext cx="914082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74" name="Picture 2" descr="sky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 descr="branch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91200"/>
            <a:ext cx="22860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78" name="Picture 6" descr="branch1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"/>
          <a:stretch>
            <a:fillRect/>
          </a:stretch>
        </p:blipFill>
        <p:spPr bwMode="auto">
          <a:xfrm>
            <a:off x="5562600" y="0"/>
            <a:ext cx="358140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80" name="Picture 8" descr="branch6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7663"/>
            <a:ext cx="1828800" cy="14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81" name="Picture 9" descr="branch2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46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ky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branch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649" y="0"/>
            <a:ext cx="1699001" cy="86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branch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1201" y="-35193"/>
            <a:ext cx="16446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Jason Yust</a:t>
            </a:r>
            <a:endParaRPr lang="en-US" sz="1600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895600" y="6487084"/>
            <a:ext cx="325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baseline="0" dirty="0" smtClean="0"/>
              <a:t>Probing </a:t>
            </a:r>
            <a:r>
              <a:rPr lang="en-US" sz="1600" b="0" baseline="0" smtClean="0"/>
              <a:t>Questions about Keys</a:t>
            </a:r>
            <a:endParaRPr lang="en-US" sz="1600" b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906203" y="6477113"/>
            <a:ext cx="206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MCM 2017, 6/28/2017</a:t>
            </a:r>
            <a:endParaRPr lang="en-US" sz="1600" dirty="0"/>
          </a:p>
        </p:txBody>
      </p:sp>
      <p:pic>
        <p:nvPicPr>
          <p:cNvPr id="8" name="Picture 7" descr="BU Logo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5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0"/>
            <a:ext cx="8229600" cy="5943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Jason Yust</a:t>
            </a:r>
            <a:endParaRPr lang="en-US" sz="16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494265" y="6468311"/>
            <a:ext cx="4814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baseline="0" dirty="0" smtClean="0"/>
              <a:t>DFT and a Theory of Harmony for the 20</a:t>
            </a:r>
            <a:r>
              <a:rPr lang="en-US" sz="1600" b="0" baseline="30000" dirty="0" smtClean="0"/>
              <a:t>th</a:t>
            </a:r>
            <a:r>
              <a:rPr lang="en-US" sz="1600" b="0" baseline="0" dirty="0" smtClean="0"/>
              <a:t> Century</a:t>
            </a:r>
            <a:endParaRPr lang="en-US" sz="1600" b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538222" y="6472354"/>
            <a:ext cx="1560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SMT 11/1/</a:t>
            </a:r>
            <a:r>
              <a:rPr lang="en-US" sz="1600" baseline="0" dirty="0" smtClean="0"/>
              <a:t>2015</a:t>
            </a:r>
            <a:endParaRPr lang="en-US" sz="1600" dirty="0"/>
          </a:p>
        </p:txBody>
      </p:sp>
      <p:pic>
        <p:nvPicPr>
          <p:cNvPr id="10" name="Picture 9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897124"/>
            <a:ext cx="8229600" cy="582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98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ajTriadSine.tif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9" r="16202" b="6146"/>
          <a:stretch/>
        </p:blipFill>
        <p:spPr>
          <a:xfrm>
            <a:off x="-392239" y="-1526188"/>
            <a:ext cx="9970230" cy="4238484"/>
          </a:xfrm>
          <a:prstGeom prst="rect">
            <a:avLst/>
          </a:prstGeom>
        </p:spPr>
      </p:pic>
      <p:pic>
        <p:nvPicPr>
          <p:cNvPr id="5" name="Picture 4" descr="CmajTriadSine.tif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9" t="2055" r="16202" b="6146"/>
          <a:stretch/>
        </p:blipFill>
        <p:spPr>
          <a:xfrm>
            <a:off x="-392239" y="2712296"/>
            <a:ext cx="9970230" cy="4145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232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6562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2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Jason Yust</a:t>
            </a:r>
            <a:endParaRPr lang="en-US" sz="16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37569" y="6447620"/>
            <a:ext cx="3421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Schubert</a:t>
            </a:r>
            <a:r>
              <a:rPr lang="en-US" sz="1600" b="0" baseline="0" dirty="0" smtClean="0"/>
              <a:t> &amp; the Continuous </a:t>
            </a:r>
            <a:r>
              <a:rPr lang="en-US" sz="1600" b="0" i="1" baseline="0" dirty="0" smtClean="0"/>
              <a:t>Tonnetz</a:t>
            </a:r>
            <a:endParaRPr lang="en-US" sz="1600" b="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142531" y="6447620"/>
            <a:ext cx="1716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SMT 10/31/2013</a:t>
            </a:r>
            <a:endParaRPr lang="en-US" sz="1600" dirty="0"/>
          </a:p>
        </p:txBody>
      </p:sp>
      <p:pic>
        <p:nvPicPr>
          <p:cNvPr id="13" name="Picture 12" descr="BU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1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tif"/><Relationship Id="rId6" Type="http://schemas.openxmlformats.org/officeDocument/2006/relationships/image" Target="../media/image38.tif"/><Relationship Id="rId7" Type="http://schemas.openxmlformats.org/officeDocument/2006/relationships/image" Target="../media/image39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37.tif"/><Relationship Id="rId6" Type="http://schemas.openxmlformats.org/officeDocument/2006/relationships/image" Target="../media/image38.tif"/><Relationship Id="rId7" Type="http://schemas.openxmlformats.org/officeDocument/2006/relationships/image" Target="../media/image39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tif"/><Relationship Id="rId5" Type="http://schemas.openxmlformats.org/officeDocument/2006/relationships/image" Target="../media/image56.png"/><Relationship Id="rId1" Type="http://schemas.microsoft.com/office/2007/relationships/media" Target="../media/media1.aiff"/><Relationship Id="rId2" Type="http://schemas.openxmlformats.org/officeDocument/2006/relationships/audio" Target="../media/media1.a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7.tif"/><Relationship Id="rId5" Type="http://schemas.openxmlformats.org/officeDocument/2006/relationships/image" Target="../media/image58.tif"/><Relationship Id="rId6" Type="http://schemas.openxmlformats.org/officeDocument/2006/relationships/image" Target="../media/image59.png"/><Relationship Id="rId1" Type="http://schemas.microsoft.com/office/2007/relationships/media" Target="../media/media2.aiff"/><Relationship Id="rId2" Type="http://schemas.openxmlformats.org/officeDocument/2006/relationships/audio" Target="../media/media2.a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60.tif"/><Relationship Id="rId6" Type="http://schemas.openxmlformats.org/officeDocument/2006/relationships/image" Target="../media/image56.png"/><Relationship Id="rId1" Type="http://schemas.microsoft.com/office/2007/relationships/media" Target="../media/media3.aiff"/><Relationship Id="rId2" Type="http://schemas.openxmlformats.org/officeDocument/2006/relationships/audio" Target="../media/media3.a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"/><Relationship Id="rId3" Type="http://schemas.openxmlformats.org/officeDocument/2006/relationships/image" Target="../media/image62.t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tif"/><Relationship Id="rId3" Type="http://schemas.openxmlformats.org/officeDocument/2006/relationships/image" Target="../media/image63.t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56.png"/><Relationship Id="rId7" Type="http://schemas.openxmlformats.org/officeDocument/2006/relationships/image" Target="../media/image66.png"/><Relationship Id="rId1" Type="http://schemas.microsoft.com/office/2007/relationships/media" Target="../media/media4.aiff"/><Relationship Id="rId2" Type="http://schemas.openxmlformats.org/officeDocument/2006/relationships/audio" Target="../media/media4.a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56.png"/><Relationship Id="rId1" Type="http://schemas.microsoft.com/office/2007/relationships/media" Target="../media/media5.aiff"/><Relationship Id="rId2" Type="http://schemas.openxmlformats.org/officeDocument/2006/relationships/audio" Target="../media/media5.a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emf"/><Relationship Id="rId12" Type="http://schemas.openxmlformats.org/officeDocument/2006/relationships/image" Target="../media/image80.emf"/><Relationship Id="rId13" Type="http://schemas.openxmlformats.org/officeDocument/2006/relationships/image" Target="../media/image81.emf"/><Relationship Id="rId14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9" Type="http://schemas.openxmlformats.org/officeDocument/2006/relationships/image" Target="../media/image77.emf"/><Relationship Id="rId10" Type="http://schemas.openxmlformats.org/officeDocument/2006/relationships/image" Target="../media/image7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5.tif"/><Relationship Id="rId5" Type="http://schemas.openxmlformats.org/officeDocument/2006/relationships/image" Target="../media/image56.png"/><Relationship Id="rId1" Type="http://schemas.microsoft.com/office/2007/relationships/media" Target="../media/media6.aiff"/><Relationship Id="rId2" Type="http://schemas.openxmlformats.org/officeDocument/2006/relationships/audio" Target="../media/media6.a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"/><Relationship Id="rId4" Type="http://schemas.openxmlformats.org/officeDocument/2006/relationships/image" Target="../media/image88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t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9.tif"/><Relationship Id="rId5" Type="http://schemas.openxmlformats.org/officeDocument/2006/relationships/image" Target="../media/image56.png"/><Relationship Id="rId1" Type="http://schemas.microsoft.com/office/2007/relationships/media" Target="../media/media7.aiff"/><Relationship Id="rId2" Type="http://schemas.openxmlformats.org/officeDocument/2006/relationships/audio" Target="../media/media7.a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tif"/><Relationship Id="rId3" Type="http://schemas.openxmlformats.org/officeDocument/2006/relationships/image" Target="../media/image91.t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tif"/><Relationship Id="rId3" Type="http://schemas.openxmlformats.org/officeDocument/2006/relationships/image" Target="../media/image90.t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tif"/><Relationship Id="rId3" Type="http://schemas.openxmlformats.org/officeDocument/2006/relationships/image" Target="../media/image90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tif"/><Relationship Id="rId3" Type="http://schemas.openxmlformats.org/officeDocument/2006/relationships/image" Target="../media/image91.t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tif"/><Relationship Id="rId3" Type="http://schemas.openxmlformats.org/officeDocument/2006/relationships/image" Target="../media/image95.t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55600" y="1594555"/>
            <a:ext cx="85344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Probing Questions about Keys: Tonal Distributions through the DFT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2991556"/>
            <a:ext cx="6400800" cy="26472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MCM 2017, </a:t>
            </a:r>
          </a:p>
          <a:p>
            <a:pPr marL="0" indent="0" algn="ctr" eaLnBrk="1" hangingPunct="1">
              <a:buFontTx/>
              <a:buNone/>
            </a:pP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Mexico City, 6/28/2017</a:t>
            </a:r>
          </a:p>
          <a:p>
            <a:pPr marL="0" indent="0" algn="ctr" eaLnBrk="1" hangingPunct="1">
              <a:buFontTx/>
              <a:buNone/>
            </a:pP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Jason Yust,              .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dirty="0" err="1">
                <a:latin typeface="Garamond" charset="0"/>
                <a:ea typeface="ＭＳ Ｐゴシック" charset="0"/>
                <a:cs typeface="ＭＳ Ｐゴシック" charset="0"/>
              </a:rPr>
              <a:t>jason.yust@gmail.com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BU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30" y="4171959"/>
            <a:ext cx="1386103" cy="564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Dyadicity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83" y="1399143"/>
            <a:ext cx="3778233" cy="397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9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(2) Tonal Distributions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1334" y="2980267"/>
            <a:ext cx="727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Relation of Ph</a:t>
            </a:r>
            <a:r>
              <a:rPr lang="en-US" baseline="-25000" dirty="0" smtClean="0"/>
              <a:t>3</a:t>
            </a:r>
            <a:r>
              <a:rPr lang="en-US" dirty="0" smtClean="0"/>
              <a:t>/Ph</a:t>
            </a:r>
            <a:r>
              <a:rPr lang="en-US" baseline="-25000" dirty="0" smtClean="0"/>
              <a:t>5</a:t>
            </a:r>
            <a:r>
              <a:rPr lang="en-US" dirty="0" smtClean="0"/>
              <a:t>-space to </a:t>
            </a:r>
            <a:r>
              <a:rPr lang="en-US" dirty="0" err="1" smtClean="0"/>
              <a:t>Krumhansl</a:t>
            </a:r>
            <a:r>
              <a:rPr lang="en-US" dirty="0" smtClean="0"/>
              <a:t>-Kessler space  </a:t>
            </a:r>
          </a:p>
          <a:p>
            <a:r>
              <a:rPr lang="en-US" dirty="0" smtClean="0"/>
              <a:t>• Corpus data in phase spaces</a:t>
            </a:r>
          </a:p>
          <a:p>
            <a:r>
              <a:rPr lang="en-US" dirty="0" smtClean="0"/>
              <a:t>• Power spectra of corpus data</a:t>
            </a:r>
          </a:p>
          <a:p>
            <a:r>
              <a:rPr lang="en-US" dirty="0" smtClean="0"/>
              <a:t>• Possible </a:t>
            </a:r>
            <a:r>
              <a:rPr lang="en-US" dirty="0" err="1" smtClean="0"/>
              <a:t>pcset</a:t>
            </a:r>
            <a:r>
              <a:rPr lang="en-US" dirty="0" smtClean="0"/>
              <a:t>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6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67690"/>
            <a:ext cx="8229600" cy="5943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Cambria"/>
              </a:defRPr>
            </a:lvl1pPr>
          </a:lstStyle>
          <a:p>
            <a:r>
              <a:rPr lang="en-US" sz="3200" dirty="0" err="1" smtClean="0"/>
              <a:t>Krumhasl</a:t>
            </a:r>
            <a:r>
              <a:rPr lang="en-US" sz="3200" dirty="0" smtClean="0"/>
              <a:t>-Kessler and phase space</a:t>
            </a:r>
            <a:endParaRPr lang="en-US" sz="3200" dirty="0"/>
          </a:p>
        </p:txBody>
      </p:sp>
      <p:pic>
        <p:nvPicPr>
          <p:cNvPr id="4" name="Picture 3" descr="ex0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38" y="1298222"/>
            <a:ext cx="4891062" cy="4642556"/>
          </a:xfrm>
          <a:prstGeom prst="rect">
            <a:avLst/>
          </a:prstGeom>
        </p:spPr>
      </p:pic>
      <p:pic>
        <p:nvPicPr>
          <p:cNvPr id="3" name="Picture 2" descr="kk82profil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065"/>
            <a:ext cx="4953000" cy="3368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0991" y="865777"/>
            <a:ext cx="1806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/Ph</a:t>
            </a:r>
            <a:r>
              <a:rPr lang="en-US" sz="2000" b="1" baseline="-25000" dirty="0" smtClean="0"/>
              <a:t>5</a:t>
            </a:r>
            <a:r>
              <a:rPr lang="en-US" sz="2000" b="1" dirty="0" smtClean="0"/>
              <a:t>-Space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2795" y="846667"/>
            <a:ext cx="3994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MDS of Key Profiles from</a:t>
            </a:r>
          </a:p>
          <a:p>
            <a:pPr algn="ctr"/>
            <a:r>
              <a:rPr lang="en-US" sz="2000" b="1" dirty="0" err="1" smtClean="0"/>
              <a:t>Krumhansl</a:t>
            </a:r>
            <a:r>
              <a:rPr lang="en-US" sz="2000" b="1" dirty="0" smtClean="0"/>
              <a:t> and Kessler 1982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021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0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38" y="1298222"/>
            <a:ext cx="4891062" cy="4642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795" y="846667"/>
            <a:ext cx="3994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MDS of Key Profiles from</a:t>
            </a:r>
          </a:p>
          <a:p>
            <a:pPr algn="ctr"/>
            <a:r>
              <a:rPr lang="en-US" sz="2000" b="1" dirty="0" err="1" smtClean="0"/>
              <a:t>Krumhansl</a:t>
            </a:r>
            <a:r>
              <a:rPr lang="en-US" sz="2000" b="1" dirty="0" smtClean="0"/>
              <a:t> and Kessler 1982</a:t>
            </a:r>
            <a:endParaRPr lang="en-US" sz="2000" b="1" dirty="0"/>
          </a:p>
        </p:txBody>
      </p:sp>
      <p:pic>
        <p:nvPicPr>
          <p:cNvPr id="8" name="Picture 7" descr="kk82profileTonnetz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664"/>
            <a:ext cx="4961230" cy="337413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167690"/>
            <a:ext cx="8229600" cy="5943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Cambria"/>
              </a:defRPr>
            </a:lvl1pPr>
          </a:lstStyle>
          <a:p>
            <a:r>
              <a:rPr lang="en-US" sz="3200" dirty="0" err="1"/>
              <a:t>Krumhasl</a:t>
            </a:r>
            <a:r>
              <a:rPr lang="en-US" sz="3200" dirty="0"/>
              <a:t>-Kessler and phase space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0991" y="865777"/>
            <a:ext cx="1806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/Ph</a:t>
            </a:r>
            <a:r>
              <a:rPr lang="en-US" sz="2000" b="1" baseline="-25000" dirty="0" smtClean="0"/>
              <a:t>5</a:t>
            </a:r>
            <a:r>
              <a:rPr lang="en-US" sz="2000" b="1" dirty="0" smtClean="0"/>
              <a:t>-Space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681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0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38" y="1298222"/>
            <a:ext cx="4891062" cy="4642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795" y="846667"/>
            <a:ext cx="3994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MDS of Key Profiles from</a:t>
            </a:r>
          </a:p>
          <a:p>
            <a:pPr algn="ctr"/>
            <a:r>
              <a:rPr lang="en-US" sz="2000" b="1" dirty="0" err="1" smtClean="0"/>
              <a:t>Krumhansl</a:t>
            </a:r>
            <a:r>
              <a:rPr lang="en-US" sz="2000" b="1" dirty="0" smtClean="0"/>
              <a:t> and Kessler 1982</a:t>
            </a:r>
            <a:endParaRPr lang="en-US" sz="2000" b="1" dirty="0"/>
          </a:p>
        </p:txBody>
      </p:sp>
      <p:pic>
        <p:nvPicPr>
          <p:cNvPr id="3" name="Picture 2" descr="kk82profTonnetzFiipped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664"/>
            <a:ext cx="4961230" cy="33741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67690"/>
            <a:ext cx="8229600" cy="5943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Cambria"/>
              </a:defRPr>
            </a:lvl1pPr>
          </a:lstStyle>
          <a:p>
            <a:r>
              <a:rPr lang="en-US" sz="3200" dirty="0" err="1"/>
              <a:t>Krumhasl</a:t>
            </a:r>
            <a:r>
              <a:rPr lang="en-US" sz="3200" dirty="0"/>
              <a:t>-Kessler and phase space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0991" y="865777"/>
            <a:ext cx="1806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/Ph</a:t>
            </a:r>
            <a:r>
              <a:rPr lang="en-US" sz="2000" b="1" baseline="-25000" dirty="0" smtClean="0"/>
              <a:t>5</a:t>
            </a:r>
            <a:r>
              <a:rPr lang="en-US" sz="2000" b="1" dirty="0" smtClean="0"/>
              <a:t>-Space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975052" y="5940778"/>
            <a:ext cx="24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(from Yust, </a:t>
            </a:r>
            <a:r>
              <a:rPr lang="en-US" sz="2000" i="1" smtClean="0"/>
              <a:t>JMT</a:t>
            </a:r>
            <a:r>
              <a:rPr lang="en-US" sz="2000" smtClean="0"/>
              <a:t> 2015)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429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412" y="152400"/>
            <a:ext cx="6352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Profiles from corpus data in Ph</a:t>
            </a:r>
            <a:r>
              <a:rPr lang="en-US" sz="2600" b="1" baseline="-25000" dirty="0" smtClean="0"/>
              <a:t>3</a:t>
            </a:r>
            <a:r>
              <a:rPr lang="en-US" sz="2600" b="1" dirty="0"/>
              <a:t>/</a:t>
            </a:r>
            <a:r>
              <a:rPr lang="en-US" sz="2600" b="1" dirty="0" smtClean="0"/>
              <a:t>Ph</a:t>
            </a:r>
            <a:r>
              <a:rPr lang="en-US" sz="2600" b="1" baseline="-25000" dirty="0" smtClean="0"/>
              <a:t>5</a:t>
            </a:r>
            <a:r>
              <a:rPr lang="en-US" sz="2600" b="1" dirty="0" smtClean="0"/>
              <a:t> space</a:t>
            </a:r>
            <a:endParaRPr lang="en-US" sz="2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8708" y="5612414"/>
            <a:ext cx="881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Ph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-Ph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 space: </a:t>
            </a:r>
            <a:r>
              <a:rPr lang="en-US" sz="2000" dirty="0" err="1" smtClean="0"/>
              <a:t>Krumhansl</a:t>
            </a:r>
            <a:r>
              <a:rPr lang="en-US" sz="2000" dirty="0" smtClean="0"/>
              <a:t>-Kessler and CBMS profiles, corpus data from Temperley 2007, Prince and </a:t>
            </a:r>
            <a:r>
              <a:rPr lang="en-US" sz="2000" dirty="0" err="1" smtClean="0"/>
              <a:t>Schmuckler</a:t>
            </a:r>
            <a:r>
              <a:rPr lang="en-US" sz="2000" dirty="0" smtClean="0"/>
              <a:t> 2014, Knopf and Hutchinson 1983, Youngblood 1958.</a:t>
            </a:r>
            <a:endParaRPr lang="en-US" sz="2000" dirty="0"/>
          </a:p>
        </p:txBody>
      </p:sp>
      <p:pic>
        <p:nvPicPr>
          <p:cNvPr id="2" name="Picture 1" descr="DFTkeyProfiles3-5char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8"/>
          <a:stretch/>
        </p:blipFill>
        <p:spPr>
          <a:xfrm>
            <a:off x="991810" y="772456"/>
            <a:ext cx="6616095" cy="5032955"/>
          </a:xfrm>
          <a:prstGeom prst="rect">
            <a:avLst/>
          </a:prstGeom>
        </p:spPr>
      </p:pic>
      <p:pic>
        <p:nvPicPr>
          <p:cNvPr id="7" name="Picture 6" descr="DFTkeyProfiles3-5char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5" t="40022" r="2077" b="45318"/>
          <a:stretch/>
        </p:blipFill>
        <p:spPr>
          <a:xfrm>
            <a:off x="7728856" y="2939143"/>
            <a:ext cx="804235" cy="9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703746"/>
            <a:ext cx="7607300" cy="5221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685" y="5924905"/>
            <a:ext cx="881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Zooming in on pc distributions in Ph</a:t>
            </a:r>
            <a:r>
              <a:rPr lang="en-US" baseline="-25000" dirty="0"/>
              <a:t>3</a:t>
            </a:r>
            <a:r>
              <a:rPr lang="en-US" dirty="0" smtClean="0"/>
              <a:t>/Ph</a:t>
            </a:r>
            <a:r>
              <a:rPr lang="en-US" baseline="-25000" dirty="0" smtClean="0"/>
              <a:t>5</a:t>
            </a:r>
            <a:r>
              <a:rPr lang="en-US" dirty="0" smtClean="0"/>
              <a:t>-space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376412" y="152400"/>
            <a:ext cx="6352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Profiles from corpus data in Ph</a:t>
            </a:r>
            <a:r>
              <a:rPr lang="en-US" sz="2600" b="1" baseline="-25000" dirty="0" smtClean="0"/>
              <a:t>3</a:t>
            </a:r>
            <a:r>
              <a:rPr lang="en-US" sz="2600" b="1" dirty="0"/>
              <a:t>/</a:t>
            </a:r>
            <a:r>
              <a:rPr lang="en-US" sz="2600" b="1" dirty="0" smtClean="0"/>
              <a:t>Ph</a:t>
            </a:r>
            <a:r>
              <a:rPr lang="en-US" sz="2600" b="1" baseline="-25000" dirty="0" smtClean="0"/>
              <a:t>5</a:t>
            </a:r>
            <a:r>
              <a:rPr lang="en-US" sz="2600" b="1" dirty="0" smtClean="0"/>
              <a:t> space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20039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4685" y="5924905"/>
            <a:ext cx="881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Prince &amp; </a:t>
            </a:r>
            <a:r>
              <a:rPr lang="en-US" dirty="0" err="1" smtClean="0"/>
              <a:t>Schmuckler</a:t>
            </a:r>
            <a:r>
              <a:rPr lang="en-US" dirty="0" smtClean="0"/>
              <a:t> </a:t>
            </a:r>
            <a:r>
              <a:rPr lang="en-US" dirty="0" smtClean="0"/>
              <a:t>distributions by composer </a:t>
            </a:r>
            <a:r>
              <a:rPr lang="en-US" dirty="0" smtClean="0"/>
              <a:t>in Ph</a:t>
            </a:r>
            <a:r>
              <a:rPr lang="en-US" baseline="-25000" dirty="0"/>
              <a:t>3</a:t>
            </a:r>
            <a:r>
              <a:rPr lang="en-US" dirty="0" smtClean="0"/>
              <a:t>/Ph</a:t>
            </a:r>
            <a:r>
              <a:rPr lang="en-US" baseline="-25000" dirty="0" smtClean="0"/>
              <a:t>5</a:t>
            </a:r>
            <a:r>
              <a:rPr lang="en-US" dirty="0" smtClean="0"/>
              <a:t>-space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376412" y="152400"/>
            <a:ext cx="6352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Profiles from corpus data in Ph</a:t>
            </a:r>
            <a:r>
              <a:rPr lang="en-US" sz="2600" b="1" baseline="-25000" dirty="0" smtClean="0"/>
              <a:t>3</a:t>
            </a:r>
            <a:r>
              <a:rPr lang="en-US" sz="2600" b="1" dirty="0"/>
              <a:t>/</a:t>
            </a:r>
            <a:r>
              <a:rPr lang="en-US" sz="2600" b="1" dirty="0" smtClean="0"/>
              <a:t>Ph</a:t>
            </a:r>
            <a:r>
              <a:rPr lang="en-US" sz="2600" b="1" baseline="-25000" dirty="0" smtClean="0"/>
              <a:t>5</a:t>
            </a:r>
            <a:r>
              <a:rPr lang="en-US" sz="2600" b="1" dirty="0" smtClean="0"/>
              <a:t> space</a:t>
            </a:r>
            <a:endParaRPr lang="en-U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47700"/>
            <a:ext cx="7786329" cy="52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708" y="5660789"/>
            <a:ext cx="881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Ph</a:t>
            </a:r>
            <a:r>
              <a:rPr lang="en-US" sz="2000" baseline="-25000" dirty="0"/>
              <a:t>2</a:t>
            </a:r>
            <a:r>
              <a:rPr lang="en-US" sz="2000" dirty="0" smtClean="0"/>
              <a:t>-Ph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 space: </a:t>
            </a:r>
            <a:r>
              <a:rPr lang="en-US" sz="2000" dirty="0" err="1" smtClean="0"/>
              <a:t>Krumhansl</a:t>
            </a:r>
            <a:r>
              <a:rPr lang="en-US" sz="2000" dirty="0" smtClean="0"/>
              <a:t>-Kessler and CBMS profiles, corpus data from Temperley 2007, Prince and </a:t>
            </a:r>
            <a:r>
              <a:rPr lang="en-US" sz="2000" dirty="0" err="1" smtClean="0"/>
              <a:t>Schmuckler</a:t>
            </a:r>
            <a:r>
              <a:rPr lang="en-US" sz="2000" dirty="0" smtClean="0"/>
              <a:t> 2014, Knopf and Hutchinson 1983, Youngblood 1958.</a:t>
            </a:r>
            <a:endParaRPr lang="en-US" sz="2000" dirty="0"/>
          </a:p>
        </p:txBody>
      </p:sp>
      <p:pic>
        <p:nvPicPr>
          <p:cNvPr id="2" name="Picture 1" descr="DFTkeyProfiles2-5char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r="10350" b="2686"/>
          <a:stretch/>
        </p:blipFill>
        <p:spPr>
          <a:xfrm>
            <a:off x="1149043" y="656062"/>
            <a:ext cx="6509240" cy="5086142"/>
          </a:xfrm>
          <a:prstGeom prst="rect">
            <a:avLst/>
          </a:prstGeom>
        </p:spPr>
      </p:pic>
      <p:pic>
        <p:nvPicPr>
          <p:cNvPr id="7" name="Picture 6" descr="DFTkeyProfiles3-5char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5" t="40022" r="2077" b="45318"/>
          <a:stretch/>
        </p:blipFill>
        <p:spPr>
          <a:xfrm>
            <a:off x="7728856" y="2939143"/>
            <a:ext cx="804235" cy="943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6412" y="152400"/>
            <a:ext cx="6352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Profiles from corpus data in Ph</a:t>
            </a:r>
            <a:r>
              <a:rPr lang="en-US" sz="2600" b="1" baseline="-25000" dirty="0" smtClean="0"/>
              <a:t>2</a:t>
            </a:r>
            <a:r>
              <a:rPr lang="en-US" sz="2600" b="1" dirty="0"/>
              <a:t>/</a:t>
            </a:r>
            <a:r>
              <a:rPr lang="en-US" sz="2600" b="1" dirty="0" smtClean="0"/>
              <a:t>Ph</a:t>
            </a:r>
            <a:r>
              <a:rPr lang="en-US" sz="2600" b="1" baseline="-25000" dirty="0" smtClean="0"/>
              <a:t>5</a:t>
            </a:r>
            <a:r>
              <a:rPr lang="en-US" sz="2600" b="1" dirty="0" smtClean="0"/>
              <a:t> space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2753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876300"/>
            <a:ext cx="8733810" cy="481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190" y="5732414"/>
            <a:ext cx="881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Zooming in </a:t>
            </a:r>
            <a:r>
              <a:rPr lang="en-US" smtClean="0"/>
              <a:t>on pc </a:t>
            </a:r>
            <a:r>
              <a:rPr lang="en-US" dirty="0" smtClean="0"/>
              <a:t>distributions in Ph</a:t>
            </a:r>
            <a:r>
              <a:rPr lang="en-US" baseline="-25000" dirty="0" smtClean="0"/>
              <a:t>2</a:t>
            </a:r>
            <a:r>
              <a:rPr lang="en-US" dirty="0" smtClean="0"/>
              <a:t>/Ph</a:t>
            </a:r>
            <a:r>
              <a:rPr lang="en-US" baseline="-25000" dirty="0" smtClean="0"/>
              <a:t>5</a:t>
            </a:r>
            <a:r>
              <a:rPr lang="en-US" dirty="0" smtClean="0"/>
              <a:t>-space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376412" y="152400"/>
            <a:ext cx="6352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Profiles from corpus data in Ph</a:t>
            </a:r>
            <a:r>
              <a:rPr lang="en-US" sz="2600" b="1" baseline="-25000" dirty="0" smtClean="0"/>
              <a:t>2</a:t>
            </a:r>
            <a:r>
              <a:rPr lang="en-US" sz="2600" b="1" dirty="0"/>
              <a:t>/</a:t>
            </a:r>
            <a:r>
              <a:rPr lang="en-US" sz="2600" b="1" dirty="0" smtClean="0"/>
              <a:t>Ph</a:t>
            </a:r>
            <a:r>
              <a:rPr lang="en-US" sz="2600" b="1" baseline="-25000" dirty="0" smtClean="0"/>
              <a:t>5</a:t>
            </a:r>
            <a:r>
              <a:rPr lang="en-US" sz="2600" b="1" dirty="0" smtClean="0"/>
              <a:t> space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6848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609600" y="1354824"/>
            <a:ext cx="823557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US" dirty="0"/>
              <a:t>Diatonicity, </a:t>
            </a:r>
            <a:r>
              <a:rPr lang="en-US" dirty="0" smtClean="0"/>
              <a:t>triadicity</a:t>
            </a:r>
            <a:r>
              <a:rPr lang="en-US" dirty="0"/>
              <a:t>, and </a:t>
            </a:r>
            <a:r>
              <a:rPr lang="en-US" dirty="0" err="1" smtClean="0"/>
              <a:t>dyadicity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(2) Tonal distributions</a:t>
            </a:r>
          </a:p>
          <a:p>
            <a:pPr>
              <a:spcAft>
                <a:spcPts val="0"/>
              </a:spcAft>
            </a:pPr>
            <a:r>
              <a:rPr lang="en-US" dirty="0"/>
              <a:t>	</a:t>
            </a:r>
            <a:r>
              <a:rPr lang="en-US" dirty="0" smtClean="0"/>
              <a:t>• </a:t>
            </a:r>
            <a:r>
              <a:rPr lang="en-US" dirty="0" err="1" smtClean="0"/>
              <a:t>Krumhansl</a:t>
            </a:r>
            <a:r>
              <a:rPr lang="en-US" dirty="0" smtClean="0"/>
              <a:t>-Kessler space and phase space</a:t>
            </a:r>
          </a:p>
          <a:p>
            <a:pPr>
              <a:spcAft>
                <a:spcPts val="0"/>
              </a:spcAft>
            </a:pPr>
            <a:r>
              <a:rPr lang="en-US" dirty="0"/>
              <a:t>	</a:t>
            </a:r>
            <a:r>
              <a:rPr lang="en-US" dirty="0" smtClean="0"/>
              <a:t>• Corpus data in phase spaces</a:t>
            </a:r>
          </a:p>
          <a:p>
            <a:pPr>
              <a:spcAft>
                <a:spcPts val="0"/>
              </a:spcAft>
            </a:pPr>
            <a:r>
              <a:rPr lang="en-US" dirty="0"/>
              <a:t>	</a:t>
            </a:r>
            <a:r>
              <a:rPr lang="en-US" dirty="0" smtClean="0"/>
              <a:t>• Power spectra of corpus data</a:t>
            </a:r>
          </a:p>
          <a:p>
            <a:pPr>
              <a:spcAft>
                <a:spcPts val="0"/>
              </a:spcAft>
            </a:pPr>
            <a:r>
              <a:rPr lang="en-US" dirty="0"/>
              <a:t>	</a:t>
            </a:r>
            <a:r>
              <a:rPr lang="en-US" dirty="0" smtClean="0"/>
              <a:t>• Historical trends (YCAC data) </a:t>
            </a:r>
          </a:p>
          <a:p>
            <a:pPr>
              <a:spcAft>
                <a:spcPts val="0"/>
              </a:spcAft>
            </a:pPr>
            <a:r>
              <a:rPr lang="en-US" dirty="0"/>
              <a:t>	</a:t>
            </a:r>
          </a:p>
          <a:p>
            <a:pPr marL="365760" indent="-457200">
              <a:spcAft>
                <a:spcPts val="1200"/>
              </a:spcAft>
            </a:pPr>
            <a:r>
              <a:rPr lang="en-US" dirty="0" smtClean="0"/>
              <a:t>(3) Behavioral (probe-tone) data vs. corpus data</a:t>
            </a:r>
          </a:p>
          <a:p>
            <a:pPr marL="365760" indent="-457200">
              <a:spcAft>
                <a:spcPts val="1200"/>
              </a:spcAft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(4) Key finding: Correlation vs. Euclidean distance</a:t>
            </a:r>
          </a:p>
          <a:p>
            <a:pPr marL="365760" indent="-457200">
              <a:spcAft>
                <a:spcPts val="1200"/>
              </a:spcAft>
            </a:pPr>
            <a:r>
              <a:rPr lang="en-US" dirty="0" smtClean="0"/>
              <a:t>(5) </a:t>
            </a:r>
            <a:r>
              <a:rPr lang="en-US" dirty="0"/>
              <a:t>The tonal </a:t>
            </a:r>
            <a:r>
              <a:rPr lang="en-US" dirty="0" smtClean="0"/>
              <a:t>index: </a:t>
            </a:r>
            <a:r>
              <a:rPr lang="en-US" dirty="0"/>
              <a:t>Ph</a:t>
            </a:r>
            <a:r>
              <a:rPr lang="en-US" baseline="-25000" dirty="0"/>
              <a:t>2</a:t>
            </a:r>
            <a:r>
              <a:rPr lang="en-US" dirty="0"/>
              <a:t> + Ph</a:t>
            </a:r>
            <a:r>
              <a:rPr lang="en-US" baseline="-25000" dirty="0"/>
              <a:t>3</a:t>
            </a:r>
            <a:r>
              <a:rPr lang="en-US" dirty="0"/>
              <a:t> – Ph</a:t>
            </a:r>
            <a:r>
              <a:rPr lang="en-US" baseline="-25000" dirty="0"/>
              <a:t>5</a:t>
            </a:r>
            <a:r>
              <a:rPr lang="en-US" dirty="0"/>
              <a:t> </a:t>
            </a:r>
            <a:r>
              <a:rPr lang="en-US" dirty="0" smtClean="0"/>
              <a:t>( </a:t>
            </a:r>
            <a:r>
              <a:rPr lang="en-US" dirty="0" smtClean="0"/>
              <a:t>≈</a:t>
            </a:r>
            <a:r>
              <a:rPr lang="en-US" dirty="0" smtClean="0"/>
              <a:t> 0)</a:t>
            </a:r>
            <a:endParaRPr lang="en-US" dirty="0"/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2362200" y="349820"/>
            <a:ext cx="39677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/>
              <a:t>Outline of the </a:t>
            </a:r>
            <a:r>
              <a:rPr lang="en-US" sz="3600" b="1" dirty="0" smtClean="0"/>
              <a:t>Talk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4685" y="5924905"/>
            <a:ext cx="881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Prince &amp; </a:t>
            </a:r>
            <a:r>
              <a:rPr lang="en-US" dirty="0" err="1" smtClean="0"/>
              <a:t>Schmuckler</a:t>
            </a:r>
            <a:r>
              <a:rPr lang="en-US" dirty="0" smtClean="0"/>
              <a:t> </a:t>
            </a:r>
            <a:r>
              <a:rPr lang="en-US" dirty="0" smtClean="0"/>
              <a:t>distributions by composer </a:t>
            </a:r>
            <a:r>
              <a:rPr lang="en-US" dirty="0" smtClean="0"/>
              <a:t>in Ph</a:t>
            </a:r>
            <a:r>
              <a:rPr lang="en-US" baseline="-25000" dirty="0"/>
              <a:t>2</a:t>
            </a:r>
            <a:r>
              <a:rPr lang="en-US" dirty="0" smtClean="0"/>
              <a:t>/Ph</a:t>
            </a:r>
            <a:r>
              <a:rPr lang="en-US" baseline="-25000" dirty="0" smtClean="0"/>
              <a:t>5</a:t>
            </a:r>
            <a:r>
              <a:rPr lang="en-US" dirty="0" smtClean="0"/>
              <a:t>-space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376412" y="152400"/>
            <a:ext cx="6352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Profiles from corpus data in Ph</a:t>
            </a:r>
            <a:r>
              <a:rPr lang="en-US" sz="2600" b="1" baseline="-25000" dirty="0"/>
              <a:t>2</a:t>
            </a:r>
            <a:r>
              <a:rPr lang="en-US" sz="2600" b="1" dirty="0" smtClean="0"/>
              <a:t>/Ph</a:t>
            </a:r>
            <a:r>
              <a:rPr lang="en-US" sz="2600" b="1" baseline="-25000" dirty="0" smtClean="0"/>
              <a:t>5</a:t>
            </a:r>
            <a:r>
              <a:rPr lang="en-US" sz="2600" b="1" dirty="0" smtClean="0"/>
              <a:t> space</a:t>
            </a:r>
            <a:endParaRPr lang="en-US" sz="2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6" t="39386" r="1101" b="39445"/>
          <a:stretch/>
        </p:blipFill>
        <p:spPr>
          <a:xfrm>
            <a:off x="7837257" y="2986636"/>
            <a:ext cx="894735" cy="1071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751" r="12503" b="869"/>
          <a:stretch/>
        </p:blipFill>
        <p:spPr>
          <a:xfrm>
            <a:off x="1138401" y="755013"/>
            <a:ext cx="6590454" cy="521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3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" y="749012"/>
            <a:ext cx="7368268" cy="5141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6412" y="152400"/>
            <a:ext cx="6352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Profiles from corpus data in Ph</a:t>
            </a:r>
            <a:r>
              <a:rPr lang="en-US" sz="2600" b="1" baseline="-25000" dirty="0" smtClean="0"/>
              <a:t>1</a:t>
            </a:r>
            <a:r>
              <a:rPr lang="en-US" sz="2600" b="1" dirty="0"/>
              <a:t>/</a:t>
            </a:r>
            <a:r>
              <a:rPr lang="en-US" sz="2600" b="1" dirty="0" smtClean="0"/>
              <a:t>Ph</a:t>
            </a:r>
            <a:r>
              <a:rPr lang="en-US" sz="2600" b="1" baseline="-25000" dirty="0" smtClean="0"/>
              <a:t>4</a:t>
            </a:r>
            <a:r>
              <a:rPr lang="en-US" sz="2600" b="1" dirty="0" smtClean="0"/>
              <a:t> space</a:t>
            </a:r>
            <a:endParaRPr lang="en-US" sz="2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4685" y="5924905"/>
            <a:ext cx="881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Phase values of Ph</a:t>
            </a:r>
            <a:r>
              <a:rPr lang="en-US" baseline="-25000" dirty="0" smtClean="0"/>
              <a:t>1</a:t>
            </a:r>
            <a:r>
              <a:rPr lang="en-US" dirty="0" smtClean="0"/>
              <a:t> and Ph</a:t>
            </a:r>
            <a:r>
              <a:rPr lang="en-US" baseline="-25000" dirty="0" smtClean="0"/>
              <a:t>4</a:t>
            </a:r>
            <a:r>
              <a:rPr lang="en-US" dirty="0" smtClean="0"/>
              <a:t> are less consistent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396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398124"/>
              </p:ext>
            </p:extLst>
          </p:nvPr>
        </p:nvGraphicFramePr>
        <p:xfrm>
          <a:off x="184151" y="1485150"/>
          <a:ext cx="8724898" cy="456964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231748"/>
                <a:gridCol w="641537"/>
                <a:gridCol w="628706"/>
                <a:gridCol w="665979"/>
                <a:gridCol w="623207"/>
                <a:gridCol w="648255"/>
                <a:gridCol w="624125"/>
                <a:gridCol w="597240"/>
                <a:gridCol w="675736"/>
                <a:gridCol w="626905"/>
                <a:gridCol w="573552"/>
                <a:gridCol w="622981"/>
                <a:gridCol w="564927"/>
              </a:tblGrid>
              <a:tr h="537992">
                <a:tc>
                  <a:txBody>
                    <a:bodyPr/>
                    <a:lstStyle/>
                    <a:p>
                      <a:r>
                        <a:rPr lang="en-US" dirty="0" smtClean="0"/>
                        <a:t>Composer</a:t>
                      </a:r>
                      <a:endParaRPr lang="en-US" dirty="0"/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|</a:t>
                      </a:r>
                      <a:r>
                        <a:rPr lang="en-US" sz="1700" i="1" dirty="0" smtClean="0"/>
                        <a:t>f</a:t>
                      </a:r>
                      <a:r>
                        <a:rPr lang="en-US" sz="1700" i="1" baseline="-25000" dirty="0" smtClean="0"/>
                        <a:t>1</a:t>
                      </a:r>
                      <a:r>
                        <a:rPr lang="en-US" sz="1700" i="0" dirty="0" smtClean="0"/>
                        <a:t>|</a:t>
                      </a:r>
                      <a:r>
                        <a:rPr lang="en-US" sz="1700" i="0" baseline="30000" dirty="0" smtClean="0"/>
                        <a:t>2</a:t>
                      </a:r>
                      <a:endParaRPr lang="en-US" sz="1700" baseline="30000" dirty="0"/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|</a:t>
                      </a:r>
                      <a:r>
                        <a:rPr lang="en-US" sz="1700" i="1" dirty="0" smtClean="0"/>
                        <a:t>f</a:t>
                      </a:r>
                      <a:r>
                        <a:rPr lang="en-US" sz="1700" i="1" baseline="-25000" dirty="0" smtClean="0"/>
                        <a:t>2</a:t>
                      </a:r>
                      <a:r>
                        <a:rPr lang="en-US" sz="1700" i="0" dirty="0" smtClean="0"/>
                        <a:t>|</a:t>
                      </a:r>
                      <a:r>
                        <a:rPr lang="en-US" sz="1700" i="0" baseline="30000" dirty="0" smtClean="0"/>
                        <a:t>2</a:t>
                      </a:r>
                      <a:endParaRPr lang="en-US" sz="1700" baseline="30000" dirty="0" smtClean="0"/>
                    </a:p>
                    <a:p>
                      <a:endParaRPr lang="en-US" sz="1700" dirty="0"/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|</a:t>
                      </a:r>
                      <a:r>
                        <a:rPr lang="en-US" sz="1700" i="1" dirty="0" smtClean="0"/>
                        <a:t>f</a:t>
                      </a:r>
                      <a:r>
                        <a:rPr lang="en-US" sz="1700" i="1" baseline="-25000" dirty="0" smtClean="0"/>
                        <a:t>3</a:t>
                      </a:r>
                      <a:r>
                        <a:rPr lang="en-US" sz="1700" i="0" dirty="0" smtClean="0"/>
                        <a:t>|</a:t>
                      </a:r>
                      <a:r>
                        <a:rPr lang="en-US" sz="1700" i="0" baseline="30000" dirty="0" smtClean="0"/>
                        <a:t>2</a:t>
                      </a:r>
                      <a:endParaRPr lang="en-US" sz="1700" baseline="30000" dirty="0" smtClean="0"/>
                    </a:p>
                    <a:p>
                      <a:endParaRPr lang="en-US" sz="1700" dirty="0"/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|</a:t>
                      </a:r>
                      <a:r>
                        <a:rPr lang="en-US" sz="1700" i="1" dirty="0" smtClean="0"/>
                        <a:t>f</a:t>
                      </a:r>
                      <a:r>
                        <a:rPr lang="en-US" sz="1700" i="1" baseline="-25000" dirty="0" smtClean="0"/>
                        <a:t>4</a:t>
                      </a:r>
                      <a:r>
                        <a:rPr lang="en-US" sz="1700" i="0" dirty="0" smtClean="0"/>
                        <a:t>|</a:t>
                      </a:r>
                      <a:r>
                        <a:rPr lang="en-US" sz="1700" i="0" baseline="30000" dirty="0" smtClean="0"/>
                        <a:t>2</a:t>
                      </a:r>
                      <a:endParaRPr lang="en-US" sz="1700" baseline="30000" dirty="0" smtClean="0"/>
                    </a:p>
                    <a:p>
                      <a:endParaRPr lang="en-US" sz="1700" dirty="0"/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|</a:t>
                      </a:r>
                      <a:r>
                        <a:rPr lang="en-US" sz="1700" i="1" dirty="0" smtClean="0"/>
                        <a:t>f</a:t>
                      </a:r>
                      <a:r>
                        <a:rPr lang="en-US" sz="1700" i="1" baseline="-25000" dirty="0" smtClean="0"/>
                        <a:t>5</a:t>
                      </a:r>
                      <a:r>
                        <a:rPr lang="en-US" sz="1700" i="0" dirty="0" smtClean="0"/>
                        <a:t>|</a:t>
                      </a:r>
                      <a:r>
                        <a:rPr lang="en-US" sz="1700" i="0" baseline="30000" dirty="0" smtClean="0"/>
                        <a:t>2</a:t>
                      </a:r>
                      <a:endParaRPr lang="en-US" sz="1700" baseline="30000" dirty="0" smtClean="0"/>
                    </a:p>
                    <a:p>
                      <a:endParaRPr lang="en-US" sz="1700" dirty="0"/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|</a:t>
                      </a:r>
                      <a:r>
                        <a:rPr lang="en-US" sz="1700" i="1" dirty="0" smtClean="0"/>
                        <a:t>f</a:t>
                      </a:r>
                      <a:r>
                        <a:rPr lang="en-US" sz="1700" i="1" baseline="-25000" dirty="0" smtClean="0"/>
                        <a:t>6</a:t>
                      </a:r>
                      <a:r>
                        <a:rPr lang="en-US" sz="1700" i="0" dirty="0" smtClean="0"/>
                        <a:t>|</a:t>
                      </a:r>
                      <a:r>
                        <a:rPr lang="en-US" sz="1700" i="0" baseline="30000" dirty="0" smtClean="0"/>
                        <a:t>2</a:t>
                      </a:r>
                      <a:endParaRPr lang="en-US" sz="1700" baseline="30000" dirty="0" smtClean="0"/>
                    </a:p>
                    <a:p>
                      <a:endParaRPr lang="en-US" sz="1700" dirty="0"/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Ph</a:t>
                      </a:r>
                      <a:r>
                        <a:rPr lang="en-US" sz="1700" baseline="-25000" dirty="0" smtClean="0"/>
                        <a:t>1</a:t>
                      </a:r>
                      <a:endParaRPr lang="en-US" sz="1700" dirty="0"/>
                    </a:p>
                  </a:txBody>
                  <a:tcPr>
                    <a:solidFill>
                      <a:srgbClr val="2740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Ph</a:t>
                      </a:r>
                      <a:r>
                        <a:rPr lang="en-US" sz="1700" baseline="-25000" dirty="0" smtClean="0"/>
                        <a:t>2</a:t>
                      </a:r>
                      <a:endParaRPr lang="en-US" sz="1700" dirty="0"/>
                    </a:p>
                  </a:txBody>
                  <a:tcPr>
                    <a:solidFill>
                      <a:srgbClr val="2740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Ph</a:t>
                      </a:r>
                      <a:r>
                        <a:rPr lang="en-US" sz="1700" baseline="-25000" dirty="0" smtClean="0"/>
                        <a:t>3</a:t>
                      </a:r>
                      <a:endParaRPr lang="en-US" sz="1700" dirty="0"/>
                    </a:p>
                  </a:txBody>
                  <a:tcPr>
                    <a:solidFill>
                      <a:srgbClr val="2740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Ph</a:t>
                      </a:r>
                      <a:r>
                        <a:rPr lang="en-US" sz="1700" baseline="-25000" dirty="0" smtClean="0"/>
                        <a:t>4</a:t>
                      </a:r>
                      <a:endParaRPr lang="en-US" sz="1700" dirty="0"/>
                    </a:p>
                  </a:txBody>
                  <a:tcPr>
                    <a:solidFill>
                      <a:srgbClr val="2740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Ph</a:t>
                      </a:r>
                      <a:r>
                        <a:rPr lang="en-US" sz="1700" baseline="-25000" dirty="0" smtClean="0"/>
                        <a:t>5</a:t>
                      </a:r>
                      <a:endParaRPr lang="en-US" sz="1700" dirty="0"/>
                    </a:p>
                  </a:txBody>
                  <a:tcPr>
                    <a:solidFill>
                      <a:srgbClr val="2740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Ph</a:t>
                      </a:r>
                      <a:r>
                        <a:rPr lang="en-US" sz="1700" baseline="-25000" dirty="0" smtClean="0"/>
                        <a:t>6</a:t>
                      </a:r>
                      <a:endParaRPr lang="en-US" sz="1700" dirty="0"/>
                    </a:p>
                  </a:txBody>
                  <a:tcPr>
                    <a:solidFill>
                      <a:srgbClr val="27408A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Bach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79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150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2095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9.89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0.38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3.74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1.96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Mozart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243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310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2158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9.34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11.91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8.04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Beethoven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182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1427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8.31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11.53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1.34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6.43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1.53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Schubert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1931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8.25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0.18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1.06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7.70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1.65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Chopin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1638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7.43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11.72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1.03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8.22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1.26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Brahms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49</a:t>
                      </a:r>
                      <a:endParaRPr lang="en-US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224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1009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7.74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0.27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0.68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9.37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1.59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Liszt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402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394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6.21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0.12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0.68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9.37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1.59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Scriabin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842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352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47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2154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88D37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8.93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1.09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0.89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7.12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1.93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73A3FE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152400"/>
            <a:ext cx="543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DFT of Major Key Distributions </a:t>
            </a:r>
            <a:r>
              <a:rPr lang="en-US" sz="2800" b="1" dirty="0" smtClean="0"/>
              <a:t>Prince </a:t>
            </a:r>
            <a:r>
              <a:rPr lang="en-US" sz="2800" b="1" dirty="0" smtClean="0"/>
              <a:t>and </a:t>
            </a:r>
            <a:r>
              <a:rPr lang="en-US" sz="2800" b="1" dirty="0" err="1" smtClean="0"/>
              <a:t>Schmuckler</a:t>
            </a:r>
            <a:r>
              <a:rPr lang="en-US" sz="2800" b="1" dirty="0" smtClean="0"/>
              <a:t> </a:t>
            </a:r>
            <a:r>
              <a:rPr lang="en-US" sz="2800" b="1" dirty="0" smtClean="0"/>
              <a:t>(2014) data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09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549008"/>
              </p:ext>
            </p:extLst>
          </p:nvPr>
        </p:nvGraphicFramePr>
        <p:xfrm>
          <a:off x="139700" y="1496358"/>
          <a:ext cx="8826500" cy="453916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235135"/>
                <a:gridCol w="586668"/>
                <a:gridCol w="602991"/>
                <a:gridCol w="610506"/>
                <a:gridCol w="609600"/>
                <a:gridCol w="647700"/>
                <a:gridCol w="622300"/>
                <a:gridCol w="673100"/>
                <a:gridCol w="698500"/>
                <a:gridCol w="609600"/>
                <a:gridCol w="685800"/>
                <a:gridCol w="711200"/>
                <a:gridCol w="533400"/>
              </a:tblGrid>
              <a:tr h="537992">
                <a:tc>
                  <a:txBody>
                    <a:bodyPr/>
                    <a:lstStyle/>
                    <a:p>
                      <a:r>
                        <a:rPr lang="en-US" dirty="0" smtClean="0"/>
                        <a:t>Composer</a:t>
                      </a:r>
                      <a:endParaRPr lang="en-US" dirty="0"/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|</a:t>
                      </a:r>
                      <a:r>
                        <a:rPr lang="en-US" sz="1600" i="1" dirty="0" smtClean="0"/>
                        <a:t>f</a:t>
                      </a:r>
                      <a:r>
                        <a:rPr lang="en-US" sz="1600" i="1" baseline="-25000" dirty="0" smtClean="0"/>
                        <a:t>1</a:t>
                      </a:r>
                      <a:r>
                        <a:rPr lang="en-US" sz="1600" i="0" dirty="0" smtClean="0"/>
                        <a:t>|</a:t>
                      </a:r>
                      <a:r>
                        <a:rPr lang="en-US" sz="1600" i="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|</a:t>
                      </a:r>
                      <a:r>
                        <a:rPr lang="en-US" sz="1600" i="1" dirty="0" smtClean="0"/>
                        <a:t>f</a:t>
                      </a:r>
                      <a:r>
                        <a:rPr lang="en-US" sz="1600" i="1" baseline="-25000" dirty="0" smtClean="0"/>
                        <a:t>2</a:t>
                      </a:r>
                      <a:r>
                        <a:rPr lang="en-US" sz="1600" i="0" dirty="0" smtClean="0"/>
                        <a:t>|</a:t>
                      </a:r>
                      <a:r>
                        <a:rPr lang="en-US" sz="1600" i="0" baseline="30000" dirty="0" smtClean="0"/>
                        <a:t>2</a:t>
                      </a:r>
                      <a:endParaRPr lang="en-US" sz="1600" baseline="30000" dirty="0" smtClean="0"/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|</a:t>
                      </a:r>
                      <a:r>
                        <a:rPr lang="en-US" sz="1600" i="1" dirty="0" smtClean="0"/>
                        <a:t>f</a:t>
                      </a:r>
                      <a:r>
                        <a:rPr lang="en-US" sz="1600" i="1" baseline="-25000" dirty="0" smtClean="0"/>
                        <a:t>3</a:t>
                      </a:r>
                      <a:r>
                        <a:rPr lang="en-US" sz="1600" i="0" dirty="0" smtClean="0"/>
                        <a:t>|</a:t>
                      </a:r>
                      <a:r>
                        <a:rPr lang="en-US" sz="1600" i="0" baseline="30000" dirty="0" smtClean="0"/>
                        <a:t>2</a:t>
                      </a:r>
                      <a:endParaRPr lang="en-US" sz="1600" baseline="30000" dirty="0" smtClean="0"/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|</a:t>
                      </a:r>
                      <a:r>
                        <a:rPr lang="en-US" sz="1600" i="1" dirty="0" smtClean="0"/>
                        <a:t>f</a:t>
                      </a:r>
                      <a:r>
                        <a:rPr lang="en-US" sz="1600" i="1" baseline="-25000" dirty="0" smtClean="0"/>
                        <a:t>4</a:t>
                      </a:r>
                      <a:r>
                        <a:rPr lang="en-US" sz="1600" i="0" dirty="0" smtClean="0"/>
                        <a:t>|</a:t>
                      </a:r>
                      <a:r>
                        <a:rPr lang="en-US" sz="1600" i="0" baseline="30000" dirty="0" smtClean="0"/>
                        <a:t>2</a:t>
                      </a:r>
                      <a:endParaRPr lang="en-US" sz="1600" baseline="30000" dirty="0" smtClean="0"/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|</a:t>
                      </a:r>
                      <a:r>
                        <a:rPr lang="en-US" sz="1600" i="1" dirty="0" smtClean="0"/>
                        <a:t>f</a:t>
                      </a:r>
                      <a:r>
                        <a:rPr lang="en-US" sz="1600" i="1" baseline="-25000" dirty="0" smtClean="0"/>
                        <a:t>5</a:t>
                      </a:r>
                      <a:r>
                        <a:rPr lang="en-US" sz="1600" i="0" dirty="0" smtClean="0"/>
                        <a:t>|</a:t>
                      </a:r>
                      <a:r>
                        <a:rPr lang="en-US" sz="1600" i="0" baseline="30000" dirty="0" smtClean="0"/>
                        <a:t>2</a:t>
                      </a:r>
                      <a:endParaRPr lang="en-US" sz="1600" baseline="30000" dirty="0" smtClean="0"/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|</a:t>
                      </a:r>
                      <a:r>
                        <a:rPr lang="en-US" sz="1600" i="1" dirty="0" smtClean="0"/>
                        <a:t>f</a:t>
                      </a:r>
                      <a:r>
                        <a:rPr lang="en-US" sz="1600" i="1" baseline="-25000" dirty="0" smtClean="0"/>
                        <a:t>6</a:t>
                      </a:r>
                      <a:r>
                        <a:rPr lang="en-US" sz="1600" i="0" dirty="0" smtClean="0"/>
                        <a:t>|</a:t>
                      </a:r>
                      <a:r>
                        <a:rPr lang="en-US" sz="1600" i="0" baseline="30000" dirty="0" smtClean="0"/>
                        <a:t>2</a:t>
                      </a:r>
                      <a:endParaRPr lang="en-US" sz="1600" baseline="30000" dirty="0" smtClean="0"/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</a:t>
                      </a:r>
                      <a:r>
                        <a:rPr lang="en-US" sz="1600" baseline="-250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3E14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rgbClr val="3E14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</a:t>
                      </a:r>
                      <a:r>
                        <a:rPr lang="en-US" sz="1600" baseline="-25000" dirty="0" smtClean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rgbClr val="3E14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</a:t>
                      </a:r>
                      <a:r>
                        <a:rPr lang="en-US" sz="1600" baseline="-25000" dirty="0" smtClean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rgbClr val="3E14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</a:t>
                      </a:r>
                      <a:r>
                        <a:rPr lang="en-US" sz="1600" baseline="-25000" dirty="0" smtClean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rgbClr val="3E14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</a:t>
                      </a:r>
                      <a:r>
                        <a:rPr lang="en-US" sz="1600" baseline="-25000" dirty="0" smtClean="0"/>
                        <a:t>6</a:t>
                      </a:r>
                      <a:endParaRPr lang="en-US" sz="1600" dirty="0"/>
                    </a:p>
                  </a:txBody>
                  <a:tcPr>
                    <a:solidFill>
                      <a:srgbClr val="3E1470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Bach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208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49</a:t>
                      </a:r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1489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8.72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10.80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2.29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2.60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11.60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Mozart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195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656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1515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8.97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10.53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2.24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11.91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Beethoven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457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1150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6.33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10.18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2.51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11.70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Schubert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238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540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1815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9.20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10.47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2.62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11.76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11.93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Chopin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336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1002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6.57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10.36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2.39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2.21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11.88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Brahms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194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390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847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8.23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9.89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1.87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2.14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11.68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Liszt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254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651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1179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4.83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10.75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1.75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</a:tr>
              <a:tr h="4950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Scriabin</a:t>
                      </a: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4E1B1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237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399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1524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>
                    <a:solidFill>
                      <a:srgbClr val="F07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10.10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10.88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1.25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0.61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11.91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B784E7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152400"/>
            <a:ext cx="543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DFT of Minor Key Distributions </a:t>
            </a:r>
            <a:r>
              <a:rPr lang="en-US" sz="2800" b="1" dirty="0"/>
              <a:t>Prince and </a:t>
            </a:r>
            <a:r>
              <a:rPr lang="en-US" sz="2800" b="1" dirty="0" err="1"/>
              <a:t>Schmuckler</a:t>
            </a:r>
            <a:r>
              <a:rPr lang="en-US" sz="2800" b="1" dirty="0"/>
              <a:t> (2014) data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920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412" y="152400"/>
            <a:ext cx="63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Historical Trends: YCAC data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576"/>
            <a:ext cx="9144000" cy="38250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9595" y="614065"/>
            <a:ext cx="677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spectra are squared magnitudes (ignoring phase) and allow comparisons </a:t>
            </a:r>
            <a:r>
              <a:rPr lang="en-US" smtClean="0"/>
              <a:t>between coefficients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9249" y="5590573"/>
            <a:ext cx="6255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Large data set </a:t>
            </a:r>
            <a:r>
              <a:rPr lang="en-US" dirty="0" smtClean="0"/>
              <a:t>from the Yale </a:t>
            </a:r>
            <a:r>
              <a:rPr lang="en-US" smtClean="0"/>
              <a:t>Classical Archives compiled with the assistance of Matthew Chiu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412" y="152400"/>
            <a:ext cx="63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Historical Trends: YCAC data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725"/>
            <a:ext cx="9144000" cy="3825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9595" y="614065"/>
            <a:ext cx="677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spectra are squared magnitudes (ignoring phase) and allow comparisons </a:t>
            </a:r>
            <a:r>
              <a:rPr lang="en-US" smtClean="0"/>
              <a:t>between coefficients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39249" y="5590573"/>
            <a:ext cx="6255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Large data set </a:t>
            </a:r>
            <a:r>
              <a:rPr lang="en-US" dirty="0" smtClean="0"/>
              <a:t>from the Yale </a:t>
            </a:r>
            <a:r>
              <a:rPr lang="en-US" smtClean="0"/>
              <a:t>Classical Archives compiled with the assistance of Matthew Chiu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1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412" y="152400"/>
            <a:ext cx="63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Historical Trends: YCAC data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/>
        </p:blipFill>
        <p:spPr>
          <a:xfrm>
            <a:off x="266217" y="614065"/>
            <a:ext cx="3565003" cy="4113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29" y="636448"/>
            <a:ext cx="4467828" cy="5814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35797" y="3831221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f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8277827" y="5152664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smtClean="0"/>
              <a:t>f</a:t>
            </a:r>
            <a:r>
              <a:rPr lang="en-US" sz="3200" baseline="-25000" smtClean="0"/>
              <a:t>3</a:t>
            </a:r>
            <a:endParaRPr lang="en-US" sz="3200" baseline="-2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" y="5678377"/>
            <a:ext cx="175076" cy="170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0" y="5429002"/>
            <a:ext cx="155784" cy="155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2" y="5142465"/>
            <a:ext cx="206585" cy="2235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881" y="5046539"/>
            <a:ext cx="705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1600s</a:t>
            </a:r>
          </a:p>
          <a:p>
            <a:r>
              <a:rPr lang="en-US" sz="1800" dirty="0" smtClean="0"/>
              <a:t>1700s</a:t>
            </a:r>
          </a:p>
          <a:p>
            <a:r>
              <a:rPr lang="en-US" sz="1800" dirty="0" smtClean="0"/>
              <a:t>1800s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5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61" y="751788"/>
            <a:ext cx="4453440" cy="5796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0" y="751788"/>
            <a:ext cx="3228010" cy="4201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6412" y="152400"/>
            <a:ext cx="63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Historical Trends: YCAC data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35797" y="3911231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smtClean="0"/>
              <a:t>f</a:t>
            </a:r>
            <a:r>
              <a:rPr lang="en-US" sz="3200" baseline="-25000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6347" y="5641754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smtClean="0"/>
              <a:t>f</a:t>
            </a:r>
            <a:r>
              <a:rPr lang="en-US" sz="3200" baseline="-25000"/>
              <a:t>5</a:t>
            </a:r>
            <a:endParaRPr lang="en-US" sz="3200" baseline="-2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" y="5678377"/>
            <a:ext cx="175076" cy="170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0" y="5429002"/>
            <a:ext cx="155784" cy="155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2" y="5142465"/>
            <a:ext cx="206585" cy="2235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881" y="5046539"/>
            <a:ext cx="705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1600s</a:t>
            </a:r>
          </a:p>
          <a:p>
            <a:r>
              <a:rPr lang="en-US" sz="1800" dirty="0" smtClean="0"/>
              <a:t>1700s</a:t>
            </a:r>
          </a:p>
          <a:p>
            <a:r>
              <a:rPr lang="en-US" sz="1800" dirty="0" smtClean="0"/>
              <a:t>1800s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18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(3) Behavioral data vs. corpus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1334" y="2980267"/>
            <a:ext cx="727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</a:t>
            </a:r>
            <a:r>
              <a:rPr lang="en-US" dirty="0" err="1" smtClean="0"/>
              <a:t>Krumhansl’s</a:t>
            </a:r>
            <a:r>
              <a:rPr lang="en-US" dirty="0" smtClean="0"/>
              <a:t> distributional model of key</a:t>
            </a:r>
          </a:p>
          <a:p>
            <a:r>
              <a:rPr lang="en-US" dirty="0" smtClean="0"/>
              <a:t>• Behavioral data in Ph</a:t>
            </a:r>
            <a:r>
              <a:rPr lang="en-US" baseline="-25000" dirty="0" smtClean="0"/>
              <a:t>3</a:t>
            </a:r>
            <a:r>
              <a:rPr lang="en-US" dirty="0" smtClean="0"/>
              <a:t>/Ph</a:t>
            </a:r>
            <a:r>
              <a:rPr lang="en-US" baseline="-25000" dirty="0" smtClean="0"/>
              <a:t>5</a:t>
            </a:r>
            <a:r>
              <a:rPr lang="en-US" dirty="0" smtClean="0"/>
              <a:t>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6013" y="152400"/>
            <a:ext cx="64302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Probe-tone data and corpus data</a:t>
            </a:r>
            <a:endParaRPr lang="en-US" sz="2600" b="1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987136" y="1465119"/>
            <a:ext cx="70969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 smtClean="0"/>
              <a:t>Krumhansl</a:t>
            </a:r>
            <a:r>
              <a:rPr lang="en-US" dirty="0" smtClean="0"/>
              <a:t> hypothesis (distributional model of key):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Listener expectations derive from statistical knowledge of tonal distributions,</a:t>
            </a:r>
          </a:p>
          <a:p>
            <a:pPr marL="342900" indent="-342900">
              <a:spcAft>
                <a:spcPts val="1200"/>
              </a:spcAft>
              <a:buFont typeface="Symbol" charset="2"/>
              <a:buChar char="\"/>
            </a:pPr>
            <a:r>
              <a:rPr lang="en-US" dirty="0" smtClean="0">
                <a:sym typeface="Symbol" charset="2"/>
              </a:rPr>
              <a:t>Probe tone data should match corpus distributions</a:t>
            </a:r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Not </a:t>
            </a:r>
            <a:r>
              <a:rPr lang="en-US" dirty="0"/>
              <a:t>quite: correlations are relatively high, </a:t>
            </a:r>
            <a:r>
              <a:rPr lang="en-US" dirty="0" smtClean="0"/>
              <a:t>but phase space plots show that </a:t>
            </a:r>
            <a:r>
              <a:rPr lang="en-US" dirty="0"/>
              <a:t>probe-tone data is consistently skewed towards the subdominant.</a:t>
            </a:r>
          </a:p>
          <a:p>
            <a:pPr marL="342900" indent="-342900">
              <a:spcAft>
                <a:spcPts val="1200"/>
              </a:spcAft>
              <a:buFont typeface="Symbol" charset="2"/>
              <a:buChar char="\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(1) Diatonicity, </a:t>
            </a:r>
            <a:r>
              <a:rPr lang="en-US" sz="3200" b="1" dirty="0" err="1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Triadicity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 sz="3200" b="1" dirty="0" err="1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Dyadicity</a:t>
            </a:r>
            <a:endParaRPr lang="en-US" sz="3200" b="1" dirty="0" smtClean="0">
              <a:solidFill>
                <a:schemeClr val="tx1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6013" y="152400"/>
            <a:ext cx="64302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Probe-tone data and corpus data</a:t>
            </a:r>
            <a:endParaRPr lang="en-US" sz="2600" b="1" baseline="-2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6" y="457200"/>
            <a:ext cx="7606146" cy="5196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403" y="5543109"/>
            <a:ext cx="888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Ph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/Ph</a:t>
            </a:r>
            <a:r>
              <a:rPr lang="en-US" sz="1800" baseline="-25000" dirty="0" smtClean="0"/>
              <a:t>5</a:t>
            </a:r>
            <a:r>
              <a:rPr lang="en-US" sz="1800" dirty="0" smtClean="0"/>
              <a:t>-plot: KK = </a:t>
            </a:r>
            <a:r>
              <a:rPr lang="en-US" sz="1800" dirty="0" err="1" smtClean="0"/>
              <a:t>Krumhansl</a:t>
            </a:r>
            <a:r>
              <a:rPr lang="en-US" sz="1800" dirty="0" smtClean="0"/>
              <a:t> &amp; Kessler 1982, C&amp;B = Cuddy &amp; </a:t>
            </a:r>
            <a:r>
              <a:rPr lang="en-US" sz="1800" dirty="0" err="1" smtClean="0"/>
              <a:t>Badertscher</a:t>
            </a:r>
            <a:r>
              <a:rPr lang="en-US" sz="1800" dirty="0"/>
              <a:t> </a:t>
            </a:r>
            <a:r>
              <a:rPr lang="en-US" sz="1800" dirty="0" smtClean="0"/>
              <a:t>1987, BBJ = Brown, Butler, &amp; Jones 1994, </a:t>
            </a:r>
            <a:r>
              <a:rPr lang="en-US" sz="1800" dirty="0" err="1"/>
              <a:t>J&amp;al</a:t>
            </a:r>
            <a:r>
              <a:rPr lang="en-US" sz="1800" dirty="0"/>
              <a:t> = Janata et al. 2003 </a:t>
            </a:r>
            <a:r>
              <a:rPr lang="en-US" sz="1800" dirty="0" smtClean="0"/>
              <a:t>, S&amp;S = Smith and </a:t>
            </a:r>
            <a:r>
              <a:rPr lang="en-US" sz="1800" dirty="0" err="1" smtClean="0"/>
              <a:t>Schmuckler</a:t>
            </a:r>
            <a:r>
              <a:rPr lang="en-US" sz="1800" dirty="0" smtClean="0"/>
              <a:t> 2004.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82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(4) Key Finding: </a:t>
            </a:r>
          </a:p>
          <a:p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Correlation vs. Euclidean Distance</a:t>
            </a:r>
          </a:p>
        </p:txBody>
      </p:sp>
    </p:spTree>
    <p:extLst>
      <p:ext uri="{BB962C8B-B14F-4D97-AF65-F5344CB8AC3E}">
        <p14:creationId xmlns:p14="http://schemas.microsoft.com/office/powerpoint/2010/main" val="18973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965200"/>
            <a:ext cx="7848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 smtClean="0"/>
              <a:t>Distributional key finding algorithms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Krumhansl-Schmuckler</a:t>
            </a:r>
            <a:r>
              <a:rPr lang="en-US" dirty="0" smtClean="0"/>
              <a:t>, </a:t>
            </a:r>
            <a:r>
              <a:rPr lang="en-US" dirty="0" err="1" smtClean="0"/>
              <a:t>Temperley</a:t>
            </a:r>
            <a:r>
              <a:rPr lang="en-US" dirty="0" smtClean="0"/>
              <a:t>, Sapp, </a:t>
            </a:r>
            <a:r>
              <a:rPr lang="en-US" dirty="0" err="1" smtClean="0"/>
              <a:t>Aarden</a:t>
            </a:r>
            <a:r>
              <a:rPr lang="en-US" dirty="0" smtClean="0"/>
              <a:t>):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Compare a given distribution to two standard distributions transposed to twelve possible major or minor keys. The most probable key is the nearest by correlation.</a:t>
            </a:r>
          </a:p>
          <a:p>
            <a:pPr lvl="1">
              <a:spcAft>
                <a:spcPts val="1200"/>
              </a:spcAft>
            </a:pPr>
            <a:endParaRPr lang="en-US" dirty="0"/>
          </a:p>
          <a:p>
            <a:pPr lvl="1" algn="ctr">
              <a:spcAft>
                <a:spcPts val="1200"/>
              </a:spcAft>
            </a:pPr>
            <a:r>
              <a:rPr lang="en-US" dirty="0" smtClean="0"/>
              <a:t>Albrecht and Shanahan (2013) variation: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Compare distributions through 12-dimensional Euclidean distance rather than correlation.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Distributional key finding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910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1500" y="965200"/>
                <a:ext cx="7848600" cy="3077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dirty="0" smtClean="0"/>
                  <a:t>Through the DFT: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dirty="0" smtClean="0"/>
                  <a:t>Correlation → Multiplication 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dirty="0" smtClean="0"/>
                  <a:t>(Correlation theorem: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ℱ</m:t>
                    </m:r>
                    <m:r>
                      <a:rPr lang="en-US" sz="2000" b="0" i="1" smtClean="0">
                        <a:latin typeface="Cambria Math" charset="0"/>
                      </a:rPr>
                      <m:t>(</m:t>
                    </m:r>
                    <m:r>
                      <a:rPr lang="en-US" sz="2000" b="0" i="1" smtClean="0">
                        <a:latin typeface="Cambria Math" charset="0"/>
                      </a:rPr>
                      <m:t>𝑓</m:t>
                    </m:r>
                    <m:r>
                      <a:rPr lang="en-US" sz="2000" b="0" i="1" smtClean="0">
                        <a:latin typeface="Cambria Math" charset="0"/>
                      </a:rPr>
                      <m:t>∗</m:t>
                    </m:r>
                    <m:r>
                      <a:rPr lang="en-US" sz="2000" b="0" i="1" smtClean="0">
                        <a:latin typeface="Cambria Math" charset="0"/>
                      </a:rPr>
                      <m:t>𝑔</m:t>
                    </m:r>
                    <m:r>
                      <a:rPr lang="en-US" sz="20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ℱ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𝑓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i="1">
                        <a:latin typeface="Cambria Math" charset="0"/>
                      </a:rPr>
                      <m:t>ℱ</m:t>
                    </m:r>
                    <m:r>
                      <a:rPr lang="en-US" sz="2000" b="0" i="1" smtClean="0">
                        <a:latin typeface="Cambria Math" charset="0"/>
                      </a:rPr>
                      <m:t>(</m:t>
                    </m:r>
                    <m:r>
                      <a:rPr lang="en-US" sz="2000" b="0" i="1" smtClean="0">
                        <a:latin typeface="Cambria Math" charset="0"/>
                      </a:rPr>
                      <m:t>𝑔</m:t>
                    </m:r>
                    <m:r>
                      <a:rPr lang="en-US" sz="20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  <a:p>
                <a:pPr lvl="1">
                  <a:spcAft>
                    <a:spcPts val="1200"/>
                  </a:spcAft>
                </a:pPr>
                <a:endParaRPr lang="en-US" dirty="0" smtClean="0"/>
              </a:p>
              <a:p>
                <a:pPr lvl="1">
                  <a:spcAft>
                    <a:spcPts val="1200"/>
                  </a:spcAft>
                </a:pPr>
                <a:r>
                  <a:rPr lang="en-US" dirty="0" smtClean="0"/>
                  <a:t>Euclidean </a:t>
                </a:r>
                <a:r>
                  <a:rPr lang="en-US" dirty="0"/>
                  <a:t>distance  → </a:t>
                </a:r>
                <a:r>
                  <a:rPr lang="en-US" dirty="0" smtClean="0"/>
                  <a:t>Euclidean distance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dirty="0" smtClean="0"/>
                  <a:t>(Orthogonality principle)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965200"/>
                <a:ext cx="7848600" cy="3077766"/>
              </a:xfrm>
              <a:prstGeom prst="rect">
                <a:avLst/>
              </a:prstGeom>
              <a:blipFill rotWithShape="0">
                <a:blip r:embed="rId2"/>
                <a:stretch>
                  <a:fillRect t="-1584" b="-3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Distributional key finding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434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965200"/>
            <a:ext cx="78486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Considerations:</a:t>
            </a:r>
          </a:p>
          <a:p>
            <a:pPr marL="457200" indent="-457200">
              <a:spcAft>
                <a:spcPts val="1200"/>
              </a:spcAft>
            </a:pPr>
            <a:r>
              <a:rPr lang="en-US" dirty="0" smtClean="0"/>
              <a:t>—Key selection requires two dimensions: one for selection of best tonic, and one for selection of mode.</a:t>
            </a:r>
          </a:p>
          <a:p>
            <a:pPr marL="457200" indent="-457200">
              <a:spcAft>
                <a:spcPts val="1200"/>
              </a:spcAft>
            </a:pPr>
            <a:r>
              <a:rPr lang="en-US" dirty="0" smtClean="0"/>
              <a:t>—For regular tonal distributions, both methods will use Ph</a:t>
            </a:r>
            <a:r>
              <a:rPr lang="en-US" baseline="-25000" dirty="0" smtClean="0"/>
              <a:t>5</a:t>
            </a:r>
            <a:r>
              <a:rPr lang="en-US" dirty="0" smtClean="0"/>
              <a:t> and Ph</a:t>
            </a:r>
            <a:r>
              <a:rPr lang="en-US" baseline="-25000" dirty="0" smtClean="0"/>
              <a:t>3</a:t>
            </a:r>
            <a:r>
              <a:rPr lang="en-US" dirty="0" smtClean="0"/>
              <a:t> distances (or Ph</a:t>
            </a:r>
            <a:r>
              <a:rPr lang="en-US" baseline="-25000" dirty="0" smtClean="0"/>
              <a:t>5</a:t>
            </a:r>
            <a:r>
              <a:rPr lang="en-US" dirty="0" smtClean="0"/>
              <a:t> and Ph</a:t>
            </a:r>
            <a:r>
              <a:rPr lang="en-US" baseline="-25000" dirty="0" smtClean="0"/>
              <a:t>2</a:t>
            </a:r>
            <a:r>
              <a:rPr lang="en-US" dirty="0" smtClean="0"/>
              <a:t>). (It is phase differences that matter, since transposition does not affect magnitudes.)</a:t>
            </a:r>
          </a:p>
          <a:p>
            <a:pPr marL="457200" indent="-457200">
              <a:spcAft>
                <a:spcPts val="1200"/>
              </a:spcAft>
            </a:pPr>
            <a:r>
              <a:rPr lang="en-US" dirty="0" smtClean="0"/>
              <a:t>—If two or more of </a:t>
            </a:r>
            <a:r>
              <a:rPr lang="en-US" i="1" dirty="0" smtClean="0"/>
              <a:t>f</a:t>
            </a:r>
            <a:r>
              <a:rPr lang="en-US" i="1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f</a:t>
            </a:r>
            <a:r>
              <a:rPr lang="en-US" i="1" baseline="-25000" dirty="0" smtClean="0"/>
              <a:t>3</a:t>
            </a:r>
            <a:r>
              <a:rPr lang="en-US" dirty="0" smtClean="0"/>
              <a:t>, and </a:t>
            </a:r>
            <a:r>
              <a:rPr lang="en-US" i="1" dirty="0" smtClean="0"/>
              <a:t>f</a:t>
            </a:r>
            <a:r>
              <a:rPr lang="en-US" i="1" baseline="-25000" dirty="0" smtClean="0"/>
              <a:t>5</a:t>
            </a:r>
            <a:r>
              <a:rPr lang="en-US" dirty="0" smtClean="0"/>
              <a:t> are close to zero, key selection becomes less predictable, and the difference between correlation and Euclidean metric comes into play.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Distributional key finding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515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479" y="152400"/>
            <a:ext cx="594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Correlation vs. Euclidean: Examples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/>
          <a:stretch/>
        </p:blipFill>
        <p:spPr>
          <a:xfrm>
            <a:off x="1260389" y="1010514"/>
            <a:ext cx="6388228" cy="1735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0389" y="599931"/>
            <a:ext cx="286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J.S. Bach, Chorale 130: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1" y="2614863"/>
            <a:ext cx="5546417" cy="3769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0502" y="2650072"/>
            <a:ext cx="154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Major keys: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60046" y="2650072"/>
            <a:ext cx="1581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Minor keys: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9519" y="2650072"/>
            <a:ext cx="2231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Correlation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Red: Euclidean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747" y="3554702"/>
            <a:ext cx="30244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Methods agree closely when distribution is characteristically tonal:</a:t>
            </a:r>
          </a:p>
          <a:p>
            <a:r>
              <a:rPr lang="en-US" dirty="0" smtClean="0"/>
              <a:t>Here both select </a:t>
            </a:r>
            <a:br>
              <a:rPr lang="en-US" dirty="0" smtClean="0"/>
            </a:br>
            <a:r>
              <a:rPr lang="en-US" dirty="0" smtClean="0"/>
              <a:t>G major (incorrectly).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88" y="2511707"/>
            <a:ext cx="6564015" cy="3998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1479" y="152400"/>
            <a:ext cx="594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Correlation vs. Euclidean: Examples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01479" y="582801"/>
            <a:ext cx="358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Chopin, Mazurka, Op. 41/2: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5075" y="2314097"/>
            <a:ext cx="1549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Major keys: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0004" y="2337247"/>
            <a:ext cx="15817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Minor keys: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9519" y="2650072"/>
            <a:ext cx="2231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Correlation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Red: Euclidean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3" y="951646"/>
            <a:ext cx="8369300" cy="142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747" y="3554702"/>
            <a:ext cx="302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This piece presents a tonal ambiguity, but still both methods agree, correctly choosing </a:t>
            </a:r>
            <a:br>
              <a:rPr lang="en-US" dirty="0" smtClean="0"/>
            </a:br>
            <a:r>
              <a:rPr lang="en-US" dirty="0" smtClean="0"/>
              <a:t>E minor.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" y="511755"/>
            <a:ext cx="7487856" cy="1669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1479" y="152400"/>
            <a:ext cx="594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Correlation vs. Euclidean: Examples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6668" y="717639"/>
            <a:ext cx="694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J.S. Bach, </a:t>
            </a:r>
            <a:r>
              <a:rPr lang="en-US" i="1" dirty="0" smtClean="0"/>
              <a:t>Well-Tempered Clavier</a:t>
            </a:r>
            <a:r>
              <a:rPr lang="en-US" dirty="0"/>
              <a:t> </a:t>
            </a:r>
            <a:r>
              <a:rPr lang="en-US" dirty="0" smtClean="0"/>
              <a:t>I, </a:t>
            </a:r>
            <a:r>
              <a:rPr lang="en-US" spc="-300" dirty="0" smtClean="0"/>
              <a:t>F</a:t>
            </a:r>
            <a:r>
              <a:rPr lang="en-US" dirty="0" smtClean="0">
                <a:latin typeface="Times + Musical  Roman" charset="0"/>
                <a:ea typeface="Times + Musical  Roman" charset="0"/>
                <a:cs typeface="Times + Musical  Roman" charset="0"/>
              </a:rPr>
              <a:t>#</a:t>
            </a:r>
            <a:r>
              <a:rPr lang="en-US" dirty="0" smtClean="0"/>
              <a:t> minor fugue subject: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1" y="4240967"/>
            <a:ext cx="3621537" cy="2182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79" y="4240967"/>
            <a:ext cx="3638304" cy="2182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79" y="2024713"/>
            <a:ext cx="3693758" cy="2216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50" y="2256699"/>
            <a:ext cx="3621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distribution has very low </a:t>
            </a:r>
            <a:r>
              <a:rPr lang="en-US" i="1" dirty="0" smtClean="0"/>
              <a:t>f</a:t>
            </a:r>
            <a:r>
              <a:rPr lang="en-US" i="1" baseline="-25000" dirty="0" smtClean="0"/>
              <a:t>2</a:t>
            </a:r>
            <a:r>
              <a:rPr lang="en-US" dirty="0" smtClean="0"/>
              <a:t> and </a:t>
            </a:r>
            <a:r>
              <a:rPr lang="en-US" i="1" dirty="0" smtClean="0"/>
              <a:t>f</a:t>
            </a:r>
            <a:r>
              <a:rPr lang="en-US" i="1" baseline="-25000" dirty="0" smtClean="0"/>
              <a:t>3</a:t>
            </a:r>
            <a:r>
              <a:rPr lang="en-US" dirty="0" smtClean="0"/>
              <a:t>, limiting the available criteria to one dimension: diatonicity.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78" y="2544713"/>
            <a:ext cx="6520089" cy="3966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" y="511755"/>
            <a:ext cx="7487856" cy="1669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1479" y="152400"/>
            <a:ext cx="594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Correlation vs. Euclidean: Examples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6668" y="717639"/>
            <a:ext cx="694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J.S. Bach, </a:t>
            </a:r>
            <a:r>
              <a:rPr lang="en-US" i="1" dirty="0" smtClean="0"/>
              <a:t>Well-Tempered Clavier</a:t>
            </a:r>
            <a:r>
              <a:rPr lang="en-US" dirty="0"/>
              <a:t> </a:t>
            </a:r>
            <a:r>
              <a:rPr lang="en-US" dirty="0" smtClean="0"/>
              <a:t>I, </a:t>
            </a:r>
            <a:r>
              <a:rPr lang="en-US" spc="-300" dirty="0" smtClean="0"/>
              <a:t>F</a:t>
            </a:r>
            <a:r>
              <a:rPr lang="en-US" dirty="0" smtClean="0">
                <a:latin typeface="Times + Musical  Roman" charset="0"/>
                <a:ea typeface="Times + Musical  Roman" charset="0"/>
                <a:cs typeface="Times + Musical  Roman" charset="0"/>
              </a:rPr>
              <a:t>#</a:t>
            </a:r>
            <a:r>
              <a:rPr lang="en-US" dirty="0" smtClean="0"/>
              <a:t> minor fugue subject: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756178" y="2132172"/>
            <a:ext cx="154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Major keys: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34228" y="2132171"/>
            <a:ext cx="1581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Minor keys: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9518" y="2363003"/>
            <a:ext cx="2231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Correlation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Red: Euclidean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046" y="3275635"/>
            <a:ext cx="3228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chooses </a:t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E major</a:t>
            </a:r>
            <a:r>
              <a:rPr lang="en-US" dirty="0" smtClean="0"/>
              <a:t>, incorrectly, while Euclidean metric correctly chooses</a:t>
            </a:r>
            <a:br>
              <a:rPr lang="en-US" dirty="0" smtClean="0"/>
            </a:br>
            <a:r>
              <a:rPr lang="en-US" spc="-300" dirty="0">
                <a:solidFill>
                  <a:srgbClr val="C00000"/>
                </a:solidFill>
              </a:rPr>
              <a:t> F</a:t>
            </a:r>
            <a:r>
              <a:rPr lang="en-US" dirty="0">
                <a:solidFill>
                  <a:srgbClr val="C00000"/>
                </a:solidFill>
                <a:latin typeface="Times + Musical  Roman" charset="0"/>
                <a:ea typeface="Times + Musical  Roman" charset="0"/>
                <a:cs typeface="Times + Musical  Roman" charset="0"/>
              </a:rPr>
              <a:t>#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minor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479" y="152400"/>
            <a:ext cx="594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Correlation vs. Euclidean: Examples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3624" y="803731"/>
            <a:ext cx="1392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Schubert, 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Dass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gewesen</a:t>
            </a:r>
            <a:r>
              <a:rPr lang="en-US" dirty="0" smtClean="0"/>
              <a:t>”: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/>
          <a:stretch/>
        </p:blipFill>
        <p:spPr>
          <a:xfrm>
            <a:off x="1637821" y="551227"/>
            <a:ext cx="6421701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1" y="4579215"/>
            <a:ext cx="3060387" cy="1844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89" y="4581449"/>
            <a:ext cx="3070833" cy="184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24" y="2684827"/>
            <a:ext cx="3157313" cy="18943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7810" y="2876379"/>
            <a:ext cx="3621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distribution has also has very low </a:t>
            </a:r>
            <a:r>
              <a:rPr lang="en-US" i="1" dirty="0" smtClean="0"/>
              <a:t>f</a:t>
            </a:r>
            <a:r>
              <a:rPr lang="en-US" i="1" baseline="-25000" dirty="0" smtClean="0"/>
              <a:t>2</a:t>
            </a:r>
            <a:r>
              <a:rPr lang="en-US" dirty="0" smtClean="0"/>
              <a:t> and </a:t>
            </a:r>
            <a:r>
              <a:rPr lang="en-US" i="1" dirty="0" smtClean="0"/>
              <a:t>f</a:t>
            </a:r>
            <a:r>
              <a:rPr lang="en-US" i="1" baseline="-25000" dirty="0" smtClean="0"/>
              <a:t>3</a:t>
            </a:r>
            <a:r>
              <a:rPr lang="en-US" dirty="0" smtClean="0"/>
              <a:t>, limiting the available criteria </a:t>
            </a:r>
            <a:r>
              <a:rPr lang="en-US" smtClean="0"/>
              <a:t>to diatonicity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6052" y="123451"/>
            <a:ext cx="8229600" cy="1355725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latin typeface="Garamond"/>
                <a:cs typeface="Garamond"/>
              </a:rPr>
              <a:t>Discrete Fourier </a:t>
            </a:r>
            <a:r>
              <a:rPr lang="en-US" sz="3200" b="1" dirty="0" smtClean="0">
                <a:latin typeface="Garamond"/>
                <a:cs typeface="Garamond"/>
              </a:rPr>
              <a:t>Transform </a:t>
            </a:r>
            <a:br>
              <a:rPr lang="en-US" sz="3200" b="1" dirty="0" smtClean="0">
                <a:latin typeface="Garamond"/>
                <a:cs typeface="Garamond"/>
              </a:rPr>
            </a:br>
            <a:r>
              <a:rPr lang="en-US" sz="3200" b="1" dirty="0" smtClean="0">
                <a:latin typeface="Garamond"/>
                <a:cs typeface="Garamond"/>
              </a:rPr>
              <a:t>on Pcsets</a:t>
            </a:r>
            <a:endParaRPr lang="en-US" sz="3200" b="1" dirty="0">
              <a:latin typeface="Garamond"/>
              <a:cs typeface="Garamo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149" y="1155747"/>
            <a:ext cx="57312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1800" dirty="0"/>
              <a:t>Lewin, David (1959). “Re: Intervallic Relations </a:t>
            </a:r>
            <a:r>
              <a:rPr lang="en-US" sz="1800" dirty="0" smtClean="0"/>
              <a:t>between </a:t>
            </a:r>
            <a:r>
              <a:rPr lang="en-US" sz="1800" dirty="0"/>
              <a:t>Two Collections of Notes,” </a:t>
            </a:r>
            <a:r>
              <a:rPr lang="en-US" sz="1800" i="1"/>
              <a:t>JMT</a:t>
            </a:r>
            <a:r>
              <a:rPr lang="en-US" sz="1800"/>
              <a:t> </a:t>
            </a:r>
            <a:r>
              <a:rPr lang="en-US" sz="1800" smtClean="0"/>
              <a:t>3/2</a:t>
            </a:r>
            <a:endParaRPr lang="en-US" sz="1800" dirty="0"/>
          </a:p>
          <a:p>
            <a:pPr marL="457200" indent="-457200">
              <a:spcAft>
                <a:spcPts val="1200"/>
              </a:spcAft>
            </a:pPr>
            <a:r>
              <a:rPr lang="en-US" sz="1800" dirty="0" smtClean="0"/>
              <a:t>——— (2001). “Special Cases of the Interval Function between Pitch Class Sets X and Y.” </a:t>
            </a:r>
            <a:r>
              <a:rPr lang="en-US" sz="1800" i="1" dirty="0" smtClean="0"/>
              <a:t>JMT</a:t>
            </a:r>
            <a:r>
              <a:rPr lang="en-US" sz="1800" dirty="0" smtClean="0"/>
              <a:t> 45/1</a:t>
            </a:r>
            <a:endParaRPr lang="en-US" sz="1800" dirty="0"/>
          </a:p>
          <a:p>
            <a:pPr marL="457200" indent="-457200">
              <a:spcAft>
                <a:spcPts val="1200"/>
              </a:spcAft>
            </a:pPr>
            <a:r>
              <a:rPr lang="en-US" sz="1800" dirty="0" smtClean="0"/>
              <a:t>Quinn, Ian (2006–2007). </a:t>
            </a:r>
            <a:r>
              <a:rPr lang="en-US" sz="1800" dirty="0"/>
              <a:t>“General </a:t>
            </a:r>
            <a:r>
              <a:rPr lang="en-US" sz="1800" dirty="0" smtClean="0"/>
              <a:t>Equal-Tempered </a:t>
            </a:r>
            <a:r>
              <a:rPr lang="en-US" sz="1800" dirty="0"/>
              <a:t>Harmony,” </a:t>
            </a:r>
            <a:r>
              <a:rPr lang="en-US" sz="1800" i="1" dirty="0"/>
              <a:t>Perspectives of New Music </a:t>
            </a:r>
            <a:r>
              <a:rPr lang="en-US" sz="1800" dirty="0" smtClean="0"/>
              <a:t>44/2–45/1</a:t>
            </a:r>
            <a:endParaRPr lang="en-US" sz="1800" dirty="0"/>
          </a:p>
          <a:p>
            <a:pPr marL="457200" indent="-457200">
              <a:spcAft>
                <a:spcPts val="1200"/>
              </a:spcAft>
            </a:pPr>
            <a:r>
              <a:rPr lang="en-US" sz="1800" dirty="0" err="1" smtClean="0"/>
              <a:t>Amiot</a:t>
            </a:r>
            <a:r>
              <a:rPr lang="en-US" sz="1800" dirty="0" smtClean="0"/>
              <a:t>, Emmanuel (2013). “The Torii of Phases.” </a:t>
            </a:r>
            <a:r>
              <a:rPr lang="en-US" sz="1800" i="1" dirty="0" smtClean="0"/>
              <a:t>Proceedings of the International Conference for Mathematics and Computation in Music, Montreal, 2013 </a:t>
            </a:r>
            <a:r>
              <a:rPr lang="en-US" sz="1800" dirty="0" smtClean="0"/>
              <a:t>(Springer)</a:t>
            </a:r>
          </a:p>
          <a:p>
            <a:pPr marL="457200" indent="-457200">
              <a:spcAft>
                <a:spcPts val="1200"/>
              </a:spcAft>
            </a:pPr>
            <a:r>
              <a:rPr lang="en-US" sz="1800" dirty="0" smtClean="0"/>
              <a:t>Yust, Jason (2015). “Schubert’s Harmonic Language and Fourier Phase Spaces.” </a:t>
            </a:r>
            <a:r>
              <a:rPr lang="en-US" sz="1800" i="1" dirty="0" smtClean="0"/>
              <a:t>JMT</a:t>
            </a:r>
            <a:r>
              <a:rPr lang="en-US" sz="1800" dirty="0" smtClean="0"/>
              <a:t> 59/1</a:t>
            </a:r>
          </a:p>
          <a:p>
            <a:pPr marL="457200" indent="-457200">
              <a:spcAft>
                <a:spcPts val="1200"/>
              </a:spcAft>
            </a:pPr>
            <a:r>
              <a:rPr lang="en-US" sz="1800" dirty="0" smtClean="0"/>
              <a:t>———— (2016). “Special Collections: Renewing Set Theory.” </a:t>
            </a:r>
            <a:r>
              <a:rPr lang="en-US" sz="1800" i="1" dirty="0" smtClean="0"/>
              <a:t>JMT</a:t>
            </a:r>
            <a:r>
              <a:rPr lang="en-US" sz="1800" dirty="0" smtClean="0"/>
              <a:t> 60/2</a:t>
            </a:r>
            <a:endParaRPr lang="en-US" sz="1800" dirty="0"/>
          </a:p>
          <a:p>
            <a:pPr marL="457200" indent="-457200">
              <a:spcAft>
                <a:spcPts val="1200"/>
              </a:spcAft>
            </a:pPr>
            <a:r>
              <a:rPr lang="en-US" sz="1800" dirty="0" smtClean="0"/>
              <a:t>Amiot, Emmanuel (2016). </a:t>
            </a:r>
            <a:r>
              <a:rPr lang="en-US" sz="1800" i="1" dirty="0" smtClean="0"/>
              <a:t>Music through Fourier Space: Discrete Fourier Transform in Music Theory</a:t>
            </a:r>
            <a:r>
              <a:rPr lang="en-US" sz="1800" dirty="0" smtClean="0"/>
              <a:t>. (Springer)</a:t>
            </a:r>
            <a:endParaRPr lang="en-US" sz="1800" dirty="0"/>
          </a:p>
        </p:txBody>
      </p:sp>
      <p:pic>
        <p:nvPicPr>
          <p:cNvPr id="4" name="Picture 3" descr="lewinpu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57" y="757911"/>
            <a:ext cx="1667245" cy="2019219"/>
          </a:xfrm>
          <a:prstGeom prst="rect">
            <a:avLst/>
          </a:prstGeom>
        </p:spPr>
      </p:pic>
      <p:pic>
        <p:nvPicPr>
          <p:cNvPr id="5" name="Picture 4" descr="quinn_pic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205" y="2330127"/>
            <a:ext cx="1430795" cy="1917265"/>
          </a:xfrm>
          <a:prstGeom prst="rect">
            <a:avLst/>
          </a:prstGeom>
        </p:spPr>
      </p:pic>
      <p:pic>
        <p:nvPicPr>
          <p:cNvPr id="6" name="Picture 5" descr="enCre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69" y="4111040"/>
            <a:ext cx="1566353" cy="22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479" y="152400"/>
            <a:ext cx="594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Correlation vs. Euclidean: Examples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3622" y="803731"/>
            <a:ext cx="1392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Schubert, 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Dass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gewesen</a:t>
            </a:r>
            <a:r>
              <a:rPr lang="en-US" dirty="0" smtClean="0"/>
              <a:t>”: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88852" y="2560436"/>
            <a:ext cx="154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Major keys: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66902" y="2560435"/>
            <a:ext cx="1581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Minor keys: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57792" y="2837566"/>
            <a:ext cx="2231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Correlation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Red: Euclidean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/>
          <a:stretch/>
        </p:blipFill>
        <p:spPr>
          <a:xfrm>
            <a:off x="1637819" y="551227"/>
            <a:ext cx="6421701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52" y="2955388"/>
            <a:ext cx="5074148" cy="34827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622" y="3668563"/>
            <a:ext cx="3228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correctly chooses </a:t>
            </a:r>
            <a:r>
              <a:rPr lang="en-US" dirty="0" smtClean="0">
                <a:solidFill>
                  <a:srgbClr val="0070C0"/>
                </a:solidFill>
              </a:rPr>
              <a:t>C major</a:t>
            </a:r>
            <a:r>
              <a:rPr lang="en-US" dirty="0" smtClean="0"/>
              <a:t>, while Euclidean metric incorrectly chooses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D minor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1" y="4078407"/>
            <a:ext cx="3621537" cy="2182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79" y="4078407"/>
            <a:ext cx="3638304" cy="2182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8715" y="107728"/>
            <a:ext cx="4410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Correlation vs. </a:t>
            </a:r>
            <a:r>
              <a:rPr lang="en-US" b="1" dirty="0" smtClean="0"/>
              <a:t>Euclidean metric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666" y="1539070"/>
            <a:ext cx="8055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Why? Correlation uses multiplication and therefore will choose the </a:t>
            </a:r>
            <a:r>
              <a:rPr lang="en-US" b="1" dirty="0" smtClean="0"/>
              <a:t>best major key</a:t>
            </a:r>
            <a:r>
              <a:rPr lang="en-US" dirty="0" smtClean="0"/>
              <a:t>, because major has a higher diatonicity. The Euclidean metric will prefer a key with a more similar </a:t>
            </a:r>
            <a:r>
              <a:rPr lang="en-US" i="1" dirty="0" smtClean="0"/>
              <a:t>f</a:t>
            </a:r>
            <a:r>
              <a:rPr lang="en-US" i="1" baseline="-25000" dirty="0" smtClean="0"/>
              <a:t>5 </a:t>
            </a:r>
            <a:r>
              <a:rPr lang="en-US" dirty="0" smtClean="0"/>
              <a:t> which will be a smaller one, and hence will choose the </a:t>
            </a:r>
            <a:r>
              <a:rPr lang="en-US" b="1" dirty="0" smtClean="0"/>
              <a:t>best minor key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(5) The 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Tonal 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Index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,</a:t>
            </a:r>
            <a:endParaRPr lang="en-US" sz="3200" b="1" dirty="0" smtClean="0">
              <a:solidFill>
                <a:schemeClr val="tx1"/>
              </a:solidFill>
              <a:latin typeface="Garamond" charset="0"/>
              <a:ea typeface="ＭＳ Ｐゴシック" charset="0"/>
              <a:cs typeface="ＭＳ Ｐゴシック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Ph</a:t>
            </a:r>
            <a:r>
              <a:rPr lang="en-US" sz="3200" b="1" baseline="-25000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 + Ph</a:t>
            </a:r>
            <a:r>
              <a:rPr lang="en-US" sz="3200" b="1" baseline="-25000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Ph</a:t>
            </a:r>
            <a:r>
              <a:rPr lang="en-US" sz="3200" b="1" baseline="-25000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5 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 ( </a:t>
            </a:r>
            <a:r>
              <a:rPr lang="en-US" sz="3200" dirty="0" smtClean="0"/>
              <a:t>≈</a:t>
            </a:r>
            <a:r>
              <a:rPr lang="en-US" sz="3200" b="1" dirty="0" smtClean="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 0)</a:t>
            </a:r>
            <a:endParaRPr lang="en-US" sz="3200" b="1" dirty="0" smtClean="0">
              <a:solidFill>
                <a:schemeClr val="tx1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Tonal </a:t>
            </a:r>
            <a:r>
              <a:rPr lang="en-US" sz="2800" b="1" dirty="0" smtClean="0"/>
              <a:t>index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6363" y="709073"/>
            <a:ext cx="857955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 smtClean="0"/>
              <a:t>Observation: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Ph</a:t>
            </a:r>
            <a:r>
              <a:rPr lang="en-US" baseline="-25000" dirty="0" smtClean="0"/>
              <a:t>2</a:t>
            </a:r>
            <a:r>
              <a:rPr lang="en-US" dirty="0" smtClean="0"/>
              <a:t>, Ph</a:t>
            </a:r>
            <a:r>
              <a:rPr lang="en-US" baseline="-25000" dirty="0" smtClean="0"/>
              <a:t>3</a:t>
            </a:r>
            <a:r>
              <a:rPr lang="en-US" dirty="0" smtClean="0"/>
              <a:t>, and Ph</a:t>
            </a:r>
            <a:r>
              <a:rPr lang="en-US" baseline="-25000" dirty="0" smtClean="0"/>
              <a:t>5</a:t>
            </a:r>
            <a:r>
              <a:rPr lang="en-US" dirty="0" smtClean="0"/>
              <a:t> seem to behave as if </a:t>
            </a:r>
            <a:r>
              <a:rPr lang="en-US" b="1" i="1" dirty="0" smtClean="0"/>
              <a:t>linearly dependent</a:t>
            </a:r>
            <a:r>
              <a:rPr lang="en-US" dirty="0" smtClean="0"/>
              <a:t> in tonal music. (Mathematically they are independent!)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Most tonal sets satisfy or nearly satisfy this equation: </a:t>
            </a:r>
            <a:endParaRPr lang="en-US" dirty="0"/>
          </a:p>
          <a:p>
            <a:pPr algn="ctr"/>
            <a:r>
              <a:rPr lang="en-US" dirty="0" smtClean="0"/>
              <a:t>Ph</a:t>
            </a:r>
            <a:r>
              <a:rPr lang="en-US" baseline="-25000" dirty="0" smtClean="0"/>
              <a:t>2 </a:t>
            </a:r>
            <a:r>
              <a:rPr lang="en-US" dirty="0" smtClean="0"/>
              <a:t>+ Ph</a:t>
            </a:r>
            <a:r>
              <a:rPr lang="en-US" baseline="-25000" dirty="0" smtClean="0"/>
              <a:t>3</a:t>
            </a:r>
            <a:r>
              <a:rPr lang="en-US" dirty="0" smtClean="0"/>
              <a:t> = Ph</a:t>
            </a:r>
            <a:r>
              <a:rPr lang="en-US" baseline="-25000" dirty="0" smtClean="0"/>
              <a:t>5</a:t>
            </a:r>
            <a:r>
              <a:rPr lang="en-US" dirty="0" smtClean="0"/>
              <a:t>    or</a:t>
            </a:r>
          </a:p>
          <a:p>
            <a:pPr algn="ctr"/>
            <a:r>
              <a:rPr lang="en-US" dirty="0" smtClean="0"/>
              <a:t>Ph</a:t>
            </a:r>
            <a:r>
              <a:rPr lang="en-US" baseline="-25000" dirty="0" smtClean="0"/>
              <a:t>2</a:t>
            </a:r>
            <a:r>
              <a:rPr lang="en-US" dirty="0" smtClean="0"/>
              <a:t> + Ph</a:t>
            </a:r>
            <a:r>
              <a:rPr lang="en-US" baseline="-25000" dirty="0" smtClean="0"/>
              <a:t>3</a:t>
            </a:r>
            <a:r>
              <a:rPr lang="en-US" dirty="0" smtClean="0"/>
              <a:t> – Ph</a:t>
            </a:r>
            <a:r>
              <a:rPr lang="en-US" baseline="-25000" dirty="0" smtClean="0"/>
              <a:t>5</a:t>
            </a:r>
            <a:r>
              <a:rPr lang="en-US" dirty="0" smtClean="0"/>
              <a:t> = 0</a:t>
            </a:r>
            <a:endParaRPr lang="en-US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The equation defines a plane in a three-dimensional phase space.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The quantity Ph</a:t>
            </a:r>
            <a:r>
              <a:rPr lang="en-US" baseline="-25000" dirty="0" smtClean="0"/>
              <a:t>2</a:t>
            </a:r>
            <a:r>
              <a:rPr lang="en-US" dirty="0" smtClean="0"/>
              <a:t> + Ph</a:t>
            </a:r>
            <a:r>
              <a:rPr lang="en-US" baseline="-25000" dirty="0" smtClean="0"/>
              <a:t>3</a:t>
            </a:r>
            <a:r>
              <a:rPr lang="en-US" dirty="0" smtClean="0"/>
              <a:t> – Ph</a:t>
            </a:r>
            <a:r>
              <a:rPr lang="en-US" baseline="-25000" dirty="0" smtClean="0"/>
              <a:t>5</a:t>
            </a:r>
            <a:r>
              <a:rPr lang="en-US" dirty="0" smtClean="0"/>
              <a:t> may be understood as a </a:t>
            </a:r>
            <a:r>
              <a:rPr lang="en-US" b="1" i="1" dirty="0" smtClean="0"/>
              <a:t>tonality index.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The tonality index is 0 for single pcs, fifths, and diatonic scales.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It is close to 0 (±0.61) for major and minor triads.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It ranges –1.5 to –0.2 for major profiles and 0.55 to 1.05 for </a:t>
            </a:r>
            <a:r>
              <a:rPr lang="en-US" dirty="0" smtClean="0"/>
              <a:t>minor in the Prince &amp; </a:t>
            </a:r>
            <a:r>
              <a:rPr lang="en-US" dirty="0" err="1" smtClean="0"/>
              <a:t>Schmuckler</a:t>
            </a:r>
            <a:r>
              <a:rPr lang="en-US" dirty="0" smtClean="0"/>
              <a:t>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1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214283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examples are generated by windowed DFT</a:t>
            </a:r>
          </a:p>
          <a:p>
            <a:r>
              <a:rPr lang="en-US" dirty="0" smtClean="0"/>
              <a:t>analysis of raw MIDI. Paths are tracked over time by showing the shortest path between successive points.</a:t>
            </a:r>
          </a:p>
          <a:p>
            <a:endParaRPr lang="en-US" dirty="0" smtClean="0"/>
          </a:p>
          <a:p>
            <a:r>
              <a:rPr lang="en-US" dirty="0" smtClean="0"/>
              <a:t>Thanks to Richard </a:t>
            </a:r>
            <a:r>
              <a:rPr lang="en-US" dirty="0" err="1" smtClean="0"/>
              <a:t>Plotkin</a:t>
            </a:r>
            <a:r>
              <a:rPr lang="en-US" dirty="0" smtClean="0"/>
              <a:t> for helping to write the Python code that generated these graphs.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zart310mt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341"/>
            <a:ext cx="9144000" cy="341085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 bwMode="auto">
          <a:xfrm flipV="1">
            <a:off x="590188" y="2765857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Mozart, K.310 main theme</a:t>
            </a:r>
            <a:endParaRPr lang="en-US" sz="2800" b="1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615467" y="3150466"/>
            <a:ext cx="8093075" cy="16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617705" y="3103819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283606" y="2516489"/>
            <a:ext cx="11977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 minor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612727" y="3248109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758073" y="2495638"/>
            <a:ext cx="61101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Ph</a:t>
            </a:r>
            <a:r>
              <a:rPr lang="en-US" baseline="-25000" dirty="0" smtClean="0">
                <a:solidFill>
                  <a:srgbClr val="660066"/>
                </a:solidFill>
              </a:rPr>
              <a:t>5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8957" y="2490596"/>
            <a:ext cx="61101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Ph</a:t>
            </a:r>
            <a:r>
              <a:rPr lang="en-US" baseline="-25000" dirty="0" smtClean="0">
                <a:solidFill>
                  <a:srgbClr val="000090"/>
                </a:solidFill>
              </a:rPr>
              <a:t>3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8377" y="2482060"/>
            <a:ext cx="61101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Ph</a:t>
            </a:r>
            <a:r>
              <a:rPr lang="en-US" baseline="-25000" dirty="0" smtClean="0">
                <a:solidFill>
                  <a:srgbClr val="008000"/>
                </a:solidFill>
              </a:rPr>
              <a:t>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896" y="4710936"/>
            <a:ext cx="396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Tonality index: Ph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+ Ph</a:t>
            </a:r>
            <a:r>
              <a:rPr lang="en-US" baseline="-25000" dirty="0" smtClean="0">
                <a:solidFill>
                  <a:srgbClr val="000090"/>
                </a:solidFill>
              </a:rPr>
              <a:t>3</a:t>
            </a:r>
            <a:r>
              <a:rPr lang="en-US" dirty="0" smtClean="0">
                <a:solidFill>
                  <a:srgbClr val="000090"/>
                </a:solidFill>
              </a:rPr>
              <a:t> – Ph</a:t>
            </a:r>
            <a:r>
              <a:rPr lang="en-US" baseline="-25000" dirty="0" smtClean="0">
                <a:solidFill>
                  <a:srgbClr val="000090"/>
                </a:solidFill>
              </a:rPr>
              <a:t>5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09906" y="3587481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mozart310_1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79" y="623712"/>
            <a:ext cx="462844" cy="462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371" y="647474"/>
            <a:ext cx="416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Diatonic circle of </a:t>
            </a:r>
            <a:r>
              <a:rPr lang="en-US" smtClean="0"/>
              <a:t>fifths sequence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5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Corelli, Op. 4/8 Sarabande</a:t>
            </a:r>
            <a:endParaRPr lang="en-US" sz="2800" b="1" dirty="0"/>
          </a:p>
        </p:txBody>
      </p:sp>
      <p:pic>
        <p:nvPicPr>
          <p:cNvPr id="3" name="Picture 2" descr="corelli_op4no8sarabande1.ti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2"/>
          <a:stretch/>
        </p:blipFill>
        <p:spPr>
          <a:xfrm>
            <a:off x="436827" y="1278415"/>
            <a:ext cx="8634022" cy="2327151"/>
          </a:xfrm>
          <a:prstGeom prst="rect">
            <a:avLst/>
          </a:prstGeom>
        </p:spPr>
      </p:pic>
      <p:pic>
        <p:nvPicPr>
          <p:cNvPr id="22" name="Picture 21" descr="corelli_op4no8sarabande2.tif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0"/>
          <a:stretch/>
        </p:blipFill>
        <p:spPr>
          <a:xfrm>
            <a:off x="-68353" y="3739378"/>
            <a:ext cx="8878511" cy="2295662"/>
          </a:xfrm>
          <a:prstGeom prst="rect">
            <a:avLst/>
          </a:prstGeom>
        </p:spPr>
      </p:pic>
      <p:pic>
        <p:nvPicPr>
          <p:cNvPr id="6" name="2 Arcangelo Corelli - Trio sonata d minor op 4 no 8 Preludio, Grave Allemanda, Allegro Saraban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175" y="1073348"/>
            <a:ext cx="477647" cy="4776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2322" y="3497394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 minor . . 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01882" y="3493306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→ F major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01783" y="5947205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Ascending fifths sequence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59382" y="5947204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7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Corelli, Op. 4/8 Sarabande</a:t>
            </a:r>
            <a:endParaRPr lang="en-US" sz="2800" b="1" dirty="0"/>
          </a:p>
        </p:txBody>
      </p:sp>
      <p:pic>
        <p:nvPicPr>
          <p:cNvPr id="3" name="Picture 2" descr="corelli_op4no8sarabande1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153400" cy="561501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634422" y="3839188"/>
            <a:ext cx="8093075" cy="16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633255" y="4137025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9928" y="3151458"/>
            <a:ext cx="12234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631682" y="4049430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36909" y="3875728"/>
            <a:ext cx="8093075" cy="16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660066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635420" y="4293880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640528" y="3961198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54572" y="4447638"/>
            <a:ext cx="11272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 major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072" y="3480994"/>
            <a:ext cx="611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Ph</a:t>
            </a:r>
            <a:r>
              <a:rPr lang="en-US" baseline="-25000" dirty="0" smtClean="0">
                <a:solidFill>
                  <a:srgbClr val="660066"/>
                </a:solidFill>
              </a:rPr>
              <a:t>5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2" y="3756169"/>
            <a:ext cx="611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Ph</a:t>
            </a:r>
            <a:r>
              <a:rPr lang="en-US" baseline="-25000" dirty="0" smtClean="0">
                <a:solidFill>
                  <a:srgbClr val="000090"/>
                </a:solidFill>
              </a:rPr>
              <a:t>3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" y="4017837"/>
            <a:ext cx="611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Ph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69816" y="4964936"/>
            <a:ext cx="39665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Tonality index: Ph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+ Ph</a:t>
            </a:r>
            <a:r>
              <a:rPr lang="en-US" baseline="-25000" dirty="0" smtClean="0">
                <a:solidFill>
                  <a:srgbClr val="000090"/>
                </a:solidFill>
              </a:rPr>
              <a:t>3</a:t>
            </a:r>
            <a:r>
              <a:rPr lang="en-US" dirty="0" smtClean="0">
                <a:solidFill>
                  <a:srgbClr val="000090"/>
                </a:solidFill>
              </a:rPr>
              <a:t> – Ph</a:t>
            </a:r>
            <a:r>
              <a:rPr lang="en-US" baseline="-25000" dirty="0" smtClean="0">
                <a:solidFill>
                  <a:srgbClr val="000090"/>
                </a:solidFill>
              </a:rPr>
              <a:t>5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elli_op4no8sarabande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4196"/>
            <a:ext cx="8279665" cy="5486400"/>
          </a:xfrm>
          <a:prstGeom prst="rect">
            <a:avLst/>
          </a:prstGeom>
        </p:spPr>
      </p:pic>
      <p:sp>
        <p:nvSpPr>
          <p:cNvPr id="3" name="Right Bracket 2"/>
          <p:cNvSpPr/>
          <p:nvPr/>
        </p:nvSpPr>
        <p:spPr bwMode="auto">
          <a:xfrm rot="16200000">
            <a:off x="3932860" y="560723"/>
            <a:ext cx="146161" cy="1122502"/>
          </a:xfrm>
          <a:prstGeom prst="rightBracket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Corelli, Op. 4/8 Sarabande</a:t>
            </a:r>
            <a:endParaRPr lang="en-US" sz="2800" b="1" dirty="0"/>
          </a:p>
        </p:txBody>
      </p:sp>
      <p:sp>
        <p:nvSpPr>
          <p:cNvPr id="5" name="Right Bracket 4"/>
          <p:cNvSpPr/>
          <p:nvPr/>
        </p:nvSpPr>
        <p:spPr bwMode="auto">
          <a:xfrm rot="16200000">
            <a:off x="5260017" y="482174"/>
            <a:ext cx="133111" cy="1277999"/>
          </a:xfrm>
          <a:prstGeom prst="rightBracket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5122" y="577058"/>
            <a:ext cx="3178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Ascending 5ths sequence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152400"/>
            <a:ext cx="605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Corelli, Violin Sonata, Op. 5/1 </a:t>
            </a:r>
            <a:r>
              <a:rPr lang="en-US" sz="2800" b="1" dirty="0" err="1" smtClean="0"/>
              <a:t>mvt</a:t>
            </a:r>
            <a:r>
              <a:rPr lang="en-US" sz="2800" b="1" dirty="0" smtClean="0"/>
              <a:t>. </a:t>
            </a:r>
            <a:r>
              <a:rPr lang="en-US" sz="2800" b="1" dirty="0"/>
              <a:t>3</a:t>
            </a:r>
          </a:p>
        </p:txBody>
      </p:sp>
      <p:pic>
        <p:nvPicPr>
          <p:cNvPr id="4" name="Picture 3" descr="corelli_op5no1mvt3rns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3" y="719668"/>
            <a:ext cx="8879306" cy="56585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922889" y="1735667"/>
            <a:ext cx="5122333" cy="47977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035779" y="2003777"/>
            <a:ext cx="5009444" cy="282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473223" y="1820332"/>
            <a:ext cx="4095993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Key changes gradually ascend by fifths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763430" y="2943838"/>
            <a:ext cx="2329916" cy="34958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 bwMode="auto">
          <a:xfrm>
            <a:off x="6763430" y="3118629"/>
            <a:ext cx="2307649" cy="168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776110" y="3205190"/>
            <a:ext cx="2176522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descending by fifths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1444" y="2937355"/>
            <a:ext cx="1116912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Sequence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086676" y="4176649"/>
            <a:ext cx="2979310" cy="34958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 bwMode="auto">
          <a:xfrm>
            <a:off x="3086676" y="4351440"/>
            <a:ext cx="2694967" cy="81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459525" y="4438001"/>
            <a:ext cx="1931313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ascending by step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4690" y="4170166"/>
            <a:ext cx="1116912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Sequence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64511" y="4186889"/>
            <a:ext cx="2979310" cy="34958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6151289" y="4350074"/>
            <a:ext cx="2151529" cy="94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237360" y="4448241"/>
            <a:ext cx="2062183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descending by step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2525" y="4180406"/>
            <a:ext cx="1116912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Sequence</a:t>
            </a:r>
            <a:endParaRPr lang="en-US" sz="2000" dirty="0">
              <a:solidFill>
                <a:srgbClr val="8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2172947" y="6457423"/>
            <a:ext cx="3957720" cy="88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481941" y="6288647"/>
            <a:ext cx="3058550" cy="274320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 anchor="t" anchorCtr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Sequence descending by ste</a:t>
            </a:r>
            <a:r>
              <a:rPr lang="en-US" sz="2000" dirty="0">
                <a:solidFill>
                  <a:srgbClr val="800000"/>
                </a:solidFill>
              </a:rPr>
              <a:t>p</a:t>
            </a:r>
          </a:p>
        </p:txBody>
      </p:sp>
      <p:pic>
        <p:nvPicPr>
          <p:cNvPr id="37" name="Corelli_op5no1mvt3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857" y="70548"/>
            <a:ext cx="340260" cy="34026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 bwMode="auto">
          <a:xfrm>
            <a:off x="401410" y="4141139"/>
            <a:ext cx="2307649" cy="168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95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5786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  <p:bldP spid="10" grpId="0" animBg="1"/>
      <p:bldP spid="10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4941908"/>
            <a:ext cx="7783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DFT is a </a:t>
            </a:r>
            <a:r>
              <a:rPr lang="en-US" sz="2400" b="1" dirty="0" smtClean="0"/>
              <a:t>change of basis </a:t>
            </a:r>
            <a:r>
              <a:rPr lang="en-US" sz="2400" dirty="0" smtClean="0"/>
              <a:t>from a sum of pc spikes</a:t>
            </a:r>
          </a:p>
          <a:p>
            <a:r>
              <a:rPr lang="en-US" sz="2400" dirty="0" smtClean="0"/>
              <a:t>to a sum of discretized </a:t>
            </a:r>
            <a:r>
              <a:rPr lang="en-US" sz="2400" b="1" dirty="0" smtClean="0"/>
              <a:t>periodic </a:t>
            </a:r>
            <a:r>
              <a:rPr lang="en-US" sz="2400" dirty="0" smtClean="0"/>
              <a:t>(perfectly even) curves.</a:t>
            </a:r>
            <a:endParaRPr lang="en-US" sz="2400" dirty="0"/>
          </a:p>
        </p:txBody>
      </p:sp>
      <p:pic>
        <p:nvPicPr>
          <p:cNvPr id="3" name="Picture 2" descr="basis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9144000" cy="430739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03411" y="29882"/>
            <a:ext cx="8229600" cy="595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latin typeface="Garamond"/>
                <a:cs typeface="Garamond"/>
              </a:rPr>
              <a:t>DFT Components</a:t>
            </a:r>
            <a:endParaRPr lang="en-US" sz="3200" b="1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567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152400"/>
            <a:ext cx="605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Corelli, Violin Sonata, Op. 5/1 </a:t>
            </a:r>
            <a:r>
              <a:rPr lang="en-US" sz="2800" b="1" dirty="0" err="1" smtClean="0"/>
              <a:t>mvt</a:t>
            </a:r>
            <a:r>
              <a:rPr lang="en-US" sz="2800" b="1" dirty="0" smtClean="0"/>
              <a:t>. </a:t>
            </a:r>
            <a:r>
              <a:rPr lang="en-US" sz="2800" b="1" dirty="0"/>
              <a:t>3</a:t>
            </a:r>
          </a:p>
        </p:txBody>
      </p:sp>
      <p:pic>
        <p:nvPicPr>
          <p:cNvPr id="4" name="Picture 3" descr="corelli_op5no1mvt3graphs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7"/>
            <a:ext cx="9175662" cy="2356556"/>
          </a:xfrm>
          <a:prstGeom prst="rect">
            <a:avLst/>
          </a:prstGeom>
        </p:spPr>
      </p:pic>
      <p:pic>
        <p:nvPicPr>
          <p:cNvPr id="5" name="Picture 4" descr="corelli_op5no1mvt3graphs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220"/>
            <a:ext cx="9133010" cy="234244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2878667" y="3330222"/>
            <a:ext cx="5009444" cy="282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316111" y="3146777"/>
            <a:ext cx="4095993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Key changes gradually ascend by fifths</a:t>
            </a:r>
            <a:endParaRPr lang="en-US" sz="2000" dirty="0">
              <a:solidFill>
                <a:srgbClr val="8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142685" y="5893577"/>
            <a:ext cx="2307649" cy="168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155365" y="5980138"/>
            <a:ext cx="2176522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descending by fifths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9591" y="5712303"/>
            <a:ext cx="1116912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Sequence</a:t>
            </a:r>
            <a:endParaRPr lang="en-US" sz="2000" dirty="0">
              <a:solidFill>
                <a:srgbClr val="8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556882" y="5924207"/>
            <a:ext cx="1869965" cy="68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592303" y="6001848"/>
            <a:ext cx="1931313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ascending by step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7468" y="5734013"/>
            <a:ext cx="1116912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Sequence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895E-6 2.33495E-6 L -4.71895E-6 -0.37596 " pathEditMode="relative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152400"/>
            <a:ext cx="605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Corelli, Violin Sonata, Op. 5/1 </a:t>
            </a:r>
            <a:r>
              <a:rPr lang="en-US" sz="2800" b="1" dirty="0" err="1" smtClean="0"/>
              <a:t>mvt</a:t>
            </a:r>
            <a:r>
              <a:rPr lang="en-US" sz="2800" b="1" dirty="0" smtClean="0"/>
              <a:t>. </a:t>
            </a:r>
            <a:r>
              <a:rPr lang="en-US" sz="2800" b="1" dirty="0"/>
              <a:t>3</a:t>
            </a:r>
          </a:p>
        </p:txBody>
      </p:sp>
      <p:pic>
        <p:nvPicPr>
          <p:cNvPr id="3" name="Picture 2" descr="corelli_op5no1mvt3graphs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" y="880078"/>
            <a:ext cx="9133010" cy="2342445"/>
          </a:xfrm>
          <a:prstGeom prst="rect">
            <a:avLst/>
          </a:prstGeom>
        </p:spPr>
      </p:pic>
      <p:pic>
        <p:nvPicPr>
          <p:cNvPr id="5" name="Picture 4" descr="corelli_op5no1mvt3graphs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6455"/>
            <a:ext cx="9053072" cy="235636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806888" y="5927012"/>
            <a:ext cx="3957720" cy="88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115882" y="5758236"/>
            <a:ext cx="3058550" cy="274320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 anchor="t" anchorCtr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Sequence descending by ste</a:t>
            </a:r>
            <a:r>
              <a:rPr lang="en-US" sz="2000" dirty="0">
                <a:solidFill>
                  <a:srgbClr val="80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635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Chopin, Mazurka, op. 33/2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86144" y="675499"/>
            <a:ext cx="4259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an enharmonic cycle</a:t>
            </a:r>
            <a:endParaRPr lang="en-US" dirty="0"/>
          </a:p>
        </p:txBody>
      </p:sp>
      <p:pic>
        <p:nvPicPr>
          <p:cNvPr id="5" name="Picture 4" descr="chopin_op33no2_1.pd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"/>
          <a:stretch/>
        </p:blipFill>
        <p:spPr>
          <a:xfrm>
            <a:off x="0" y="1564777"/>
            <a:ext cx="9144000" cy="1005840"/>
          </a:xfrm>
          <a:prstGeom prst="rect">
            <a:avLst/>
          </a:prstGeom>
        </p:spPr>
      </p:pic>
      <p:pic>
        <p:nvPicPr>
          <p:cNvPr id="6" name="Picture 5" descr="chopin_op33no2_2.pdf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"/>
          <a:stretch/>
        </p:blipFill>
        <p:spPr>
          <a:xfrm>
            <a:off x="0" y="2975163"/>
            <a:ext cx="9144000" cy="1097280"/>
          </a:xfrm>
          <a:prstGeom prst="rect">
            <a:avLst/>
          </a:prstGeom>
        </p:spPr>
      </p:pic>
      <p:pic>
        <p:nvPicPr>
          <p:cNvPr id="8" name="chopin_op33no2enhcyc1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1" y="713421"/>
            <a:ext cx="346702" cy="346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707" y="2456127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D major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6" y="3810833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B</a:t>
            </a:r>
            <a:r>
              <a:rPr lang="en-US" sz="2800" dirty="0" smtClean="0">
                <a:solidFill>
                  <a:schemeClr val="accent2"/>
                </a:solidFill>
                <a:latin typeface="MusiSync" charset="0"/>
                <a:ea typeface="MusiSync" charset="0"/>
                <a:cs typeface="MusiSync" charset="0"/>
              </a:rPr>
              <a:t>b</a:t>
            </a:r>
            <a:r>
              <a:rPr lang="en-US" sz="2000" dirty="0" smtClean="0">
                <a:solidFill>
                  <a:schemeClr val="accent2"/>
                </a:solidFill>
              </a:rPr>
              <a:t> major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chopin_op33no2_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765"/>
            <a:ext cx="9144000" cy="1155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6903" y="5239868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B</a:t>
            </a:r>
            <a:r>
              <a:rPr lang="en-US" sz="2800" dirty="0">
                <a:solidFill>
                  <a:schemeClr val="accent2"/>
                </a:solidFill>
                <a:latin typeface="MusiSync" charset="0"/>
                <a:ea typeface="MusiSync" charset="0"/>
                <a:cs typeface="MusiSync" charset="0"/>
              </a:rPr>
              <a:t>b</a:t>
            </a:r>
            <a:r>
              <a:rPr lang="en-US" sz="2000" dirty="0" smtClean="0">
                <a:solidFill>
                  <a:schemeClr val="accent2"/>
                </a:solidFill>
              </a:rPr>
              <a:t> minor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3968" y="5239868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D</a:t>
            </a:r>
            <a:r>
              <a:rPr lang="en-US" sz="2800" dirty="0">
                <a:solidFill>
                  <a:schemeClr val="accent2"/>
                </a:solidFill>
                <a:latin typeface="MusiSync" charset="0"/>
                <a:ea typeface="MusiSync" charset="0"/>
                <a:cs typeface="MusiSync" charset="0"/>
              </a:rPr>
              <a:t>b</a:t>
            </a:r>
            <a:r>
              <a:rPr lang="en-US" sz="2000" dirty="0" smtClean="0">
                <a:solidFill>
                  <a:schemeClr val="accent2"/>
                </a:solidFill>
              </a:rPr>
              <a:t> major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Chopin, Mazurka, op. 33/2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86144" y="675499"/>
            <a:ext cx="4259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an enharmonic cycle</a:t>
            </a:r>
            <a:endParaRPr lang="en-US" dirty="0"/>
          </a:p>
        </p:txBody>
      </p:sp>
      <p:pic>
        <p:nvPicPr>
          <p:cNvPr id="4" name="Picture 3" descr="chopin_op33no2_4.pd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1"/>
          <a:stretch/>
        </p:blipFill>
        <p:spPr>
          <a:xfrm>
            <a:off x="0" y="1885754"/>
            <a:ext cx="9144000" cy="1069848"/>
          </a:xfrm>
          <a:prstGeom prst="rect">
            <a:avLst/>
          </a:prstGeom>
        </p:spPr>
      </p:pic>
      <p:pic>
        <p:nvPicPr>
          <p:cNvPr id="8" name="Picture 7" descr="chopin_op33no2_5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96"/>
          <a:stretch/>
        </p:blipFill>
        <p:spPr>
          <a:xfrm>
            <a:off x="0" y="3483392"/>
            <a:ext cx="9144000" cy="1003941"/>
          </a:xfrm>
          <a:prstGeom prst="rect">
            <a:avLst/>
          </a:prstGeom>
        </p:spPr>
      </p:pic>
      <p:pic>
        <p:nvPicPr>
          <p:cNvPr id="9" name="chopin_op33no2enhcyc2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25" y="849873"/>
            <a:ext cx="357860" cy="357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2508" y="2901297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300" dirty="0" smtClean="0">
                <a:solidFill>
                  <a:schemeClr val="accent2"/>
                </a:solidFill>
              </a:rPr>
              <a:t>F</a:t>
            </a:r>
            <a:r>
              <a:rPr lang="en-US" sz="2000" dirty="0" smtClean="0">
                <a:solidFill>
                  <a:schemeClr val="accent2"/>
                </a:solidFill>
                <a:latin typeface="Times + Musical  Roman" charset="0"/>
                <a:ea typeface="Times + Musical  Roman" charset="0"/>
                <a:cs typeface="Times + Musical  Roman" charset="0"/>
              </a:rPr>
              <a:t>#</a:t>
            </a:r>
            <a:r>
              <a:rPr lang="en-US" sz="2000" dirty="0" smtClean="0">
                <a:solidFill>
                  <a:schemeClr val="accent2"/>
                </a:solidFill>
              </a:rPr>
              <a:t> minor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7620" y="2858965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A</a:t>
            </a:r>
            <a:r>
              <a:rPr lang="en-US" sz="2000" dirty="0" smtClean="0">
                <a:solidFill>
                  <a:schemeClr val="accent2"/>
                </a:solidFill>
              </a:rPr>
              <a:t> major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08" y="4450699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D major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pin_op33no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" y="2333688"/>
            <a:ext cx="9026351" cy="2920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Chopin, Mazurka, op. 33/2</a:t>
            </a:r>
            <a:endParaRPr lang="en-US" sz="2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602164" y="2809136"/>
            <a:ext cx="8470671" cy="54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 flipV="1">
            <a:off x="606888" y="3109434"/>
            <a:ext cx="8480317" cy="851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88718" y="2024060"/>
            <a:ext cx="11977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 major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609709" y="3167353"/>
            <a:ext cx="8450125" cy="67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625960" y="2961511"/>
            <a:ext cx="8093075" cy="16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660066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597100" y="3275647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14029" y="3166545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91601" y="3723396"/>
            <a:ext cx="1236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dirty="0" smtClean="0">
                <a:latin typeface="Helsinki Text"/>
                <a:cs typeface="Helsinki Text"/>
              </a:rPr>
              <a:t>b</a:t>
            </a:r>
            <a:r>
              <a:rPr lang="en-US" dirty="0" smtClean="0"/>
              <a:t> major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609872" y="3607601"/>
            <a:ext cx="8493756" cy="990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609298" y="3305787"/>
            <a:ext cx="8470671" cy="45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611700" y="3656453"/>
            <a:ext cx="8082793" cy="9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848361" y="1859797"/>
            <a:ext cx="611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Ph</a:t>
            </a:r>
            <a:r>
              <a:rPr lang="en-US" baseline="-25000" dirty="0" smtClean="0">
                <a:solidFill>
                  <a:srgbClr val="660066"/>
                </a:solidFill>
              </a:rPr>
              <a:t>5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80084" y="1864773"/>
            <a:ext cx="611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Ph</a:t>
            </a:r>
            <a:r>
              <a:rPr lang="en-US" baseline="-25000" dirty="0" smtClean="0">
                <a:solidFill>
                  <a:srgbClr val="000090"/>
                </a:solidFill>
              </a:rPr>
              <a:t>3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34485" y="1869751"/>
            <a:ext cx="611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Ph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2289" y="5181096"/>
            <a:ext cx="396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Tonality index: Ph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+ Ph</a:t>
            </a:r>
            <a:r>
              <a:rPr lang="en-US" baseline="-25000" dirty="0" smtClean="0">
                <a:solidFill>
                  <a:srgbClr val="000090"/>
                </a:solidFill>
              </a:rPr>
              <a:t>3</a:t>
            </a:r>
            <a:r>
              <a:rPr lang="en-US" dirty="0" smtClean="0">
                <a:solidFill>
                  <a:srgbClr val="000090"/>
                </a:solidFill>
              </a:rPr>
              <a:t> – Ph</a:t>
            </a:r>
            <a:r>
              <a:rPr lang="en-US" baseline="-25000" dirty="0" smtClean="0">
                <a:solidFill>
                  <a:srgbClr val="000090"/>
                </a:solidFill>
              </a:rPr>
              <a:t>5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605663" y="3657091"/>
            <a:ext cx="8450125" cy="67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606495" y="3096448"/>
            <a:ext cx="8470671" cy="54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06179" y="3522648"/>
            <a:ext cx="8480317" cy="851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61189" y="2114295"/>
            <a:ext cx="12875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</a:t>
            </a:r>
            <a:r>
              <a:rPr lang="en-US" dirty="0" err="1" smtClean="0">
                <a:latin typeface="Helsinki Text"/>
                <a:cs typeface="Helsinki Text"/>
              </a:rPr>
              <a:t>b</a:t>
            </a:r>
            <a:r>
              <a:rPr lang="en-US" dirty="0" smtClean="0"/>
              <a:t> major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606534" y="3034003"/>
            <a:ext cx="8450125" cy="67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709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"/>
                            </p:stCondLst>
                            <p:childTnLst>
                              <p:par>
                                <p:cTn id="9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00"/>
                            </p:stCondLst>
                            <p:childTnLst>
                              <p:par>
                                <p:cTn id="106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29" grpId="0" animBg="1"/>
      <p:bldP spid="29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280" y="1003990"/>
            <a:ext cx="80745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• </a:t>
            </a:r>
            <a:r>
              <a:rPr lang="en-US" sz="1800" dirty="0" smtClean="0"/>
              <a:t>Tonal distributions are dominated by </a:t>
            </a:r>
            <a:r>
              <a:rPr lang="en-US" sz="1800" i="1" dirty="0" smtClean="0"/>
              <a:t>f</a:t>
            </a:r>
            <a:r>
              <a:rPr lang="en-US" sz="1800" i="1" baseline="-25000" dirty="0" smtClean="0"/>
              <a:t>5</a:t>
            </a:r>
            <a:r>
              <a:rPr lang="en-US" sz="1800" dirty="0" smtClean="0"/>
              <a:t>, </a:t>
            </a:r>
            <a:r>
              <a:rPr lang="en-US" sz="1800" i="1" dirty="0" smtClean="0"/>
              <a:t>f</a:t>
            </a:r>
            <a:r>
              <a:rPr lang="en-US" sz="1800" i="1" baseline="-25000" dirty="0" smtClean="0"/>
              <a:t>3</a:t>
            </a:r>
            <a:r>
              <a:rPr lang="en-US" sz="1800" dirty="0" smtClean="0"/>
              <a:t>, and </a:t>
            </a:r>
            <a:r>
              <a:rPr lang="en-US" sz="1800" i="1" dirty="0" smtClean="0"/>
              <a:t>f</a:t>
            </a:r>
            <a:r>
              <a:rPr lang="en-US" sz="1800" i="1" baseline="-25000" dirty="0" smtClean="0"/>
              <a:t>2</a:t>
            </a:r>
            <a:r>
              <a:rPr lang="en-US" sz="1800" dirty="0" smtClean="0"/>
              <a:t>. This suggests the metaphor </a:t>
            </a:r>
            <a:br>
              <a:rPr lang="en-US" sz="1800" dirty="0" smtClean="0"/>
            </a:br>
            <a:r>
              <a:rPr lang="en-US" sz="1800" dirty="0" smtClean="0"/>
              <a:t>of tonality as a kind of </a:t>
            </a:r>
            <a:r>
              <a:rPr lang="en-US" sz="1800" i="1" dirty="0" smtClean="0"/>
              <a:t>band-pass filter</a:t>
            </a:r>
            <a:r>
              <a:rPr lang="en-US" sz="1800" dirty="0" smtClean="0"/>
              <a:t> for pitch-class distributions. Hearing </a:t>
            </a:r>
            <a:br>
              <a:rPr lang="en-US" sz="1800" dirty="0" smtClean="0"/>
            </a:br>
            <a:r>
              <a:rPr lang="en-US" sz="1800" dirty="0" smtClean="0"/>
              <a:t>tonally means to focus on diatonicity, triadicity, and </a:t>
            </a:r>
            <a:r>
              <a:rPr lang="en-US" sz="1800" dirty="0" err="1" smtClean="0"/>
              <a:t>dyadicity</a:t>
            </a:r>
            <a:r>
              <a:rPr lang="en-US" sz="1800" dirty="0" smtClean="0"/>
              <a:t>. </a:t>
            </a:r>
            <a:endParaRPr lang="en-US" sz="1800" dirty="0" smtClean="0"/>
          </a:p>
          <a:p>
            <a:pPr marL="274320" indent="-457200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• </a:t>
            </a:r>
            <a:r>
              <a:rPr lang="en-US" sz="1800" dirty="0" smtClean="0"/>
              <a:t>The diatonic, </a:t>
            </a:r>
            <a:r>
              <a:rPr lang="en-US" sz="1800" dirty="0" smtClean="0"/>
              <a:t>triadic, and dyadic </a:t>
            </a:r>
            <a:r>
              <a:rPr lang="en-US" sz="1800" dirty="0" smtClean="0"/>
              <a:t>phase </a:t>
            </a:r>
            <a:r>
              <a:rPr lang="en-US" sz="1800" dirty="0" smtClean="0"/>
              <a:t>components, </a:t>
            </a:r>
            <a:r>
              <a:rPr lang="en-US" sz="1800" dirty="0" smtClean="0"/>
              <a:t>Ph</a:t>
            </a:r>
            <a:r>
              <a:rPr lang="en-US" sz="1800" baseline="-25000" dirty="0" smtClean="0"/>
              <a:t>5</a:t>
            </a:r>
            <a:r>
              <a:rPr lang="en-US" sz="1800" dirty="0" smtClean="0"/>
              <a:t>, </a:t>
            </a:r>
            <a:r>
              <a:rPr lang="en-US" sz="1800" dirty="0" smtClean="0"/>
              <a:t>Ph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, </a:t>
            </a:r>
            <a:r>
              <a:rPr lang="en-US" sz="1800" dirty="0" smtClean="0"/>
              <a:t>and Ph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 describe tonal closeness and distance. Therefore, we can use phase spaces constructed from these parameters to relate keys and harmonic objects.</a:t>
            </a:r>
          </a:p>
          <a:p>
            <a:pPr marL="274320" indent="-457200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• </a:t>
            </a:r>
            <a:r>
              <a:rPr lang="en-US" sz="1800" dirty="0"/>
              <a:t>Typical </a:t>
            </a:r>
            <a:r>
              <a:rPr lang="en-US" sz="1800" dirty="0" smtClean="0"/>
              <a:t>tonal </a:t>
            </a:r>
            <a:r>
              <a:rPr lang="en-US" sz="1800" dirty="0" smtClean="0"/>
              <a:t>distributions </a:t>
            </a:r>
            <a:r>
              <a:rPr lang="en-US" sz="1800" dirty="0" smtClean="0"/>
              <a:t>are </a:t>
            </a:r>
            <a:r>
              <a:rPr lang="en-US" sz="1800" dirty="0"/>
              <a:t>concentrated around </a:t>
            </a:r>
            <a:r>
              <a:rPr lang="en-US" sz="1800" dirty="0" smtClean="0"/>
              <a:t>the </a:t>
            </a:r>
            <a:r>
              <a:rPr lang="en-US" sz="1800" i="1" dirty="0" smtClean="0"/>
              <a:t>tonal </a:t>
            </a:r>
            <a:r>
              <a:rPr lang="en-US" sz="1800" i="1" dirty="0"/>
              <a:t>plane </a:t>
            </a:r>
            <a:r>
              <a:rPr lang="en-US" sz="1800" dirty="0" smtClean="0"/>
              <a:t>defined </a:t>
            </a:r>
            <a:r>
              <a:rPr lang="en-US" sz="1800" dirty="0"/>
              <a:t>by Ph</a:t>
            </a:r>
            <a:r>
              <a:rPr lang="en-US" sz="1800" baseline="-25000" dirty="0"/>
              <a:t>2</a:t>
            </a:r>
            <a:r>
              <a:rPr lang="en-US" sz="1800" dirty="0"/>
              <a:t> + Ph</a:t>
            </a:r>
            <a:r>
              <a:rPr lang="en-US" sz="1800" baseline="-25000" dirty="0"/>
              <a:t>3</a:t>
            </a:r>
            <a:r>
              <a:rPr lang="en-US" sz="1800" dirty="0"/>
              <a:t> – Ph</a:t>
            </a:r>
            <a:r>
              <a:rPr lang="en-US" sz="1800" baseline="-25000" dirty="0"/>
              <a:t>5</a:t>
            </a:r>
            <a:r>
              <a:rPr lang="en-US" sz="1800" dirty="0"/>
              <a:t> = 0 in Ph</a:t>
            </a:r>
            <a:r>
              <a:rPr lang="en-US" sz="1800" baseline="-25000" dirty="0"/>
              <a:t>2,3,5</a:t>
            </a:r>
            <a:r>
              <a:rPr lang="en-US" sz="1800" dirty="0"/>
              <a:t>-space. Large deviations of </a:t>
            </a:r>
            <a:r>
              <a:rPr lang="en-US" sz="1800" dirty="0" smtClean="0"/>
              <a:t>the tonality </a:t>
            </a:r>
            <a:r>
              <a:rPr lang="en-US" sz="1800" dirty="0"/>
              <a:t>index, Ph</a:t>
            </a:r>
            <a:r>
              <a:rPr lang="en-US" sz="1800" baseline="-25000" dirty="0"/>
              <a:t>2</a:t>
            </a:r>
            <a:r>
              <a:rPr lang="en-US" sz="1800" dirty="0"/>
              <a:t> + Ph</a:t>
            </a:r>
            <a:r>
              <a:rPr lang="en-US" sz="1800" baseline="-25000" dirty="0"/>
              <a:t>3</a:t>
            </a:r>
            <a:r>
              <a:rPr lang="en-US" sz="1800" dirty="0"/>
              <a:t> – Ph</a:t>
            </a:r>
            <a:r>
              <a:rPr lang="en-US" sz="1800" baseline="-25000" dirty="0"/>
              <a:t>5</a:t>
            </a:r>
            <a:r>
              <a:rPr lang="en-US" sz="1800" dirty="0"/>
              <a:t>, from zero indicate tonally unstable or non-tonal harmonic states. </a:t>
            </a:r>
            <a:r>
              <a:rPr lang="en-US" sz="1800" dirty="0" smtClean="0"/>
              <a:t>Tonal music tends to avoid occupying such states for any substantial amount of time.</a:t>
            </a:r>
            <a:endParaRPr lang="en-US" sz="1800" dirty="0"/>
          </a:p>
          <a:p>
            <a:pPr marL="182880" indent="-457200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• </a:t>
            </a:r>
            <a:r>
              <a:rPr lang="en-US" sz="1800" dirty="0" smtClean="0"/>
              <a:t>Sequential and sequence-like </a:t>
            </a:r>
            <a:r>
              <a:rPr lang="en-US" sz="1800" dirty="0"/>
              <a:t>progressions </a:t>
            </a:r>
            <a:r>
              <a:rPr lang="en-US" sz="1800" dirty="0" smtClean="0"/>
              <a:t>create different kinds of cycles in Ph</a:t>
            </a:r>
            <a:r>
              <a:rPr lang="en-US" sz="1800" baseline="-25000" dirty="0" smtClean="0"/>
              <a:t>2,3,5</a:t>
            </a:r>
            <a:r>
              <a:rPr lang="en-US" sz="1800" dirty="0" smtClean="0"/>
              <a:t>-space. </a:t>
            </a:r>
            <a:r>
              <a:rPr lang="en-US" sz="1800" dirty="0" smtClean="0"/>
              <a:t>For example,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• </a:t>
            </a:r>
            <a:r>
              <a:rPr lang="en-US" sz="1800" dirty="0" smtClean="0"/>
              <a:t>Fifth </a:t>
            </a:r>
            <a:r>
              <a:rPr lang="en-US" sz="1800" dirty="0" smtClean="0"/>
              <a:t>progressions </a:t>
            </a:r>
            <a:r>
              <a:rPr lang="en-US" sz="1800" dirty="0">
                <a:sym typeface="Symbol"/>
              </a:rPr>
              <a:t></a:t>
            </a:r>
            <a:r>
              <a:rPr lang="en-US" sz="1800" dirty="0"/>
              <a:t> C</a:t>
            </a:r>
            <a:r>
              <a:rPr lang="en-US" sz="1800" dirty="0" smtClean="0"/>
              <a:t>omplimentary </a:t>
            </a:r>
            <a:r>
              <a:rPr lang="en-US" sz="1800" dirty="0"/>
              <a:t>motion of Ph</a:t>
            </a:r>
            <a:r>
              <a:rPr lang="en-US" sz="1800" baseline="-25000" dirty="0"/>
              <a:t>2</a:t>
            </a:r>
            <a:r>
              <a:rPr lang="en-US" sz="1800" dirty="0"/>
              <a:t> and Ph</a:t>
            </a:r>
            <a:r>
              <a:rPr lang="en-US" sz="1800" baseline="-25000" dirty="0"/>
              <a:t>3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 smtClean="0"/>
              <a:t>• Ascending stepwise </a:t>
            </a:r>
            <a:r>
              <a:rPr lang="en-US" sz="1800" dirty="0">
                <a:sym typeface="Symbol"/>
              </a:rPr>
              <a:t></a:t>
            </a:r>
            <a:r>
              <a:rPr lang="en-US" sz="1800" dirty="0"/>
              <a:t> </a:t>
            </a:r>
            <a:r>
              <a:rPr lang="en-US" sz="1800" dirty="0" smtClean="0"/>
              <a:t>Similar motion of </a:t>
            </a:r>
            <a:r>
              <a:rPr lang="en-US" sz="1800" dirty="0"/>
              <a:t>Ph</a:t>
            </a:r>
            <a:r>
              <a:rPr lang="en-US" sz="1800" baseline="-25000" dirty="0"/>
              <a:t>2</a:t>
            </a:r>
            <a:r>
              <a:rPr lang="en-US" sz="1800" dirty="0"/>
              <a:t> and </a:t>
            </a:r>
            <a:r>
              <a:rPr lang="en-US" sz="1800" dirty="0" smtClean="0"/>
              <a:t>Ph</a:t>
            </a:r>
            <a:r>
              <a:rPr lang="en-US" sz="1800" baseline="-25000" dirty="0" smtClean="0"/>
              <a:t>3</a:t>
            </a:r>
            <a:r>
              <a:rPr lang="en-US" sz="1800" dirty="0"/>
              <a:t> </a:t>
            </a:r>
            <a:r>
              <a:rPr lang="en-US" sz="1800" dirty="0" smtClean="0"/>
              <a:t>= tonality index cycle.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• </a:t>
            </a:r>
            <a:r>
              <a:rPr lang="en-US" sz="1800" dirty="0" err="1" smtClean="0"/>
              <a:t>Enharmonicism</a:t>
            </a:r>
            <a:r>
              <a:rPr lang="en-US" sz="1800" dirty="0" smtClean="0"/>
              <a:t> </a:t>
            </a:r>
            <a:r>
              <a:rPr lang="en-US" sz="1800" dirty="0">
                <a:sym typeface="Symbol"/>
              </a:rPr>
              <a:t></a:t>
            </a:r>
            <a:r>
              <a:rPr lang="en-US" sz="1800" dirty="0"/>
              <a:t> </a:t>
            </a:r>
            <a:r>
              <a:rPr lang="en-US" sz="1800" dirty="0" smtClean="0"/>
              <a:t>Ph</a:t>
            </a:r>
            <a:r>
              <a:rPr lang="en-US" sz="1800" baseline="-25000" dirty="0" smtClean="0"/>
              <a:t>5</a:t>
            </a:r>
            <a:r>
              <a:rPr lang="en-US" sz="1800" dirty="0" smtClean="0"/>
              <a:t> cycles.</a:t>
            </a:r>
          </a:p>
          <a:p>
            <a:pPr marL="274320" indent="-457200">
              <a:spcAft>
                <a:spcPts val="1200"/>
              </a:spcAft>
            </a:pPr>
            <a:endParaRPr lang="en-US" sz="1800" b="1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27454" y="253295"/>
            <a:ext cx="20601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12" y="762000"/>
            <a:ext cx="8875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900"/>
              </a:spcBef>
            </a:pPr>
            <a:r>
              <a:rPr lang="en-US" sz="1400" dirty="0" err="1" smtClean="0"/>
              <a:t>Aarden</a:t>
            </a:r>
            <a:r>
              <a:rPr lang="en-US" sz="1400" dirty="0" smtClean="0"/>
              <a:t>, Brent. 2003. “Dynamic Melodic Expectancy.” PhD diss., Ohio St. Univ.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Albrecht, Joshua, and Daniel Shanahan. 2013. “The Use of Large Corpora to Train a New Type of Key-Finding Algorithm: An Improved Treatment of the Minor Mode.” </a:t>
            </a:r>
            <a:r>
              <a:rPr lang="en-US" sz="1400" i="1" dirty="0" smtClean="0"/>
              <a:t>Music Perception </a:t>
            </a:r>
            <a:r>
              <a:rPr lang="en-US" sz="1400" dirty="0" smtClean="0"/>
              <a:t>31, 59–67.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err="1" smtClean="0"/>
              <a:t>Amiot</a:t>
            </a:r>
            <a:r>
              <a:rPr lang="en-US" sz="1400" dirty="0" smtClean="0"/>
              <a:t>, Emmanuel.</a:t>
            </a:r>
            <a:r>
              <a:rPr lang="en-US" sz="1400" dirty="0"/>
              <a:t> </a:t>
            </a:r>
            <a:r>
              <a:rPr lang="en-US" sz="1400" dirty="0" smtClean="0"/>
              <a:t>2007. “David </a:t>
            </a:r>
            <a:r>
              <a:rPr lang="en-US" sz="1400" dirty="0" err="1" smtClean="0"/>
              <a:t>Lewin</a:t>
            </a:r>
            <a:r>
              <a:rPr lang="en-US" sz="1400" dirty="0" smtClean="0"/>
              <a:t> and Maximally Even Sets.” </a:t>
            </a:r>
            <a:r>
              <a:rPr lang="en-US" sz="1400" i="1" dirty="0" smtClean="0"/>
              <a:t>Journal of Mathematics and Music</a:t>
            </a:r>
            <a:r>
              <a:rPr lang="en-US" sz="1400" dirty="0"/>
              <a:t> </a:t>
            </a:r>
            <a:r>
              <a:rPr lang="en-US" sz="1400" dirty="0" smtClean="0"/>
              <a:t>1: 157–72.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———. 2013. </a:t>
            </a:r>
            <a:r>
              <a:rPr lang="en-US" sz="1400" dirty="0"/>
              <a:t>“The Torii of Phases.” </a:t>
            </a:r>
            <a:r>
              <a:rPr lang="en-US" sz="1400" i="1" dirty="0"/>
              <a:t>Proceedings of the </a:t>
            </a:r>
            <a:r>
              <a:rPr lang="en-US" sz="1400" i="1" dirty="0" smtClean="0"/>
              <a:t>International Conference for Mathematics and Computation in Music, </a:t>
            </a:r>
            <a:r>
              <a:rPr lang="en-US" sz="1400" i="1" dirty="0"/>
              <a:t>Montreal, </a:t>
            </a:r>
            <a:r>
              <a:rPr lang="en-US" sz="1400" i="1" dirty="0" smtClean="0"/>
              <a:t>2013, </a:t>
            </a:r>
            <a:r>
              <a:rPr lang="en-US" sz="1400" dirty="0" smtClean="0"/>
              <a:t>ed. J. Yust, J. Wild, and J.A. Burgoyne (Heidelberg: Springer</a:t>
            </a:r>
            <a:r>
              <a:rPr lang="en-US" sz="1400" dirty="0"/>
              <a:t>).  </a:t>
            </a:r>
            <a:endParaRPr lang="en-US" sz="1400" dirty="0" smtClean="0"/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———. 2016. </a:t>
            </a:r>
            <a:r>
              <a:rPr lang="en-US" sz="1400" i="1" dirty="0" smtClean="0"/>
              <a:t>Music through Fourier Space: Discrete Fourier Transform in Music Theory</a:t>
            </a:r>
            <a:r>
              <a:rPr lang="en-US" sz="1400" dirty="0" smtClean="0"/>
              <a:t>. (Heidelberg: Springer)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err="1" smtClean="0"/>
              <a:t>Amiot</a:t>
            </a:r>
            <a:r>
              <a:rPr lang="en-US" sz="1400" dirty="0" smtClean="0"/>
              <a:t>, Emmanuel, and William </a:t>
            </a:r>
            <a:r>
              <a:rPr lang="en-US" sz="1400" dirty="0" err="1" smtClean="0"/>
              <a:t>Sethares</a:t>
            </a:r>
            <a:r>
              <a:rPr lang="en-US" sz="1400" dirty="0" smtClean="0"/>
              <a:t>. 2011. “An Algebra for Periodic Rhythms and Scales.” </a:t>
            </a:r>
            <a:r>
              <a:rPr lang="en-US" sz="1400" i="1" dirty="0" smtClean="0"/>
              <a:t>Journal of Mathematics and Music</a:t>
            </a:r>
            <a:r>
              <a:rPr lang="en-US" sz="1400" dirty="0"/>
              <a:t> </a:t>
            </a:r>
            <a:r>
              <a:rPr lang="en-US" sz="1400" dirty="0" smtClean="0"/>
              <a:t>5/3, 149–69.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Brown, Helen, David Butler, and Mari </a:t>
            </a:r>
            <a:r>
              <a:rPr lang="en-US" sz="1400" dirty="0" err="1" smtClean="0"/>
              <a:t>Riess</a:t>
            </a:r>
            <a:r>
              <a:rPr lang="en-US" sz="1400" dirty="0" smtClean="0"/>
              <a:t> Jones. 1994. </a:t>
            </a:r>
            <a:r>
              <a:rPr lang="en-US" sz="1400" i="1" dirty="0" smtClean="0"/>
              <a:t>Music Perception</a:t>
            </a:r>
            <a:r>
              <a:rPr lang="en-US" sz="1400" dirty="0" smtClean="0"/>
              <a:t> 11/4: 371–401.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Callender, Clifton. 2007. “Continuous Harmonic Spaces.” </a:t>
            </a:r>
            <a:r>
              <a:rPr lang="en-US" sz="1400" i="1" dirty="0" smtClean="0"/>
              <a:t>Journal of Music Theory</a:t>
            </a:r>
            <a:r>
              <a:rPr lang="en-US" sz="1400" dirty="0"/>
              <a:t> </a:t>
            </a:r>
            <a:r>
              <a:rPr lang="en-US" sz="1400" dirty="0" smtClean="0"/>
              <a:t>51/2: 277–332.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Cuddy, Lola, and Betsy </a:t>
            </a:r>
            <a:r>
              <a:rPr lang="en-US" sz="1400" dirty="0" err="1" smtClean="0"/>
              <a:t>Badertscher</a:t>
            </a:r>
            <a:r>
              <a:rPr lang="en-US" sz="1400" dirty="0" smtClean="0"/>
              <a:t>. 1987. “Recovery of the Tonal Hierarchy: Some Comparisons across Age and Levels of Musical Experience.” </a:t>
            </a:r>
            <a:r>
              <a:rPr lang="en-US" sz="1400" i="1" dirty="0" smtClean="0"/>
              <a:t>Perception &amp; Psychophysics</a:t>
            </a:r>
            <a:r>
              <a:rPr lang="en-US" sz="1400" dirty="0" smtClean="0"/>
              <a:t> 41/6:609–620)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err="1" smtClean="0"/>
              <a:t>Honingh</a:t>
            </a:r>
            <a:r>
              <a:rPr lang="en-US" sz="1400" dirty="0" smtClean="0"/>
              <a:t>, Aline K, and </a:t>
            </a:r>
            <a:r>
              <a:rPr lang="en-US" sz="1400" dirty="0" err="1" smtClean="0"/>
              <a:t>Rens</a:t>
            </a:r>
            <a:r>
              <a:rPr lang="en-US" sz="1400" dirty="0" smtClean="0"/>
              <a:t> Bod. 2010. “Pitch Class Set Categories as Analysis Tools for Degree of Tonality.” </a:t>
            </a:r>
            <a:r>
              <a:rPr lang="en-US" sz="1400" i="1" dirty="0" smtClean="0"/>
              <a:t>Proceeding of the 11th International Society for Music Information Retrieval Conference (ISMIR 2010)</a:t>
            </a:r>
            <a:r>
              <a:rPr lang="en-US" sz="1400" dirty="0" smtClean="0"/>
              <a:t>, 459–464.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Janata, Petr, Jeffrey </a:t>
            </a:r>
            <a:r>
              <a:rPr lang="en-US" sz="1400" dirty="0" err="1" smtClean="0"/>
              <a:t>Birk</a:t>
            </a:r>
            <a:r>
              <a:rPr lang="en-US" sz="1400" dirty="0" smtClean="0"/>
              <a:t>, Barbara </a:t>
            </a:r>
            <a:r>
              <a:rPr lang="en-US" sz="1400" dirty="0" err="1" smtClean="0"/>
              <a:t>Tillmann</a:t>
            </a:r>
            <a:r>
              <a:rPr lang="en-US" sz="1400" dirty="0" smtClean="0"/>
              <a:t>, &amp; </a:t>
            </a:r>
            <a:r>
              <a:rPr lang="en-US" sz="1400" dirty="0" err="1" smtClean="0"/>
              <a:t>Jamshed</a:t>
            </a:r>
            <a:r>
              <a:rPr lang="en-US" sz="1400" dirty="0" smtClean="0"/>
              <a:t> J. </a:t>
            </a:r>
            <a:r>
              <a:rPr lang="en-US" sz="1400" dirty="0" err="1" smtClean="0"/>
              <a:t>Bhaucha</a:t>
            </a:r>
            <a:r>
              <a:rPr lang="en-US" sz="1400" dirty="0" smtClean="0"/>
              <a:t>. 2003. “Online Detection of Tonal Pop-Out in Modulating Contexts.” </a:t>
            </a:r>
            <a:r>
              <a:rPr lang="en-US" sz="1400" i="1" dirty="0" smtClean="0"/>
              <a:t>Music Perception</a:t>
            </a:r>
            <a:r>
              <a:rPr lang="en-US" sz="1400" dirty="0" smtClean="0"/>
              <a:t> 10/3: 283–305.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err="1" smtClean="0"/>
              <a:t>Knopoff</a:t>
            </a:r>
            <a:r>
              <a:rPr lang="en-US" sz="1400" dirty="0" smtClean="0"/>
              <a:t>, L., and W. Hutchinson. 1983. “Entropy as a Measure of Style: The Influence of Sample Length.” </a:t>
            </a:r>
            <a:r>
              <a:rPr lang="en-US" sz="1400" i="1" dirty="0" smtClean="0"/>
              <a:t>Journal of Music Theory </a:t>
            </a:r>
            <a:r>
              <a:rPr lang="en-US" sz="1400" dirty="0" smtClean="0"/>
              <a:t>27: 75–97.</a:t>
            </a:r>
          </a:p>
          <a:p>
            <a:pPr>
              <a:spcBef>
                <a:spcPts val="900"/>
              </a:spcBef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31734" y="169333"/>
            <a:ext cx="1481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6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112" y="762000"/>
            <a:ext cx="8875888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900"/>
              </a:spcBef>
            </a:pPr>
            <a:r>
              <a:rPr lang="en-US" sz="1400" dirty="0" err="1"/>
              <a:t>Krumhansl</a:t>
            </a:r>
            <a:r>
              <a:rPr lang="en-US" sz="1400" dirty="0"/>
              <a:t>, Carol. 1990. </a:t>
            </a:r>
            <a:r>
              <a:rPr lang="en-US" sz="1400" i="1" dirty="0"/>
              <a:t>Cognitive Foundations of Musical Pitch. </a:t>
            </a:r>
            <a:r>
              <a:rPr lang="en-US" sz="1400" dirty="0"/>
              <a:t>Oxford University Press</a:t>
            </a:r>
            <a:r>
              <a:rPr lang="en-US" sz="1400" dirty="0" smtClean="0"/>
              <a:t>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err="1"/>
              <a:t>Krumhansl</a:t>
            </a:r>
            <a:r>
              <a:rPr lang="en-US" sz="1400" dirty="0"/>
              <a:t>, </a:t>
            </a:r>
            <a:r>
              <a:rPr lang="en-US" sz="1400" dirty="0" smtClean="0"/>
              <a:t>Carol, and Edward Kessler. 1982. “Tracing the Dynamic Changes in Perceived Tonal </a:t>
            </a:r>
            <a:br>
              <a:rPr lang="en-US" sz="1400" dirty="0" smtClean="0"/>
            </a:br>
            <a:r>
              <a:rPr lang="en-US" sz="1400" dirty="0" smtClean="0"/>
              <a:t>Organization in a Spatial Representation of Musical Keys.” </a:t>
            </a:r>
            <a:r>
              <a:rPr lang="en-US" sz="1400" i="1" dirty="0" smtClean="0"/>
              <a:t>Psychological Review </a:t>
            </a:r>
            <a:r>
              <a:rPr lang="en-US" sz="1400" dirty="0" smtClean="0"/>
              <a:t>89/4: 334–68.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Lewin</a:t>
            </a:r>
            <a:r>
              <a:rPr lang="en-US" sz="1400" dirty="0"/>
              <a:t>, David. 1959. “Re: Intervallic Relations between Two Collections of Notes.” </a:t>
            </a:r>
            <a:r>
              <a:rPr lang="en-US" sz="1400" i="1" dirty="0"/>
              <a:t>Journal of Music Theory </a:t>
            </a:r>
            <a:r>
              <a:rPr lang="en-US" sz="1400" dirty="0"/>
              <a:t>3: 298–301. 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/>
              <a:t>———. 2001. Special Cases of the Interval Function between Pitch-Class Sets X and Y. </a:t>
            </a:r>
            <a:r>
              <a:rPr lang="en-US" sz="1400" i="1" dirty="0"/>
              <a:t>Journal of Music Theory</a:t>
            </a:r>
            <a:r>
              <a:rPr lang="en-US" sz="1400" dirty="0"/>
              <a:t> 45/1: 1–29. 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/>
              <a:t>———. 2007. </a:t>
            </a:r>
            <a:r>
              <a:rPr lang="en-US" sz="1400" i="1" dirty="0"/>
              <a:t>Generalized Musical Intervals and Transformations</a:t>
            </a:r>
            <a:r>
              <a:rPr lang="en-US" sz="1400" dirty="0"/>
              <a:t>, 2</a:t>
            </a:r>
            <a:r>
              <a:rPr lang="en-US" sz="1400" baseline="30000" dirty="0"/>
              <a:t>nd</a:t>
            </a:r>
            <a:r>
              <a:rPr lang="en-US" sz="1400" dirty="0"/>
              <a:t> Edition. Oxford University Press.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err="1" smtClean="0"/>
              <a:t>Martorell</a:t>
            </a:r>
            <a:r>
              <a:rPr lang="en-US" sz="1400" dirty="0" smtClean="0"/>
              <a:t>, A., and E. Gómez. 2011. Two-Dimensional Visual Inspection of Pitch-Space: Many Time-Scales and Tonal Uncertainty over Time. </a:t>
            </a:r>
            <a:r>
              <a:rPr lang="en-US" sz="1400" i="1" dirty="0" smtClean="0"/>
              <a:t>Mathematics and Computation in Music, 3</a:t>
            </a:r>
            <a:r>
              <a:rPr lang="en-US" sz="1400" i="1" baseline="30000" dirty="0" smtClean="0"/>
              <a:t>rd</a:t>
            </a:r>
            <a:r>
              <a:rPr lang="en-US" sz="1400" i="1" dirty="0" smtClean="0"/>
              <a:t> International Conference, MCM2011</a:t>
            </a:r>
            <a:r>
              <a:rPr lang="en-US" sz="1400" dirty="0" smtClean="0"/>
              <a:t> (ed. C. </a:t>
            </a:r>
            <a:r>
              <a:rPr lang="en-US" sz="1400" dirty="0" err="1" smtClean="0"/>
              <a:t>Agon</a:t>
            </a:r>
            <a:r>
              <a:rPr lang="en-US" sz="1400" dirty="0" smtClean="0"/>
              <a:t>, M. </a:t>
            </a:r>
            <a:r>
              <a:rPr lang="en-US" sz="1400" dirty="0" err="1" smtClean="0"/>
              <a:t>Andreatta</a:t>
            </a:r>
            <a:r>
              <a:rPr lang="en-US" sz="1400" dirty="0" smtClean="0"/>
              <a:t>, E. </a:t>
            </a:r>
            <a:r>
              <a:rPr lang="en-US" sz="1400" dirty="0" err="1" smtClean="0"/>
              <a:t>Amiot</a:t>
            </a:r>
            <a:r>
              <a:rPr lang="en-US" sz="1400" dirty="0" smtClean="0"/>
              <a:t>, J. </a:t>
            </a:r>
            <a:r>
              <a:rPr lang="en-US" sz="1400" dirty="0" err="1" smtClean="0"/>
              <a:t>Bresson</a:t>
            </a:r>
            <a:r>
              <a:rPr lang="en-US" sz="1400" dirty="0" smtClean="0"/>
              <a:t>, J. </a:t>
            </a:r>
            <a:r>
              <a:rPr lang="en-US" sz="1400" dirty="0" err="1" smtClean="0"/>
              <a:t>Mandreau</a:t>
            </a:r>
            <a:r>
              <a:rPr lang="en-US" sz="1400" dirty="0" smtClean="0"/>
              <a:t>: 140–150.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Prince, Jon B., and Mark </a:t>
            </a:r>
            <a:r>
              <a:rPr lang="en-US" sz="1400" dirty="0" err="1" smtClean="0"/>
              <a:t>Schmuckler</a:t>
            </a:r>
            <a:r>
              <a:rPr lang="en-US" sz="1400" dirty="0" smtClean="0"/>
              <a:t>. 2014. “The Tonal-Metrical Hierarchy: A Corpus Analysis.” </a:t>
            </a:r>
            <a:r>
              <a:rPr lang="en-US" sz="1400" i="1" dirty="0" smtClean="0"/>
              <a:t>Music Perception</a:t>
            </a:r>
            <a:r>
              <a:rPr lang="en-US" sz="1400" dirty="0" smtClean="0"/>
              <a:t> 31/3, 254–70.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Quinn</a:t>
            </a:r>
            <a:r>
              <a:rPr lang="en-US" sz="1400" dirty="0"/>
              <a:t>, Ian. 2006. “General Equal-Tempered Harmony” (in two parts). </a:t>
            </a:r>
            <a:r>
              <a:rPr lang="en-US" sz="1400" i="1" dirty="0"/>
              <a:t>Perspectives of New Music </a:t>
            </a:r>
            <a:r>
              <a:rPr lang="en-US" sz="1400" dirty="0"/>
              <a:t>44(2)–45(1): 114–159 and 4–63. </a:t>
            </a:r>
            <a:endParaRPr lang="en-US" sz="1400" dirty="0" smtClean="0"/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Sapp, Craig. 2011. “Computational Methods for the Analysis of Musical Structure.” PhD Diss., Stanford Univ.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Smith, Nicholas, and Mark </a:t>
            </a:r>
            <a:r>
              <a:rPr lang="en-US" sz="1400" dirty="0" err="1" smtClean="0"/>
              <a:t>Schmuckler</a:t>
            </a:r>
            <a:r>
              <a:rPr lang="en-US" sz="1400" dirty="0" smtClean="0"/>
              <a:t>. 2004. “The Perception of Tonal Structure through the Differentiation and Organization of Pitches.” </a:t>
            </a:r>
            <a:r>
              <a:rPr lang="en-US" sz="1400" i="1" dirty="0" smtClean="0"/>
              <a:t>Journal of Experimental Psychology: Human Perception and Performance</a:t>
            </a:r>
            <a:r>
              <a:rPr lang="en-US" sz="1400" dirty="0" smtClean="0"/>
              <a:t> 30 (2): 268–86.</a:t>
            </a:r>
            <a:endParaRPr lang="en-US" sz="1400" dirty="0"/>
          </a:p>
          <a:p>
            <a:pPr marL="457200" indent="-457200">
              <a:spcBef>
                <a:spcPts val="900"/>
              </a:spcBef>
            </a:pPr>
            <a:r>
              <a:rPr lang="en-US" sz="1400" dirty="0" err="1" smtClean="0"/>
              <a:t>Temperley</a:t>
            </a:r>
            <a:r>
              <a:rPr lang="en-US" sz="1400" dirty="0" smtClean="0"/>
              <a:t>, David. 2001. </a:t>
            </a:r>
            <a:r>
              <a:rPr lang="en-US" sz="1400" i="1" dirty="0" smtClean="0"/>
              <a:t>Cognition of Basic Musical Structures. </a:t>
            </a:r>
            <a:r>
              <a:rPr lang="en-US" sz="1400" dirty="0"/>
              <a:t>MIT </a:t>
            </a:r>
            <a:r>
              <a:rPr lang="en-US" sz="1400" dirty="0" smtClean="0"/>
              <a:t>Press.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———. 2007. </a:t>
            </a:r>
            <a:r>
              <a:rPr lang="en-US" sz="1400" i="1" dirty="0" smtClean="0"/>
              <a:t>Music and Probability.</a:t>
            </a:r>
            <a:r>
              <a:rPr lang="en-US" sz="1400" dirty="0" smtClean="0"/>
              <a:t> MIT Press.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131734" y="169333"/>
            <a:ext cx="1481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112" y="762000"/>
            <a:ext cx="8875888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900"/>
              </a:spcBef>
            </a:pPr>
            <a:r>
              <a:rPr lang="en-US" sz="1400" dirty="0"/>
              <a:t>Youngblood, J.E. 1958. “Style as Information.” </a:t>
            </a:r>
            <a:r>
              <a:rPr lang="en-US" sz="1400" i="1" dirty="0"/>
              <a:t>Journal of Music Theory </a:t>
            </a:r>
            <a:r>
              <a:rPr lang="en-US" sz="1400" dirty="0"/>
              <a:t>2: 24–35.</a:t>
            </a:r>
            <a:endParaRPr lang="en-US" sz="1600" dirty="0"/>
          </a:p>
          <a:p>
            <a:pPr marL="457200" indent="-457200">
              <a:spcBef>
                <a:spcPts val="900"/>
              </a:spcBef>
            </a:pPr>
            <a:r>
              <a:rPr lang="en-US" sz="1400" dirty="0"/>
              <a:t>Yust, Jason. 2015a</a:t>
            </a:r>
            <a:r>
              <a:rPr lang="en-US" sz="1400" dirty="0" smtClean="0"/>
              <a:t>. </a:t>
            </a:r>
            <a:r>
              <a:rPr lang="en-US" sz="1400" dirty="0"/>
              <a:t>“Applications of DFT to the Theory of Twentieth-Century Harmony.” </a:t>
            </a:r>
            <a:r>
              <a:rPr lang="en-US" sz="1400" i="1" dirty="0"/>
              <a:t>Proceedings of the Fifth International Conference for Mathematics and Computation in Music, MCM2015</a:t>
            </a:r>
            <a:r>
              <a:rPr lang="en-US" sz="1400" dirty="0"/>
              <a:t> (Heidelberg: Springer): 207–18</a:t>
            </a:r>
            <a:r>
              <a:rPr lang="en-US" sz="1400" dirty="0" smtClean="0"/>
              <a:t>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 smtClean="0"/>
              <a:t>———. 2015b.</a:t>
            </a:r>
            <a:r>
              <a:rPr lang="en-US" sz="1400" dirty="0"/>
              <a:t> “Restoring the Structural Status of Keys through DFT Phase Space.” </a:t>
            </a:r>
            <a:r>
              <a:rPr lang="en-US" sz="1400" i="1" dirty="0"/>
              <a:t>Proceedings of </a:t>
            </a:r>
            <a:br>
              <a:rPr lang="en-US" sz="1400" i="1" dirty="0"/>
            </a:br>
            <a:r>
              <a:rPr lang="en-US" sz="1400" i="1" dirty="0"/>
              <a:t>the International Congress for Music and Mathematics</a:t>
            </a:r>
            <a:r>
              <a:rPr lang="en-US" sz="1400" dirty="0"/>
              <a:t> (forthcoming). 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/>
              <a:t>———. </a:t>
            </a:r>
            <a:r>
              <a:rPr lang="en-US" sz="1400" smtClean="0"/>
              <a:t>2015c. </a:t>
            </a:r>
            <a:r>
              <a:rPr lang="en-US" sz="1400" dirty="0"/>
              <a:t>“Schubert’s Harmonic Language and Fourier Phase Space.” </a:t>
            </a:r>
            <a:r>
              <a:rPr lang="en-US" sz="1400" i="1" dirty="0"/>
              <a:t>Journal of Music Theory</a:t>
            </a:r>
            <a:r>
              <a:rPr lang="en-US" sz="1400" dirty="0"/>
              <a:t> 59/1, 121–181.</a:t>
            </a:r>
          </a:p>
          <a:p>
            <a:pPr marL="457200" indent="-457200">
              <a:spcBef>
                <a:spcPts val="900"/>
              </a:spcBef>
            </a:pPr>
            <a:r>
              <a:rPr lang="en-US" sz="1400" dirty="0"/>
              <a:t>———. 2016. “Special Collections: Renewing Set Theory.” </a:t>
            </a:r>
            <a:r>
              <a:rPr lang="en-US" sz="1400" i="1" dirty="0"/>
              <a:t>Journal of Music Theory</a:t>
            </a:r>
            <a:r>
              <a:rPr lang="en-US" sz="1400" dirty="0"/>
              <a:t> 60/2: 213–262</a:t>
            </a:r>
          </a:p>
          <a:p>
            <a:pPr marL="457200" indent="-457200">
              <a:spcBef>
                <a:spcPts val="900"/>
              </a:spcBef>
            </a:pP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131734" y="169333"/>
            <a:ext cx="1481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55600" y="1594555"/>
            <a:ext cx="85344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Probing Questions about Keys: Tonal Distributions through the DFT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2991556"/>
            <a:ext cx="6400800" cy="26472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MCM 2017, </a:t>
            </a:r>
          </a:p>
          <a:p>
            <a:pPr marL="0" indent="0" algn="ctr" eaLnBrk="1" hangingPunct="1">
              <a:buFontTx/>
              <a:buNone/>
            </a:pP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Mexico City, 6/28/2017</a:t>
            </a:r>
          </a:p>
          <a:p>
            <a:pPr marL="0" indent="0" algn="ctr" eaLnBrk="1" hangingPunct="1">
              <a:buFontTx/>
              <a:buNone/>
            </a:pP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Jason Yust,              .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dirty="0" err="1">
                <a:latin typeface="Garamond" charset="0"/>
                <a:ea typeface="ＭＳ Ｐゴシック" charset="0"/>
                <a:cs typeface="ＭＳ Ｐゴシック" charset="0"/>
              </a:rPr>
              <a:t>jason.yust@gmail.com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BU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30" y="4171959"/>
            <a:ext cx="1386103" cy="5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DFT in complex spaces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0392" y="1062516"/>
            <a:ext cx="74733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>
              <a:spcAft>
                <a:spcPts val="1200"/>
              </a:spcAft>
            </a:pPr>
            <a:r>
              <a:rPr lang="en-US" dirty="0" smtClean="0"/>
              <a:t>Each DFT coefficient (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n</a:t>
            </a:r>
            <a:r>
              <a:rPr lang="en-US" dirty="0" smtClean="0"/>
              <a:t>) is a complex number.</a:t>
            </a:r>
          </a:p>
          <a:p>
            <a:pPr marL="274320" indent="-457200">
              <a:spcAft>
                <a:spcPts val="1200"/>
              </a:spcAft>
            </a:pPr>
            <a:r>
              <a:rPr lang="en-US" dirty="0" smtClean="0"/>
              <a:t>All individual pitch classes are on the unit circle in the complex plane for each </a:t>
            </a:r>
            <a:r>
              <a:rPr lang="en-US" i="1" dirty="0" smtClean="0"/>
              <a:t>f</a:t>
            </a:r>
            <a:r>
              <a:rPr lang="en-US" i="1" baseline="-25000" dirty="0" smtClean="0"/>
              <a:t>n</a:t>
            </a:r>
            <a:r>
              <a:rPr lang="en-US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8" t="1" r="15293" b="72034"/>
          <a:stretch/>
        </p:blipFill>
        <p:spPr>
          <a:xfrm>
            <a:off x="1937418" y="3714715"/>
            <a:ext cx="2649071" cy="2626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8" t="32184" r="15293" b="37480"/>
          <a:stretch/>
        </p:blipFill>
        <p:spPr>
          <a:xfrm>
            <a:off x="1937418" y="3616669"/>
            <a:ext cx="2649071" cy="2849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8" t="61456" r="13235"/>
          <a:stretch/>
        </p:blipFill>
        <p:spPr>
          <a:xfrm>
            <a:off x="5132923" y="2817321"/>
            <a:ext cx="2996180" cy="3616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9204" y="2461771"/>
            <a:ext cx="6968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457200">
              <a:spcAft>
                <a:spcPts val="1200"/>
              </a:spcAft>
            </a:pPr>
            <a:r>
              <a:rPr lang="en-US" dirty="0"/>
              <a:t>Each coefficient for a </a:t>
            </a:r>
            <a:r>
              <a:rPr lang="en-US" dirty="0" err="1"/>
              <a:t>pcset</a:t>
            </a:r>
            <a:r>
              <a:rPr lang="en-US" dirty="0"/>
              <a:t> can be obtained as a sum of the unit vectors for each pitch class.  </a:t>
            </a:r>
          </a:p>
        </p:txBody>
      </p:sp>
    </p:spTree>
    <p:extLst>
      <p:ext uri="{BB962C8B-B14F-4D97-AF65-F5344CB8AC3E}">
        <p14:creationId xmlns:p14="http://schemas.microsoft.com/office/powerpoint/2010/main" val="3291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0667" y="2427111"/>
            <a:ext cx="22238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Appendices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445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412" y="152400"/>
            <a:ext cx="63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Possible </a:t>
            </a:r>
            <a:r>
              <a:rPr lang="en-US" b="1" dirty="0" err="1" smtClean="0"/>
              <a:t>pcset</a:t>
            </a:r>
            <a:r>
              <a:rPr lang="en-US" b="1" dirty="0"/>
              <a:t> </a:t>
            </a:r>
            <a:r>
              <a:rPr lang="en-US" b="1" dirty="0" smtClean="0"/>
              <a:t>models of distributions: Minor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5" y="1507803"/>
            <a:ext cx="1629697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9" y="4710140"/>
            <a:ext cx="1629697" cy="1554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82" y="1507803"/>
            <a:ext cx="1629697" cy="155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79" y="1506849"/>
            <a:ext cx="1629697" cy="1554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76" y="1506849"/>
            <a:ext cx="1629697" cy="1554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81" y="3061329"/>
            <a:ext cx="1629697" cy="1554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86" y="3060852"/>
            <a:ext cx="1629697" cy="155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75" y="3060852"/>
            <a:ext cx="1629697" cy="1554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87" y="3060851"/>
            <a:ext cx="1629697" cy="15544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22131" y="614065"/>
            <a:ext cx="65502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 power spectra of distributions are most similar to a diatonic </a:t>
            </a:r>
            <a:r>
              <a:rPr lang="en-US" sz="2200" dirty="0" smtClean="0"/>
              <a:t>scale with doublings, but the match is </a:t>
            </a:r>
            <a:r>
              <a:rPr lang="en-US" sz="2200" smtClean="0"/>
              <a:t>not perfect. </a:t>
            </a:r>
            <a:endParaRPr lang="en-US" sz="2200" baseline="-25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73" y="4711094"/>
            <a:ext cx="1629697" cy="1554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78" y="4711094"/>
            <a:ext cx="1629697" cy="15544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94" y="4711094"/>
            <a:ext cx="1629697" cy="1554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07" y="4711094"/>
            <a:ext cx="1653177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412" y="152400"/>
            <a:ext cx="63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Possible </a:t>
            </a:r>
            <a:r>
              <a:rPr lang="en-US" b="1" dirty="0" err="1" smtClean="0"/>
              <a:t>pcset</a:t>
            </a:r>
            <a:r>
              <a:rPr lang="en-US" b="1" dirty="0"/>
              <a:t> </a:t>
            </a:r>
            <a:r>
              <a:rPr lang="en-US" b="1" dirty="0" smtClean="0"/>
              <a:t>models of distributions: Major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47347" y="658393"/>
            <a:ext cx="7561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Can data be explained by resemblance to common </a:t>
            </a:r>
            <a:r>
              <a:rPr lang="en-US" sz="2200" dirty="0" err="1" smtClean="0"/>
              <a:t>pcsets</a:t>
            </a:r>
            <a:r>
              <a:rPr lang="en-US" sz="2200" dirty="0" smtClean="0"/>
              <a:t>?</a:t>
            </a:r>
          </a:p>
          <a:p>
            <a:r>
              <a:rPr lang="en-US" sz="2200" dirty="0" smtClean="0"/>
              <a:t>All of these examples are consistently more than a standard deviation from the Prince &amp; </a:t>
            </a:r>
            <a:r>
              <a:rPr lang="en-US" sz="2200" dirty="0" err="1" smtClean="0"/>
              <a:t>Schmuckler</a:t>
            </a:r>
            <a:r>
              <a:rPr lang="en-US" sz="2200" dirty="0" smtClean="0"/>
              <a:t> data by composer in </a:t>
            </a:r>
            <a:r>
              <a:rPr lang="en-US" sz="2200" i="1" dirty="0" smtClean="0"/>
              <a:t>f</a:t>
            </a:r>
            <a:r>
              <a:rPr lang="en-US" sz="2200" i="1" baseline="-25000" dirty="0" smtClean="0"/>
              <a:t>1</a:t>
            </a:r>
            <a:r>
              <a:rPr lang="en-US" sz="2200" i="1" dirty="0" smtClean="0"/>
              <a:t>–f</a:t>
            </a:r>
            <a:r>
              <a:rPr lang="en-US" sz="2200" i="1" baseline="-25000" dirty="0" smtClean="0"/>
              <a:t>5</a:t>
            </a:r>
            <a:r>
              <a:rPr lang="en-US" sz="2200" dirty="0" smtClean="0"/>
              <a:t>. </a:t>
            </a:r>
            <a:endParaRPr lang="en-US" sz="2200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036"/>
            <a:ext cx="9144000" cy="41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412" y="152400"/>
            <a:ext cx="63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Possible </a:t>
            </a:r>
            <a:r>
              <a:rPr lang="en-US" b="1" dirty="0" err="1" smtClean="0"/>
              <a:t>pcset</a:t>
            </a:r>
            <a:r>
              <a:rPr lang="en-US" b="1" dirty="0"/>
              <a:t> </a:t>
            </a:r>
            <a:r>
              <a:rPr lang="en-US" b="1" dirty="0" smtClean="0"/>
              <a:t>models of distributions: Minor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47347" y="658393"/>
            <a:ext cx="7561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Can data be explained by resemblance to common </a:t>
            </a:r>
            <a:r>
              <a:rPr lang="en-US" sz="2200" dirty="0" err="1" smtClean="0"/>
              <a:t>pcsets</a:t>
            </a:r>
            <a:r>
              <a:rPr lang="en-US" sz="2200" dirty="0" smtClean="0"/>
              <a:t>?</a:t>
            </a:r>
          </a:p>
          <a:p>
            <a:r>
              <a:rPr lang="en-US" sz="2200" dirty="0" smtClean="0"/>
              <a:t>All of these examples are consistently more than a standard deviation from the Prince &amp; </a:t>
            </a:r>
            <a:r>
              <a:rPr lang="en-US" sz="2200" dirty="0" err="1" smtClean="0"/>
              <a:t>Schmuckler</a:t>
            </a:r>
            <a:r>
              <a:rPr lang="en-US" sz="2200" dirty="0" smtClean="0"/>
              <a:t> data by composer in </a:t>
            </a:r>
            <a:r>
              <a:rPr lang="en-US" sz="2200" i="1" dirty="0" smtClean="0"/>
              <a:t>f</a:t>
            </a:r>
            <a:r>
              <a:rPr lang="en-US" sz="2200" i="1" baseline="-25000" dirty="0" smtClean="0"/>
              <a:t>1</a:t>
            </a:r>
            <a:r>
              <a:rPr lang="en-US" sz="2200" i="1" dirty="0" smtClean="0"/>
              <a:t>–f</a:t>
            </a:r>
            <a:r>
              <a:rPr lang="en-US" sz="2200" i="1" baseline="-25000" dirty="0" smtClean="0"/>
              <a:t>5</a:t>
            </a:r>
            <a:r>
              <a:rPr lang="en-US" sz="2200" dirty="0" smtClean="0"/>
              <a:t>. </a:t>
            </a:r>
            <a:endParaRPr lang="en-US" sz="2200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5427"/>
            <a:ext cx="9144000" cy="41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8101" y="152400"/>
            <a:ext cx="636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Stravinsky, Piece for </a:t>
            </a:r>
            <a:r>
              <a:rPr lang="en-US" sz="2800" b="1" dirty="0"/>
              <a:t>String </a:t>
            </a:r>
            <a:r>
              <a:rPr lang="en-US" sz="2800" b="1" dirty="0" smtClean="0"/>
              <a:t>Quartet no. 3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64670" y="601486"/>
            <a:ext cx="2700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non-tonal example</a:t>
            </a:r>
            <a:endParaRPr lang="en-US" dirty="0"/>
          </a:p>
        </p:txBody>
      </p:sp>
      <p:pic>
        <p:nvPicPr>
          <p:cNvPr id="4" name="Picture 3" descr="strav_strQmvt3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608"/>
            <a:ext cx="9144000" cy="54186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664824" y="851647"/>
            <a:ext cx="169800" cy="193312"/>
          </a:xfrm>
          <a:custGeom>
            <a:avLst/>
            <a:gdLst>
              <a:gd name="connsiteX0" fmla="*/ 134470 w 169800"/>
              <a:gd name="connsiteY0" fmla="*/ 0 h 193312"/>
              <a:gd name="connsiteX1" fmla="*/ 0 w 169800"/>
              <a:gd name="connsiteY1" fmla="*/ 44824 h 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800" h="193312">
                <a:moveTo>
                  <a:pt x="134470" y="0"/>
                </a:moveTo>
                <a:cubicBezTo>
                  <a:pt x="178049" y="159373"/>
                  <a:pt x="221628" y="318746"/>
                  <a:pt x="0" y="44824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306235" y="678261"/>
            <a:ext cx="1150471" cy="1039974"/>
          </a:xfrm>
          <a:custGeom>
            <a:avLst/>
            <a:gdLst>
              <a:gd name="connsiteX0" fmla="*/ 119530 w 1150471"/>
              <a:gd name="connsiteY0" fmla="*/ 113621 h 1039974"/>
              <a:gd name="connsiteX1" fmla="*/ 74706 w 1150471"/>
              <a:gd name="connsiteY1" fmla="*/ 188327 h 1039974"/>
              <a:gd name="connsiteX2" fmla="*/ 29883 w 1150471"/>
              <a:gd name="connsiteY2" fmla="*/ 248092 h 1039974"/>
              <a:gd name="connsiteX3" fmla="*/ 0 w 1150471"/>
              <a:gd name="connsiteY3" fmla="*/ 337739 h 1039974"/>
              <a:gd name="connsiteX4" fmla="*/ 14941 w 1150471"/>
              <a:gd name="connsiteY4" fmla="*/ 756092 h 1039974"/>
              <a:gd name="connsiteX5" fmla="*/ 59765 w 1150471"/>
              <a:gd name="connsiteY5" fmla="*/ 815857 h 1039974"/>
              <a:gd name="connsiteX6" fmla="*/ 239059 w 1150471"/>
              <a:gd name="connsiteY6" fmla="*/ 905504 h 1039974"/>
              <a:gd name="connsiteX7" fmla="*/ 358589 w 1150471"/>
              <a:gd name="connsiteY7" fmla="*/ 950327 h 1039974"/>
              <a:gd name="connsiteX8" fmla="*/ 478118 w 1150471"/>
              <a:gd name="connsiteY8" fmla="*/ 980210 h 1039974"/>
              <a:gd name="connsiteX9" fmla="*/ 537883 w 1150471"/>
              <a:gd name="connsiteY9" fmla="*/ 995151 h 1039974"/>
              <a:gd name="connsiteX10" fmla="*/ 687294 w 1150471"/>
              <a:gd name="connsiteY10" fmla="*/ 1010092 h 1039974"/>
              <a:gd name="connsiteX11" fmla="*/ 762000 w 1150471"/>
              <a:gd name="connsiteY11" fmla="*/ 1025033 h 1039974"/>
              <a:gd name="connsiteX12" fmla="*/ 881530 w 1150471"/>
              <a:gd name="connsiteY12" fmla="*/ 1039974 h 1039974"/>
              <a:gd name="connsiteX13" fmla="*/ 1075765 w 1150471"/>
              <a:gd name="connsiteY13" fmla="*/ 1010092 h 1039974"/>
              <a:gd name="connsiteX14" fmla="*/ 1105647 w 1150471"/>
              <a:gd name="connsiteY14" fmla="*/ 950327 h 1039974"/>
              <a:gd name="connsiteX15" fmla="*/ 1150471 w 1150471"/>
              <a:gd name="connsiteY15" fmla="*/ 845739 h 1039974"/>
              <a:gd name="connsiteX16" fmla="*/ 1120589 w 1150471"/>
              <a:gd name="connsiteY16" fmla="*/ 412445 h 1039974"/>
              <a:gd name="connsiteX17" fmla="*/ 1090706 w 1150471"/>
              <a:gd name="connsiteY17" fmla="*/ 382563 h 1039974"/>
              <a:gd name="connsiteX18" fmla="*/ 1030941 w 1150471"/>
              <a:gd name="connsiteY18" fmla="*/ 337739 h 1039974"/>
              <a:gd name="connsiteX19" fmla="*/ 881530 w 1150471"/>
              <a:gd name="connsiteY19" fmla="*/ 203268 h 1039974"/>
              <a:gd name="connsiteX20" fmla="*/ 776941 w 1150471"/>
              <a:gd name="connsiteY20" fmla="*/ 143504 h 1039974"/>
              <a:gd name="connsiteX21" fmla="*/ 597647 w 1150471"/>
              <a:gd name="connsiteY21" fmla="*/ 23974 h 1039974"/>
              <a:gd name="connsiteX22" fmla="*/ 552824 w 1150471"/>
              <a:gd name="connsiteY22" fmla="*/ 9033 h 1039974"/>
              <a:gd name="connsiteX23" fmla="*/ 254000 w 1150471"/>
              <a:gd name="connsiteY23" fmla="*/ 53857 h 1039974"/>
              <a:gd name="connsiteX24" fmla="*/ 224118 w 1150471"/>
              <a:gd name="connsiteY24" fmla="*/ 113621 h 103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50471" h="1039974">
                <a:moveTo>
                  <a:pt x="119530" y="113621"/>
                </a:moveTo>
                <a:cubicBezTo>
                  <a:pt x="104589" y="138523"/>
                  <a:pt x="90815" y="164164"/>
                  <a:pt x="74706" y="188327"/>
                </a:cubicBezTo>
                <a:cubicBezTo>
                  <a:pt x="60893" y="209047"/>
                  <a:pt x="41019" y="225819"/>
                  <a:pt x="29883" y="248092"/>
                </a:cubicBezTo>
                <a:cubicBezTo>
                  <a:pt x="15796" y="276265"/>
                  <a:pt x="9961" y="307857"/>
                  <a:pt x="0" y="337739"/>
                </a:cubicBezTo>
                <a:cubicBezTo>
                  <a:pt x="4980" y="477190"/>
                  <a:pt x="-2367" y="617630"/>
                  <a:pt x="14941" y="756092"/>
                </a:cubicBezTo>
                <a:cubicBezTo>
                  <a:pt x="18030" y="780802"/>
                  <a:pt x="39045" y="802044"/>
                  <a:pt x="59765" y="815857"/>
                </a:cubicBezTo>
                <a:cubicBezTo>
                  <a:pt x="115362" y="852921"/>
                  <a:pt x="174235" y="889298"/>
                  <a:pt x="239059" y="905504"/>
                </a:cubicBezTo>
                <a:cubicBezTo>
                  <a:pt x="464481" y="961859"/>
                  <a:pt x="124214" y="872202"/>
                  <a:pt x="358589" y="950327"/>
                </a:cubicBezTo>
                <a:cubicBezTo>
                  <a:pt x="397551" y="963314"/>
                  <a:pt x="438275" y="970249"/>
                  <a:pt x="478118" y="980210"/>
                </a:cubicBezTo>
                <a:cubicBezTo>
                  <a:pt x="498040" y="985190"/>
                  <a:pt x="517450" y="993108"/>
                  <a:pt x="537883" y="995151"/>
                </a:cubicBezTo>
                <a:cubicBezTo>
                  <a:pt x="587687" y="1000131"/>
                  <a:pt x="637681" y="1003477"/>
                  <a:pt x="687294" y="1010092"/>
                </a:cubicBezTo>
                <a:cubicBezTo>
                  <a:pt x="712466" y="1013448"/>
                  <a:pt x="736900" y="1021172"/>
                  <a:pt x="762000" y="1025033"/>
                </a:cubicBezTo>
                <a:cubicBezTo>
                  <a:pt x="801686" y="1031139"/>
                  <a:pt x="841687" y="1034994"/>
                  <a:pt x="881530" y="1039974"/>
                </a:cubicBezTo>
                <a:cubicBezTo>
                  <a:pt x="946275" y="1030013"/>
                  <a:pt x="1014944" y="1034421"/>
                  <a:pt x="1075765" y="1010092"/>
                </a:cubicBezTo>
                <a:cubicBezTo>
                  <a:pt x="1096445" y="1001820"/>
                  <a:pt x="1096873" y="970799"/>
                  <a:pt x="1105647" y="950327"/>
                </a:cubicBezTo>
                <a:cubicBezTo>
                  <a:pt x="1171601" y="796435"/>
                  <a:pt x="1051364" y="1043956"/>
                  <a:pt x="1150471" y="845739"/>
                </a:cubicBezTo>
                <a:cubicBezTo>
                  <a:pt x="1140510" y="701308"/>
                  <a:pt x="1139116" y="556029"/>
                  <a:pt x="1120589" y="412445"/>
                </a:cubicBezTo>
                <a:cubicBezTo>
                  <a:pt x="1118786" y="398474"/>
                  <a:pt x="1101528" y="391581"/>
                  <a:pt x="1090706" y="382563"/>
                </a:cubicBezTo>
                <a:cubicBezTo>
                  <a:pt x="1071576" y="366621"/>
                  <a:pt x="1049553" y="354283"/>
                  <a:pt x="1030941" y="337739"/>
                </a:cubicBezTo>
                <a:cubicBezTo>
                  <a:pt x="952780" y="268261"/>
                  <a:pt x="966446" y="259878"/>
                  <a:pt x="881530" y="203268"/>
                </a:cubicBezTo>
                <a:cubicBezTo>
                  <a:pt x="848120" y="180995"/>
                  <a:pt x="810351" y="165777"/>
                  <a:pt x="776941" y="143504"/>
                </a:cubicBezTo>
                <a:cubicBezTo>
                  <a:pt x="661495" y="66540"/>
                  <a:pt x="692163" y="64481"/>
                  <a:pt x="597647" y="23974"/>
                </a:cubicBezTo>
                <a:cubicBezTo>
                  <a:pt x="583171" y="17770"/>
                  <a:pt x="567765" y="14013"/>
                  <a:pt x="552824" y="9033"/>
                </a:cubicBezTo>
                <a:cubicBezTo>
                  <a:pt x="394374" y="17836"/>
                  <a:pt x="327828" y="-38428"/>
                  <a:pt x="254000" y="53857"/>
                </a:cubicBezTo>
                <a:cubicBezTo>
                  <a:pt x="221355" y="94663"/>
                  <a:pt x="224118" y="82987"/>
                  <a:pt x="224118" y="113621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402602" y="878159"/>
            <a:ext cx="1115460" cy="580117"/>
          </a:xfrm>
          <a:custGeom>
            <a:avLst/>
            <a:gdLst>
              <a:gd name="connsiteX0" fmla="*/ 304216 w 1115460"/>
              <a:gd name="connsiteY0" fmla="*/ 58614 h 580117"/>
              <a:gd name="connsiteX1" fmla="*/ 183496 w 1115460"/>
              <a:gd name="connsiteY1" fmla="*/ 68272 h 580117"/>
              <a:gd name="connsiteX2" fmla="*/ 154523 w 1115460"/>
              <a:gd name="connsiteY2" fmla="*/ 77929 h 580117"/>
              <a:gd name="connsiteX3" fmla="*/ 125550 w 1115460"/>
              <a:gd name="connsiteY3" fmla="*/ 102073 h 580117"/>
              <a:gd name="connsiteX4" fmla="*/ 82090 w 1115460"/>
              <a:gd name="connsiteY4" fmla="*/ 140702 h 580117"/>
              <a:gd name="connsiteX5" fmla="*/ 53117 w 1115460"/>
              <a:gd name="connsiteY5" fmla="*/ 184161 h 580117"/>
              <a:gd name="connsiteX6" fmla="*/ 43459 w 1115460"/>
              <a:gd name="connsiteY6" fmla="*/ 203476 h 580117"/>
              <a:gd name="connsiteX7" fmla="*/ 28973 w 1115460"/>
              <a:gd name="connsiteY7" fmla="*/ 227620 h 580117"/>
              <a:gd name="connsiteX8" fmla="*/ 9658 w 1115460"/>
              <a:gd name="connsiteY8" fmla="*/ 275907 h 580117"/>
              <a:gd name="connsiteX9" fmla="*/ 0 w 1115460"/>
              <a:gd name="connsiteY9" fmla="*/ 309708 h 580117"/>
              <a:gd name="connsiteX10" fmla="*/ 14486 w 1115460"/>
              <a:gd name="connsiteY10" fmla="*/ 454570 h 580117"/>
              <a:gd name="connsiteX11" fmla="*/ 24144 w 1115460"/>
              <a:gd name="connsiteY11" fmla="*/ 478713 h 580117"/>
              <a:gd name="connsiteX12" fmla="*/ 67604 w 1115460"/>
              <a:gd name="connsiteY12" fmla="*/ 522172 h 580117"/>
              <a:gd name="connsiteX13" fmla="*/ 91748 w 1115460"/>
              <a:gd name="connsiteY13" fmla="*/ 531829 h 580117"/>
              <a:gd name="connsiteX14" fmla="*/ 135207 w 1115460"/>
              <a:gd name="connsiteY14" fmla="*/ 546316 h 580117"/>
              <a:gd name="connsiteX15" fmla="*/ 217297 w 1115460"/>
              <a:gd name="connsiteY15" fmla="*/ 565630 h 580117"/>
              <a:gd name="connsiteX16" fmla="*/ 289730 w 1115460"/>
              <a:gd name="connsiteY16" fmla="*/ 575288 h 580117"/>
              <a:gd name="connsiteX17" fmla="*/ 381478 w 1115460"/>
              <a:gd name="connsiteY17" fmla="*/ 580117 h 580117"/>
              <a:gd name="connsiteX18" fmla="*/ 574631 w 1115460"/>
              <a:gd name="connsiteY18" fmla="*/ 570459 h 580117"/>
              <a:gd name="connsiteX19" fmla="*/ 598775 w 1115460"/>
              <a:gd name="connsiteY19" fmla="*/ 560802 h 580117"/>
              <a:gd name="connsiteX20" fmla="*/ 622919 w 1115460"/>
              <a:gd name="connsiteY20" fmla="*/ 555973 h 580117"/>
              <a:gd name="connsiteX21" fmla="*/ 647064 w 1115460"/>
              <a:gd name="connsiteY21" fmla="*/ 541487 h 580117"/>
              <a:gd name="connsiteX22" fmla="*/ 676037 w 1115460"/>
              <a:gd name="connsiteY22" fmla="*/ 536658 h 580117"/>
              <a:gd name="connsiteX23" fmla="*/ 695352 w 1115460"/>
              <a:gd name="connsiteY23" fmla="*/ 527001 h 580117"/>
              <a:gd name="connsiteX24" fmla="*/ 714667 w 1115460"/>
              <a:gd name="connsiteY24" fmla="*/ 522172 h 580117"/>
              <a:gd name="connsiteX25" fmla="*/ 772613 w 1115460"/>
              <a:gd name="connsiteY25" fmla="*/ 488371 h 580117"/>
              <a:gd name="connsiteX26" fmla="*/ 787100 w 1115460"/>
              <a:gd name="connsiteY26" fmla="*/ 478713 h 580117"/>
              <a:gd name="connsiteX27" fmla="*/ 811244 w 1115460"/>
              <a:gd name="connsiteY27" fmla="*/ 469056 h 580117"/>
              <a:gd name="connsiteX28" fmla="*/ 874019 w 1115460"/>
              <a:gd name="connsiteY28" fmla="*/ 425597 h 580117"/>
              <a:gd name="connsiteX29" fmla="*/ 893334 w 1115460"/>
              <a:gd name="connsiteY29" fmla="*/ 411111 h 580117"/>
              <a:gd name="connsiteX30" fmla="*/ 912649 w 1115460"/>
              <a:gd name="connsiteY30" fmla="*/ 396625 h 580117"/>
              <a:gd name="connsiteX31" fmla="*/ 951280 w 1115460"/>
              <a:gd name="connsiteY31" fmla="*/ 382139 h 580117"/>
              <a:gd name="connsiteX32" fmla="*/ 980253 w 1115460"/>
              <a:gd name="connsiteY32" fmla="*/ 362824 h 580117"/>
              <a:gd name="connsiteX33" fmla="*/ 989911 w 1115460"/>
              <a:gd name="connsiteY33" fmla="*/ 348338 h 580117"/>
              <a:gd name="connsiteX34" fmla="*/ 1009226 w 1115460"/>
              <a:gd name="connsiteY34" fmla="*/ 343509 h 580117"/>
              <a:gd name="connsiteX35" fmla="*/ 1023713 w 1115460"/>
              <a:gd name="connsiteY35" fmla="*/ 333852 h 580117"/>
              <a:gd name="connsiteX36" fmla="*/ 1043028 w 1115460"/>
              <a:gd name="connsiteY36" fmla="*/ 309708 h 580117"/>
              <a:gd name="connsiteX37" fmla="*/ 1057514 w 1115460"/>
              <a:gd name="connsiteY37" fmla="*/ 290393 h 580117"/>
              <a:gd name="connsiteX38" fmla="*/ 1072001 w 1115460"/>
              <a:gd name="connsiteY38" fmla="*/ 251763 h 580117"/>
              <a:gd name="connsiteX39" fmla="*/ 1076830 w 1115460"/>
              <a:gd name="connsiteY39" fmla="*/ 237277 h 580117"/>
              <a:gd name="connsiteX40" fmla="*/ 1086487 w 1115460"/>
              <a:gd name="connsiteY40" fmla="*/ 213133 h 580117"/>
              <a:gd name="connsiteX41" fmla="*/ 1096145 w 1115460"/>
              <a:gd name="connsiteY41" fmla="*/ 160017 h 580117"/>
              <a:gd name="connsiteX42" fmla="*/ 1115460 w 1115460"/>
              <a:gd name="connsiteY42" fmla="*/ 116559 h 580117"/>
              <a:gd name="connsiteX43" fmla="*/ 1110632 w 1115460"/>
              <a:gd name="connsiteY43" fmla="*/ 73100 h 580117"/>
              <a:gd name="connsiteX44" fmla="*/ 1086487 w 1115460"/>
              <a:gd name="connsiteY44" fmla="*/ 48957 h 580117"/>
              <a:gd name="connsiteX45" fmla="*/ 1067172 w 1115460"/>
              <a:gd name="connsiteY45" fmla="*/ 34470 h 580117"/>
              <a:gd name="connsiteX46" fmla="*/ 1023713 w 1115460"/>
              <a:gd name="connsiteY46" fmla="*/ 669 h 580117"/>
              <a:gd name="connsiteX47" fmla="*/ 811244 w 1115460"/>
              <a:gd name="connsiteY47" fmla="*/ 669 h 58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15460" h="580117">
                <a:moveTo>
                  <a:pt x="304216" y="58614"/>
                </a:moveTo>
                <a:cubicBezTo>
                  <a:pt x="263976" y="61833"/>
                  <a:pt x="223533" y="63106"/>
                  <a:pt x="183496" y="68272"/>
                </a:cubicBezTo>
                <a:cubicBezTo>
                  <a:pt x="173400" y="69575"/>
                  <a:pt x="163316" y="72800"/>
                  <a:pt x="154523" y="77929"/>
                </a:cubicBezTo>
                <a:cubicBezTo>
                  <a:pt x="143664" y="84263"/>
                  <a:pt x="135367" y="94220"/>
                  <a:pt x="125550" y="102073"/>
                </a:cubicBezTo>
                <a:cubicBezTo>
                  <a:pt x="100870" y="121817"/>
                  <a:pt x="106635" y="113090"/>
                  <a:pt x="82090" y="140702"/>
                </a:cubicBezTo>
                <a:cubicBezTo>
                  <a:pt x="71339" y="152797"/>
                  <a:pt x="60822" y="170293"/>
                  <a:pt x="53117" y="184161"/>
                </a:cubicBezTo>
                <a:cubicBezTo>
                  <a:pt x="49621" y="190453"/>
                  <a:pt x="46955" y="197184"/>
                  <a:pt x="43459" y="203476"/>
                </a:cubicBezTo>
                <a:cubicBezTo>
                  <a:pt x="38901" y="211680"/>
                  <a:pt x="32942" y="219115"/>
                  <a:pt x="28973" y="227620"/>
                </a:cubicBezTo>
                <a:cubicBezTo>
                  <a:pt x="21642" y="243329"/>
                  <a:pt x="13863" y="259089"/>
                  <a:pt x="9658" y="275907"/>
                </a:cubicBezTo>
                <a:cubicBezTo>
                  <a:pt x="3594" y="300160"/>
                  <a:pt x="6928" y="288926"/>
                  <a:pt x="0" y="309708"/>
                </a:cubicBezTo>
                <a:cubicBezTo>
                  <a:pt x="2130" y="356568"/>
                  <a:pt x="-2646" y="408884"/>
                  <a:pt x="14486" y="454570"/>
                </a:cubicBezTo>
                <a:cubicBezTo>
                  <a:pt x="17529" y="462686"/>
                  <a:pt x="18789" y="471898"/>
                  <a:pt x="24144" y="478713"/>
                </a:cubicBezTo>
                <a:cubicBezTo>
                  <a:pt x="36802" y="494822"/>
                  <a:pt x="48582" y="514564"/>
                  <a:pt x="67604" y="522172"/>
                </a:cubicBezTo>
                <a:cubicBezTo>
                  <a:pt x="75652" y="525391"/>
                  <a:pt x="83995" y="527953"/>
                  <a:pt x="91748" y="531829"/>
                </a:cubicBezTo>
                <a:cubicBezTo>
                  <a:pt x="125700" y="548805"/>
                  <a:pt x="81413" y="537350"/>
                  <a:pt x="135207" y="546316"/>
                </a:cubicBezTo>
                <a:cubicBezTo>
                  <a:pt x="193890" y="569788"/>
                  <a:pt x="113848" y="539768"/>
                  <a:pt x="217297" y="565630"/>
                </a:cubicBezTo>
                <a:cubicBezTo>
                  <a:pt x="250912" y="574034"/>
                  <a:pt x="237902" y="571833"/>
                  <a:pt x="289730" y="575288"/>
                </a:cubicBezTo>
                <a:cubicBezTo>
                  <a:pt x="320287" y="577325"/>
                  <a:pt x="350895" y="578507"/>
                  <a:pt x="381478" y="580117"/>
                </a:cubicBezTo>
                <a:cubicBezTo>
                  <a:pt x="445862" y="576898"/>
                  <a:pt x="510419" y="576167"/>
                  <a:pt x="574631" y="570459"/>
                </a:cubicBezTo>
                <a:cubicBezTo>
                  <a:pt x="583265" y="569692"/>
                  <a:pt x="590473" y="563293"/>
                  <a:pt x="598775" y="560802"/>
                </a:cubicBezTo>
                <a:cubicBezTo>
                  <a:pt x="606636" y="558444"/>
                  <a:pt x="614871" y="557583"/>
                  <a:pt x="622919" y="555973"/>
                </a:cubicBezTo>
                <a:cubicBezTo>
                  <a:pt x="630967" y="551144"/>
                  <a:pt x="638243" y="544694"/>
                  <a:pt x="647064" y="541487"/>
                </a:cubicBezTo>
                <a:cubicBezTo>
                  <a:pt x="656265" y="538141"/>
                  <a:pt x="666659" y="539471"/>
                  <a:pt x="676037" y="536658"/>
                </a:cubicBezTo>
                <a:cubicBezTo>
                  <a:pt x="682932" y="534590"/>
                  <a:pt x="688612" y="529528"/>
                  <a:pt x="695352" y="527001"/>
                </a:cubicBezTo>
                <a:cubicBezTo>
                  <a:pt x="701566" y="524671"/>
                  <a:pt x="708453" y="524502"/>
                  <a:pt x="714667" y="522172"/>
                </a:cubicBezTo>
                <a:cubicBezTo>
                  <a:pt x="730435" y="516259"/>
                  <a:pt x="764011" y="494106"/>
                  <a:pt x="772613" y="488371"/>
                </a:cubicBezTo>
                <a:cubicBezTo>
                  <a:pt x="777442" y="485152"/>
                  <a:pt x="781909" y="481308"/>
                  <a:pt x="787100" y="478713"/>
                </a:cubicBezTo>
                <a:cubicBezTo>
                  <a:pt x="794853" y="474837"/>
                  <a:pt x="803491" y="472932"/>
                  <a:pt x="811244" y="469056"/>
                </a:cubicBezTo>
                <a:cubicBezTo>
                  <a:pt x="834012" y="457672"/>
                  <a:pt x="853911" y="440678"/>
                  <a:pt x="874019" y="425597"/>
                </a:cubicBezTo>
                <a:lnTo>
                  <a:pt x="893334" y="411111"/>
                </a:lnTo>
                <a:cubicBezTo>
                  <a:pt x="899772" y="406282"/>
                  <a:pt x="904841" y="398577"/>
                  <a:pt x="912649" y="396625"/>
                </a:cubicBezTo>
                <a:cubicBezTo>
                  <a:pt x="932295" y="391713"/>
                  <a:pt x="933244" y="392960"/>
                  <a:pt x="951280" y="382139"/>
                </a:cubicBezTo>
                <a:cubicBezTo>
                  <a:pt x="961233" y="376167"/>
                  <a:pt x="980253" y="362824"/>
                  <a:pt x="980253" y="362824"/>
                </a:cubicBezTo>
                <a:cubicBezTo>
                  <a:pt x="983472" y="357995"/>
                  <a:pt x="985082" y="351557"/>
                  <a:pt x="989911" y="348338"/>
                </a:cubicBezTo>
                <a:cubicBezTo>
                  <a:pt x="995433" y="344657"/>
                  <a:pt x="1003126" y="346123"/>
                  <a:pt x="1009226" y="343509"/>
                </a:cubicBezTo>
                <a:cubicBezTo>
                  <a:pt x="1014560" y="341223"/>
                  <a:pt x="1018884" y="337071"/>
                  <a:pt x="1023713" y="333852"/>
                </a:cubicBezTo>
                <a:cubicBezTo>
                  <a:pt x="1033112" y="305649"/>
                  <a:pt x="1021186" y="331549"/>
                  <a:pt x="1043028" y="309708"/>
                </a:cubicBezTo>
                <a:cubicBezTo>
                  <a:pt x="1048719" y="304017"/>
                  <a:pt x="1052685" y="296831"/>
                  <a:pt x="1057514" y="290393"/>
                </a:cubicBezTo>
                <a:cubicBezTo>
                  <a:pt x="1068475" y="257513"/>
                  <a:pt x="1054678" y="297954"/>
                  <a:pt x="1072001" y="251763"/>
                </a:cubicBezTo>
                <a:cubicBezTo>
                  <a:pt x="1073788" y="246997"/>
                  <a:pt x="1075043" y="242043"/>
                  <a:pt x="1076830" y="237277"/>
                </a:cubicBezTo>
                <a:cubicBezTo>
                  <a:pt x="1079873" y="229161"/>
                  <a:pt x="1083996" y="221435"/>
                  <a:pt x="1086487" y="213133"/>
                </a:cubicBezTo>
                <a:cubicBezTo>
                  <a:pt x="1095752" y="182248"/>
                  <a:pt x="1086965" y="193675"/>
                  <a:pt x="1096145" y="160017"/>
                </a:cubicBezTo>
                <a:cubicBezTo>
                  <a:pt x="1099843" y="146459"/>
                  <a:pt x="1109097" y="129286"/>
                  <a:pt x="1115460" y="116559"/>
                </a:cubicBezTo>
                <a:cubicBezTo>
                  <a:pt x="1113851" y="102073"/>
                  <a:pt x="1114167" y="87240"/>
                  <a:pt x="1110632" y="73100"/>
                </a:cubicBezTo>
                <a:cubicBezTo>
                  <a:pt x="1107273" y="59663"/>
                  <a:pt x="1096285" y="55955"/>
                  <a:pt x="1086487" y="48957"/>
                </a:cubicBezTo>
                <a:cubicBezTo>
                  <a:pt x="1079938" y="44279"/>
                  <a:pt x="1073154" y="39854"/>
                  <a:pt x="1067172" y="34470"/>
                </a:cubicBezTo>
                <a:cubicBezTo>
                  <a:pt x="1057047" y="25357"/>
                  <a:pt x="1042790" y="1075"/>
                  <a:pt x="1023713" y="669"/>
                </a:cubicBezTo>
                <a:cubicBezTo>
                  <a:pt x="952906" y="-838"/>
                  <a:pt x="882067" y="669"/>
                  <a:pt x="811244" y="669"/>
                </a:cubicBezTo>
              </a:path>
            </a:pathLst>
          </a:custGeom>
          <a:solidFill>
            <a:schemeClr val="bg1">
              <a:alpha val="36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stravStrQ3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411" y="428686"/>
            <a:ext cx="395423" cy="39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2-3space1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8" y="457200"/>
            <a:ext cx="6872979" cy="6227064"/>
          </a:xfrm>
          <a:prstGeom prst="rect">
            <a:avLst/>
          </a:prstGeom>
        </p:spPr>
      </p:pic>
      <p:pic>
        <p:nvPicPr>
          <p:cNvPr id="4" name="Picture 3" descr="ph2-3spac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7200"/>
            <a:ext cx="6872992" cy="6227064"/>
          </a:xfrm>
          <a:prstGeom prst="rect">
            <a:avLst/>
          </a:prstGeom>
        </p:spPr>
      </p:pic>
      <p:pic>
        <p:nvPicPr>
          <p:cNvPr id="5" name="Picture 4" descr="ph2-3space3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8" y="443089"/>
            <a:ext cx="6883071" cy="62362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Ph</a:t>
            </a:r>
            <a:r>
              <a:rPr lang="en-US" sz="2800" b="1" baseline="-25000" dirty="0" smtClean="0"/>
              <a:t>2,3</a:t>
            </a:r>
            <a:r>
              <a:rPr lang="en-US" sz="2800" b="1" dirty="0" smtClean="0"/>
              <a:t>-space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152400" y="144780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8000"/>
                </a:solidFill>
              </a:rPr>
              <a:t>Single pcs and </a:t>
            </a:r>
          </a:p>
          <a:p>
            <a:pPr algn="r"/>
            <a:r>
              <a:rPr lang="en-US" sz="2000" dirty="0" smtClean="0">
                <a:solidFill>
                  <a:srgbClr val="008000"/>
                </a:solidFill>
              </a:rPr>
              <a:t>diatonic scales:</a:t>
            </a:r>
          </a:p>
          <a:p>
            <a:pPr algn="r"/>
            <a:r>
              <a:rPr lang="en-US" sz="2000" dirty="0" smtClean="0">
                <a:solidFill>
                  <a:srgbClr val="008000"/>
                </a:solidFill>
              </a:rPr>
              <a:t>Ph</a:t>
            </a:r>
            <a:r>
              <a:rPr lang="en-US" sz="2000" baseline="-25000" dirty="0" smtClean="0">
                <a:solidFill>
                  <a:srgbClr val="008000"/>
                </a:solidFill>
              </a:rPr>
              <a:t>2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+ Ph</a:t>
            </a:r>
            <a:r>
              <a:rPr lang="en-US" sz="2000" baseline="-25000" dirty="0" smtClean="0">
                <a:solidFill>
                  <a:srgbClr val="008000"/>
                </a:solidFill>
              </a:rPr>
              <a:t>3</a:t>
            </a:r>
            <a:r>
              <a:rPr lang="en-US" sz="2000" baseline="30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– Ph</a:t>
            </a:r>
            <a:r>
              <a:rPr lang="en-US" sz="2000" baseline="-25000" dirty="0" smtClean="0">
                <a:solidFill>
                  <a:srgbClr val="008000"/>
                </a:solidFill>
              </a:rPr>
              <a:t>5</a:t>
            </a:r>
            <a:r>
              <a:rPr lang="en-US" sz="2000" dirty="0" smtClean="0">
                <a:solidFill>
                  <a:srgbClr val="008000"/>
                </a:solidFill>
              </a:rPr>
              <a:t> = 0</a:t>
            </a:r>
          </a:p>
          <a:p>
            <a:pPr algn="r"/>
            <a:r>
              <a:rPr lang="en-US" sz="2000" dirty="0" smtClean="0">
                <a:solidFill>
                  <a:srgbClr val="008000"/>
                </a:solidFill>
              </a:rPr>
              <a:t>(Ph</a:t>
            </a:r>
            <a:r>
              <a:rPr lang="en-US" sz="2000" baseline="-25000" dirty="0" smtClean="0">
                <a:solidFill>
                  <a:srgbClr val="008000"/>
                </a:solidFill>
              </a:rPr>
              <a:t>5</a:t>
            </a:r>
            <a:r>
              <a:rPr lang="en-US" sz="2000" dirty="0" smtClean="0">
                <a:solidFill>
                  <a:srgbClr val="008000"/>
                </a:solidFill>
              </a:rPr>
              <a:t> = 0, 1, 2, . . .) 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200" y="289560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Fifths: 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Ph</a:t>
            </a:r>
            <a:r>
              <a:rPr lang="en-US" sz="2000" baseline="-25000" dirty="0" smtClean="0">
                <a:solidFill>
                  <a:srgbClr val="660066"/>
                </a:solidFill>
              </a:rPr>
              <a:t>2</a:t>
            </a:r>
            <a:r>
              <a:rPr lang="en-US" sz="2000" dirty="0" smtClean="0">
                <a:solidFill>
                  <a:srgbClr val="660066"/>
                </a:solidFill>
              </a:rPr>
              <a:t> + Ph</a:t>
            </a:r>
            <a:r>
              <a:rPr lang="en-US" sz="2000" baseline="-25000" dirty="0" smtClean="0">
                <a:solidFill>
                  <a:srgbClr val="660066"/>
                </a:solidFill>
              </a:rPr>
              <a:t>3</a:t>
            </a:r>
            <a:r>
              <a:rPr lang="en-US" sz="2000" baseline="30000" dirty="0" smtClean="0">
                <a:solidFill>
                  <a:srgbClr val="660066"/>
                </a:solidFill>
              </a:rPr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– Ph</a:t>
            </a:r>
            <a:r>
              <a:rPr lang="en-US" sz="2000" baseline="-25000" dirty="0" smtClean="0">
                <a:solidFill>
                  <a:srgbClr val="660066"/>
                </a:solidFill>
              </a:rPr>
              <a:t>5</a:t>
            </a:r>
            <a:r>
              <a:rPr lang="en-US" sz="2000" dirty="0" smtClean="0">
                <a:solidFill>
                  <a:srgbClr val="660066"/>
                </a:solidFill>
              </a:rPr>
              <a:t> = 0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(Ph</a:t>
            </a:r>
            <a:r>
              <a:rPr lang="en-US" sz="2000" baseline="-25000" dirty="0" smtClean="0">
                <a:solidFill>
                  <a:srgbClr val="660066"/>
                </a:solidFill>
              </a:rPr>
              <a:t>5</a:t>
            </a:r>
            <a:r>
              <a:rPr lang="en-US" sz="2000" dirty="0" smtClean="0">
                <a:solidFill>
                  <a:srgbClr val="660066"/>
                </a:solidFill>
              </a:rPr>
              <a:t> = 0.5, 1.5 . . . )</a:t>
            </a:r>
          </a:p>
          <a:p>
            <a:pPr algn="r"/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6" y="4010561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Maj. Triads: Ph</a:t>
            </a:r>
            <a:r>
              <a:rPr lang="en-US" sz="2000" baseline="-25000" dirty="0" smtClean="0">
                <a:solidFill>
                  <a:srgbClr val="660066"/>
                </a:solidFill>
              </a:rPr>
              <a:t>2</a:t>
            </a:r>
            <a:r>
              <a:rPr lang="en-US" sz="2000" dirty="0" smtClean="0">
                <a:solidFill>
                  <a:srgbClr val="660066"/>
                </a:solidFill>
              </a:rPr>
              <a:t> + Ph</a:t>
            </a:r>
            <a:r>
              <a:rPr lang="en-US" sz="2000" baseline="-25000" dirty="0" smtClean="0">
                <a:solidFill>
                  <a:srgbClr val="660066"/>
                </a:solidFill>
              </a:rPr>
              <a:t>3</a:t>
            </a:r>
            <a:r>
              <a:rPr lang="en-US" sz="2000" dirty="0" smtClean="0">
                <a:solidFill>
                  <a:srgbClr val="660066"/>
                </a:solidFill>
              </a:rPr>
              <a:t> – Ph</a:t>
            </a:r>
            <a:r>
              <a:rPr lang="en-US" sz="2000" baseline="-25000" dirty="0" smtClean="0">
                <a:solidFill>
                  <a:srgbClr val="660066"/>
                </a:solidFill>
              </a:rPr>
              <a:t>5</a:t>
            </a:r>
            <a:r>
              <a:rPr lang="en-US" sz="2000" dirty="0" smtClean="0">
                <a:solidFill>
                  <a:srgbClr val="660066"/>
                </a:solidFill>
              </a:rPr>
              <a:t> = </a:t>
            </a:r>
            <a:r>
              <a:rPr lang="en-US" sz="2000" b="1" dirty="0" smtClean="0">
                <a:solidFill>
                  <a:srgbClr val="660066"/>
                </a:solidFill>
              </a:rPr>
              <a:t>–0.61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Min. Triads: Ph</a:t>
            </a:r>
            <a:r>
              <a:rPr lang="en-US" sz="2000" baseline="-25000" dirty="0" smtClean="0">
                <a:solidFill>
                  <a:srgbClr val="660066"/>
                </a:solidFill>
              </a:rPr>
              <a:t>2</a:t>
            </a:r>
            <a:r>
              <a:rPr lang="en-US" sz="2000" dirty="0" smtClean="0">
                <a:solidFill>
                  <a:srgbClr val="660066"/>
                </a:solidFill>
              </a:rPr>
              <a:t> + Ph</a:t>
            </a:r>
            <a:r>
              <a:rPr lang="en-US" sz="2000" baseline="-25000" dirty="0" smtClean="0">
                <a:solidFill>
                  <a:srgbClr val="660066"/>
                </a:solidFill>
              </a:rPr>
              <a:t>3</a:t>
            </a:r>
            <a:r>
              <a:rPr lang="en-US" sz="2000" baseline="30000" dirty="0" smtClean="0">
                <a:solidFill>
                  <a:srgbClr val="660066"/>
                </a:solidFill>
              </a:rPr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– Ph</a:t>
            </a:r>
            <a:r>
              <a:rPr lang="en-US" sz="2000" baseline="-25000" dirty="0" smtClean="0">
                <a:solidFill>
                  <a:srgbClr val="660066"/>
                </a:solidFill>
              </a:rPr>
              <a:t>5</a:t>
            </a:r>
            <a:r>
              <a:rPr lang="en-US" sz="2000" dirty="0" smtClean="0">
                <a:solidFill>
                  <a:srgbClr val="660066"/>
                </a:solidFill>
              </a:rPr>
              <a:t> = </a:t>
            </a:r>
            <a:r>
              <a:rPr lang="en-US" sz="2000" b="1" dirty="0" smtClean="0">
                <a:solidFill>
                  <a:srgbClr val="660066"/>
                </a:solidFill>
              </a:rPr>
              <a:t>0.61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(Ph</a:t>
            </a:r>
            <a:r>
              <a:rPr lang="en-US" sz="2000" baseline="-25000" dirty="0" smtClean="0">
                <a:solidFill>
                  <a:srgbClr val="660066"/>
                </a:solidFill>
              </a:rPr>
              <a:t>5</a:t>
            </a:r>
            <a:r>
              <a:rPr lang="en-US" sz="2000" dirty="0" smtClean="0">
                <a:solidFill>
                  <a:srgbClr val="660066"/>
                </a:solidFill>
              </a:rPr>
              <a:t> = 0.5, 1.5 . . . )</a:t>
            </a:r>
          </a:p>
          <a:p>
            <a:pPr algn="r"/>
            <a:endParaRPr 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zart310dev1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240"/>
            <a:ext cx="9144000" cy="3002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Mozart, K.310 development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31976" y="4456936"/>
            <a:ext cx="396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Tonality index: Ph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+ Ph</a:t>
            </a:r>
            <a:r>
              <a:rPr lang="en-US" baseline="-25000" dirty="0" smtClean="0">
                <a:solidFill>
                  <a:srgbClr val="000090"/>
                </a:solidFill>
              </a:rPr>
              <a:t>3</a:t>
            </a:r>
            <a:r>
              <a:rPr lang="en-US" dirty="0" smtClean="0">
                <a:solidFill>
                  <a:srgbClr val="000090"/>
                </a:solidFill>
              </a:rPr>
              <a:t> – Ph</a:t>
            </a:r>
            <a:r>
              <a:rPr lang="en-US" baseline="-25000" dirty="0" smtClean="0">
                <a:solidFill>
                  <a:srgbClr val="000090"/>
                </a:solidFill>
              </a:rPr>
              <a:t>5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mozart310dev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197" y="698885"/>
            <a:ext cx="530523" cy="53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Tonal Motion</a:t>
            </a:r>
            <a:endParaRPr lang="en-US" sz="2800" b="1" dirty="0"/>
          </a:p>
        </p:txBody>
      </p:sp>
      <p:pic>
        <p:nvPicPr>
          <p:cNvPr id="3" name="Picture 2" descr="tonalMotion1.ti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3"/>
          <a:stretch/>
        </p:blipFill>
        <p:spPr>
          <a:xfrm>
            <a:off x="2250762" y="1469241"/>
            <a:ext cx="2421170" cy="1042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777" y="1008883"/>
            <a:ext cx="2724875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Temperley’s example: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50362" y="2505793"/>
            <a:ext cx="1149624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major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37909" y="2510009"/>
            <a:ext cx="1691539" cy="91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(E minor?</a:t>
            </a:r>
          </a:p>
          <a:p>
            <a:r>
              <a:rPr lang="en-US" dirty="0" smtClean="0"/>
              <a:t>A minor?)</a:t>
            </a:r>
            <a:endParaRPr lang="en-US" dirty="0"/>
          </a:p>
        </p:txBody>
      </p:sp>
      <p:pic>
        <p:nvPicPr>
          <p:cNvPr id="7" name="Picture 6" descr="tonalMotion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26" y="4034134"/>
            <a:ext cx="4185271" cy="1031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7349" y="3622107"/>
            <a:ext cx="60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4007" y="5141702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minor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35674" y="5145918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minor?</a:t>
            </a:r>
          </a:p>
        </p:txBody>
      </p:sp>
      <p:pic>
        <p:nvPicPr>
          <p:cNvPr id="11" name="Picture 10" descr="tonalMotion1.ti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6"/>
          <a:stretch/>
        </p:blipFill>
        <p:spPr>
          <a:xfrm>
            <a:off x="4649252" y="1462881"/>
            <a:ext cx="1853620" cy="104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4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2cycle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68" y="1388930"/>
            <a:ext cx="4621197" cy="4976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9344" y="1985541"/>
            <a:ext cx="710451" cy="584776"/>
          </a:xfrm>
          <a:prstGeom prst="rect">
            <a:avLst/>
          </a:prstGeom>
          <a:solidFill>
            <a:schemeClr val="lt1">
              <a:alpha val="4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FB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206" y="2462685"/>
            <a:ext cx="754734" cy="584776"/>
          </a:xfrm>
          <a:prstGeom prst="rect">
            <a:avLst/>
          </a:prstGeom>
          <a:solidFill>
            <a:schemeClr val="lt1">
              <a:alpha val="4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70815" y="2185920"/>
            <a:ext cx="254000" cy="440640"/>
          </a:xfrm>
          <a:custGeom>
            <a:avLst/>
            <a:gdLst>
              <a:gd name="connsiteX0" fmla="*/ 642471 w 642471"/>
              <a:gd name="connsiteY0" fmla="*/ 17416 h 420827"/>
              <a:gd name="connsiteX1" fmla="*/ 119530 w 642471"/>
              <a:gd name="connsiteY1" fmla="*/ 47298 h 420827"/>
              <a:gd name="connsiteX2" fmla="*/ 0 w 642471"/>
              <a:gd name="connsiteY2" fmla="*/ 420827 h 420827"/>
              <a:gd name="connsiteX3" fmla="*/ 0 w 642471"/>
              <a:gd name="connsiteY3" fmla="*/ 420827 h 42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471" h="420827">
                <a:moveTo>
                  <a:pt x="642471" y="17416"/>
                </a:moveTo>
                <a:cubicBezTo>
                  <a:pt x="434539" y="-1261"/>
                  <a:pt x="226608" y="-19937"/>
                  <a:pt x="119530" y="47298"/>
                </a:cubicBezTo>
                <a:cubicBezTo>
                  <a:pt x="12451" y="114533"/>
                  <a:pt x="19922" y="358572"/>
                  <a:pt x="0" y="420827"/>
                </a:cubicBezTo>
                <a:lnTo>
                  <a:pt x="0" y="420827"/>
                </a:lnTo>
              </a:path>
            </a:pathLst>
          </a:custGeom>
          <a:ln w="38100" cmpd="sng">
            <a:solidFill>
              <a:srgbClr val="0000FF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Tonal Motion</a:t>
            </a:r>
            <a:endParaRPr lang="en-US" sz="2800" b="1" dirty="0"/>
          </a:p>
        </p:txBody>
      </p:sp>
      <p:pic>
        <p:nvPicPr>
          <p:cNvPr id="15" name="Picture 14" descr="tonalMotion1.ti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3"/>
          <a:stretch/>
        </p:blipFill>
        <p:spPr>
          <a:xfrm>
            <a:off x="453302" y="1069306"/>
            <a:ext cx="2421170" cy="104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8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2cycle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05" y="1388931"/>
            <a:ext cx="4621197" cy="4976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5735" y="1614942"/>
            <a:ext cx="731691" cy="584776"/>
          </a:xfrm>
          <a:prstGeom prst="rect">
            <a:avLst/>
          </a:prstGeom>
          <a:solidFill>
            <a:schemeClr val="lt1">
              <a:alpha val="3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FC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6310" y="3500406"/>
            <a:ext cx="732091" cy="584776"/>
          </a:xfrm>
          <a:prstGeom prst="rect">
            <a:avLst/>
          </a:prstGeom>
          <a:solidFill>
            <a:schemeClr val="lt1">
              <a:alpha val="3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EB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128115" y="2013120"/>
            <a:ext cx="777569" cy="1520640"/>
          </a:xfrm>
          <a:custGeom>
            <a:avLst/>
            <a:gdLst>
              <a:gd name="connsiteX0" fmla="*/ 0 w 777569"/>
              <a:gd name="connsiteY0" fmla="*/ 0 h 1520640"/>
              <a:gd name="connsiteX1" fmla="*/ 647974 w 777569"/>
              <a:gd name="connsiteY1" fmla="*/ 475200 h 1520640"/>
              <a:gd name="connsiteX2" fmla="*/ 777569 w 777569"/>
              <a:gd name="connsiteY2" fmla="*/ 1520640 h 152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69" h="1520640">
                <a:moveTo>
                  <a:pt x="0" y="0"/>
                </a:moveTo>
                <a:cubicBezTo>
                  <a:pt x="259189" y="110880"/>
                  <a:pt x="518379" y="221760"/>
                  <a:pt x="647974" y="475200"/>
                </a:cubicBezTo>
                <a:cubicBezTo>
                  <a:pt x="777569" y="728640"/>
                  <a:pt x="777569" y="1520640"/>
                  <a:pt x="777569" y="1520640"/>
                </a:cubicBezTo>
              </a:path>
            </a:pathLst>
          </a:custGeom>
          <a:ln w="38100" cmpd="sng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Tonal Motion</a:t>
            </a:r>
            <a:endParaRPr lang="en-US" sz="2800" b="1" dirty="0"/>
          </a:p>
        </p:txBody>
      </p:sp>
      <p:pic>
        <p:nvPicPr>
          <p:cNvPr id="8" name="Picture 7" descr="tonalMotion1.ti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10"/>
          <a:stretch/>
        </p:blipFill>
        <p:spPr>
          <a:xfrm>
            <a:off x="458591" y="1072333"/>
            <a:ext cx="674864" cy="1042241"/>
          </a:xfrm>
          <a:prstGeom prst="rect">
            <a:avLst/>
          </a:prstGeom>
        </p:spPr>
      </p:pic>
      <p:pic>
        <p:nvPicPr>
          <p:cNvPr id="9" name="Picture 8" descr="tonalMotion1.ti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6" r="1"/>
          <a:stretch/>
        </p:blipFill>
        <p:spPr>
          <a:xfrm>
            <a:off x="1121190" y="1073670"/>
            <a:ext cx="1786505" cy="104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DFT in complex spaces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216"/>
            <a:ext cx="9144000" cy="5053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4" b="37480"/>
          <a:stretch/>
        </p:blipFill>
        <p:spPr>
          <a:xfrm>
            <a:off x="0" y="2850776"/>
            <a:ext cx="9144000" cy="1532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6"/>
          <a:stretch/>
        </p:blipFill>
        <p:spPr>
          <a:xfrm>
            <a:off x="0" y="4289611"/>
            <a:ext cx="9144000" cy="19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5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5cycle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64" y="1583460"/>
            <a:ext cx="4507617" cy="4525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9190" y="1482023"/>
            <a:ext cx="731691" cy="584776"/>
          </a:xfrm>
          <a:prstGeom prst="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FC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8707" y="5349366"/>
            <a:ext cx="895901" cy="584776"/>
          </a:xfrm>
          <a:prstGeom prst="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BD</a:t>
            </a:r>
            <a:r>
              <a:rPr lang="en-US" sz="3200" b="1" dirty="0" smtClean="0">
                <a:solidFill>
                  <a:srgbClr val="0000FF"/>
                </a:solidFill>
                <a:latin typeface="Helsinki Text"/>
                <a:cs typeface="Helsinki Text"/>
              </a:rPr>
              <a:t>#</a:t>
            </a:r>
            <a:endParaRPr lang="en-US" sz="3200" b="1" dirty="0">
              <a:solidFill>
                <a:srgbClr val="0000FF"/>
              </a:solidFill>
              <a:latin typeface="Helsinki Text"/>
              <a:cs typeface="Helsinki Tex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0019" y="1988196"/>
            <a:ext cx="874561" cy="584776"/>
          </a:xfrm>
          <a:prstGeom prst="rect">
            <a:avLst/>
          </a:prstGeom>
          <a:solidFill>
            <a:schemeClr val="lt1">
              <a:alpha val="3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CE</a:t>
            </a:r>
            <a:r>
              <a:rPr lang="en-US" sz="3200" b="1" dirty="0" err="1" smtClean="0">
                <a:solidFill>
                  <a:srgbClr val="0000FF"/>
                </a:solidFill>
                <a:latin typeface="Helsinki Text"/>
                <a:cs typeface="Helsinki Text"/>
              </a:rPr>
              <a:t>b</a:t>
            </a:r>
            <a:endParaRPr lang="en-US" sz="3200" b="1" dirty="0">
              <a:solidFill>
                <a:srgbClr val="0000FF"/>
              </a:solidFill>
              <a:latin typeface="Helsinki Text"/>
              <a:cs typeface="Helsinki Tex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563596" y="2280960"/>
            <a:ext cx="259190" cy="26524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9050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Tonal Motion</a:t>
            </a:r>
            <a:endParaRPr lang="en-US" sz="2800" b="1" dirty="0"/>
          </a:p>
        </p:txBody>
      </p:sp>
      <p:pic>
        <p:nvPicPr>
          <p:cNvPr id="12" name="Picture 11" descr="tonalMotion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9" y="986134"/>
            <a:ext cx="4185271" cy="10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9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2580" y="4969383"/>
            <a:ext cx="74024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Quinn’s </a:t>
            </a:r>
            <a:r>
              <a:rPr lang="en-US" sz="2400" b="1" i="1" dirty="0" smtClean="0"/>
              <a:t>generic prototypes</a:t>
            </a:r>
            <a:r>
              <a:rPr lang="en-US" sz="2400" b="1" dirty="0" smtClean="0"/>
              <a:t> </a:t>
            </a:r>
            <a:r>
              <a:rPr lang="en-US" sz="2400" dirty="0" smtClean="0"/>
              <a:t>are pcsets that maximize a given component</a:t>
            </a:r>
            <a:r>
              <a:rPr lang="en-US" dirty="0"/>
              <a:t> </a:t>
            </a:r>
            <a:r>
              <a:rPr lang="en-US" dirty="0" smtClean="0"/>
              <a:t>by </a:t>
            </a:r>
            <a:r>
              <a:rPr lang="en-US" b="1" dirty="0" smtClean="0"/>
              <a:t>approximating a sinusoidal function </a:t>
            </a:r>
            <a:r>
              <a:rPr lang="en-US" dirty="0" smtClean="0"/>
              <a:t>of the given periodicity.</a:t>
            </a:r>
            <a:endParaRPr lang="en-US" sz="2400" dirty="0"/>
          </a:p>
        </p:txBody>
      </p:sp>
      <p:pic>
        <p:nvPicPr>
          <p:cNvPr id="4" name="Picture 3" descr="prototypes1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0739"/>
            <a:ext cx="4674137" cy="3751366"/>
          </a:xfrm>
          <a:prstGeom prst="rect">
            <a:avLst/>
          </a:prstGeom>
        </p:spPr>
      </p:pic>
      <p:pic>
        <p:nvPicPr>
          <p:cNvPr id="5" name="Picture 4" descr="prototypes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64" y="1160739"/>
            <a:ext cx="4499836" cy="37513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03411" y="29882"/>
            <a:ext cx="8229600" cy="595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latin typeface="Garamond"/>
                <a:cs typeface="Garamond"/>
              </a:rPr>
              <a:t>DFT Components</a:t>
            </a:r>
            <a:endParaRPr lang="en-US" sz="3200" b="1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670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2109" y="5507265"/>
            <a:ext cx="7218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can als</a:t>
            </a:r>
            <a:r>
              <a:rPr lang="en-US" dirty="0" smtClean="0"/>
              <a:t>o </a:t>
            </a:r>
            <a:r>
              <a:rPr lang="en-US" sz="2400" dirty="0" smtClean="0"/>
              <a:t>define prototypes for mixtures of components by approximating sums of sinusoidal functions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411" y="29882"/>
            <a:ext cx="8229600" cy="595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latin typeface="Garamond"/>
                <a:cs typeface="Garamond"/>
              </a:rPr>
              <a:t>DFT Components</a:t>
            </a:r>
            <a:endParaRPr lang="en-US" sz="3200" b="1" dirty="0">
              <a:latin typeface="Garamond"/>
              <a:cs typeface="Garamond"/>
            </a:endParaRPr>
          </a:p>
        </p:txBody>
      </p:sp>
      <p:pic>
        <p:nvPicPr>
          <p:cNvPr id="2" name="Picture 1" descr="mixedPrototypes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3894"/>
            <a:ext cx="8961549" cy="398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Diatonicity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2" y="414009"/>
            <a:ext cx="9665987" cy="64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Triadicity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92" y="675620"/>
            <a:ext cx="59436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42955058</TotalTime>
  <Words>3131</Words>
  <Application>Microsoft Macintosh PowerPoint</Application>
  <PresentationFormat>On-screen Show (4:3)</PresentationFormat>
  <Paragraphs>582</Paragraphs>
  <Slides>72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Cambria</vt:lpstr>
      <vt:lpstr>Cambria Math</vt:lpstr>
      <vt:lpstr>Garamond</vt:lpstr>
      <vt:lpstr>Helsinki Text</vt:lpstr>
      <vt:lpstr>ＭＳ Ｐゴシック</vt:lpstr>
      <vt:lpstr>MusiSync</vt:lpstr>
      <vt:lpstr>Symbol</vt:lpstr>
      <vt:lpstr>Times + Musical  Roman</vt:lpstr>
      <vt:lpstr>Arial</vt:lpstr>
      <vt:lpstr>2_Blank Presentation</vt:lpstr>
      <vt:lpstr>Probing Questions about Keys: Tonal Distributions through the DFT</vt:lpstr>
      <vt:lpstr>PowerPoint Presentation</vt:lpstr>
      <vt:lpstr>PowerPoint Presentation</vt:lpstr>
      <vt:lpstr>Discrete Fourier Transform  on Pcsets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Probing Questions about Keys: Tonal Distributions through the DFT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jason</Company>
  <LinksUpToDate>false</LinksUpToDate>
  <SharedDoc>false</SharedDoc>
  <HyperlinkBase/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Counterpoint and Sequence in Schenkerian Theory</dc:title>
  <dc:subject/>
  <dc:creator>jason</dc:creator>
  <cp:keywords/>
  <dc:description/>
  <cp:lastModifiedBy>Microsoft Office User</cp:lastModifiedBy>
  <cp:revision>263</cp:revision>
  <cp:lastPrinted>2010-10-22T02:19:47Z</cp:lastPrinted>
  <dcterms:created xsi:type="dcterms:W3CDTF">2010-10-22T20:32:10Z</dcterms:created>
  <dcterms:modified xsi:type="dcterms:W3CDTF">2017-06-28T17:21:00Z</dcterms:modified>
  <cp:category/>
</cp:coreProperties>
</file>