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256" r:id="rId2"/>
    <p:sldId id="258" r:id="rId3"/>
    <p:sldId id="259" r:id="rId4"/>
    <p:sldId id="664" r:id="rId5"/>
    <p:sldId id="262" r:id="rId6"/>
    <p:sldId id="447" r:id="rId7"/>
    <p:sldId id="444" r:id="rId8"/>
    <p:sldId id="419" r:id="rId9"/>
    <p:sldId id="257" r:id="rId10"/>
    <p:sldId id="630" r:id="rId11"/>
    <p:sldId id="663" r:id="rId12"/>
    <p:sldId id="637" r:id="rId13"/>
    <p:sldId id="635" r:id="rId14"/>
    <p:sldId id="639" r:id="rId15"/>
    <p:sldId id="636" r:id="rId16"/>
    <p:sldId id="631" r:id="rId17"/>
    <p:sldId id="632" r:id="rId18"/>
    <p:sldId id="633" r:id="rId19"/>
    <p:sldId id="627" r:id="rId20"/>
    <p:sldId id="634" r:id="rId21"/>
    <p:sldId id="641" r:id="rId22"/>
    <p:sldId id="640" r:id="rId23"/>
    <p:sldId id="521" r:id="rId24"/>
    <p:sldId id="658" r:id="rId25"/>
    <p:sldId id="448" r:id="rId26"/>
    <p:sldId id="524" r:id="rId27"/>
    <p:sldId id="455" r:id="rId28"/>
    <p:sldId id="525" r:id="rId29"/>
    <p:sldId id="656" r:id="rId30"/>
    <p:sldId id="643" r:id="rId31"/>
    <p:sldId id="642" r:id="rId32"/>
    <p:sldId id="644" r:id="rId33"/>
    <p:sldId id="651" r:id="rId34"/>
    <p:sldId id="652" r:id="rId35"/>
    <p:sldId id="653" r:id="rId36"/>
    <p:sldId id="645" r:id="rId37"/>
    <p:sldId id="655" r:id="rId38"/>
    <p:sldId id="646" r:id="rId39"/>
    <p:sldId id="659" r:id="rId40"/>
    <p:sldId id="647" r:id="rId41"/>
    <p:sldId id="661" r:id="rId42"/>
    <p:sldId id="660" r:id="rId43"/>
    <p:sldId id="662" r:id="rId44"/>
    <p:sldId id="648" r:id="rId45"/>
    <p:sldId id="665" r:id="rId46"/>
    <p:sldId id="666" r:id="rId47"/>
    <p:sldId id="649" r:id="rId48"/>
    <p:sldId id="650" r:id="rId49"/>
    <p:sldId id="657"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97"/>
    <p:restoredTop sz="72857"/>
  </p:normalViewPr>
  <p:slideViewPr>
    <p:cSldViewPr snapToGrid="0" snapToObjects="1">
      <p:cViewPr varScale="1">
        <p:scale>
          <a:sx n="91" d="100"/>
          <a:sy n="91" d="100"/>
        </p:scale>
        <p:origin x="152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Macintosh%20HD:Users:christophechamley:Dropbox:CASTILE:New%20Figure%201.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Macintosh%20HD:Users:christophechamley:Dropbox:CASTILE:New%20Figure%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9417479531476479E-2"/>
          <c:y val="2.4216347956505437E-2"/>
          <c:w val="0.95040725098094003"/>
          <c:h val="0.87356213804920702"/>
        </c:manualLayout>
      </c:layout>
      <c:lineChart>
        <c:grouping val="standard"/>
        <c:varyColors val="0"/>
        <c:ser>
          <c:idx val="0"/>
          <c:order val="0"/>
          <c:spPr>
            <a:ln>
              <a:noFill/>
            </a:ln>
          </c:spPr>
          <c:marker>
            <c:symbol val="circle"/>
            <c:size val="7"/>
            <c:spPr>
              <a:solidFill>
                <a:srgbClr val="FF0000"/>
              </a:solidFill>
            </c:spPr>
          </c:marker>
          <c:dPt>
            <c:idx val="53"/>
            <c:marker>
              <c:symbol val="square"/>
              <c:size val="7"/>
              <c:spPr>
                <a:noFill/>
                <a:ln w="19050">
                  <a:solidFill>
                    <a:srgbClr val="FF0000"/>
                  </a:solidFill>
                </a:ln>
              </c:spPr>
            </c:marker>
            <c:bubble3D val="0"/>
            <c:extLst>
              <c:ext xmlns:c16="http://schemas.microsoft.com/office/drawing/2014/chart" uri="{C3380CC4-5D6E-409C-BE32-E72D297353CC}">
                <c16:uniqueId val="{00000000-FB53-4E42-9567-92115F7D9544}"/>
              </c:ext>
            </c:extLst>
          </c:dPt>
          <c:dPt>
            <c:idx val="71"/>
            <c:marker>
              <c:symbol val="square"/>
              <c:size val="7"/>
              <c:spPr>
                <a:noFill/>
                <a:ln w="19050">
                  <a:solidFill>
                    <a:srgbClr val="FF0000"/>
                  </a:solidFill>
                </a:ln>
              </c:spPr>
            </c:marker>
            <c:bubble3D val="0"/>
            <c:extLst>
              <c:ext xmlns:c16="http://schemas.microsoft.com/office/drawing/2014/chart" uri="{C3380CC4-5D6E-409C-BE32-E72D297353CC}">
                <c16:uniqueId val="{00000001-FB53-4E42-9567-92115F7D9544}"/>
              </c:ext>
            </c:extLst>
          </c:dPt>
          <c:dPt>
            <c:idx val="72"/>
            <c:marker>
              <c:symbol val="square"/>
              <c:size val="7"/>
              <c:spPr>
                <a:noFill/>
                <a:ln w="19050">
                  <a:solidFill>
                    <a:srgbClr val="FF0000"/>
                  </a:solidFill>
                </a:ln>
              </c:spPr>
            </c:marker>
            <c:bubble3D val="0"/>
            <c:extLst>
              <c:ext xmlns:c16="http://schemas.microsoft.com/office/drawing/2014/chart" uri="{C3380CC4-5D6E-409C-BE32-E72D297353CC}">
                <c16:uniqueId val="{00000002-FB53-4E42-9567-92115F7D9544}"/>
              </c:ext>
            </c:extLst>
          </c:dPt>
          <c:dPt>
            <c:idx val="77"/>
            <c:marker>
              <c:symbol val="square"/>
              <c:size val="7"/>
              <c:spPr>
                <a:noFill/>
                <a:ln w="19050">
                  <a:solidFill>
                    <a:srgbClr val="FF0000"/>
                  </a:solidFill>
                </a:ln>
              </c:spPr>
            </c:marker>
            <c:bubble3D val="0"/>
            <c:extLst>
              <c:ext xmlns:c16="http://schemas.microsoft.com/office/drawing/2014/chart" uri="{C3380CC4-5D6E-409C-BE32-E72D297353CC}">
                <c16:uniqueId val="{00000003-FB53-4E42-9567-92115F7D9544}"/>
              </c:ext>
            </c:extLst>
          </c:dPt>
          <c:dPt>
            <c:idx val="78"/>
            <c:marker>
              <c:symbol val="square"/>
              <c:size val="7"/>
              <c:spPr>
                <a:noFill/>
                <a:ln w="19050">
                  <a:solidFill>
                    <a:srgbClr val="FF0000"/>
                  </a:solidFill>
                </a:ln>
              </c:spPr>
            </c:marker>
            <c:bubble3D val="0"/>
            <c:extLst>
              <c:ext xmlns:c16="http://schemas.microsoft.com/office/drawing/2014/chart" uri="{C3380CC4-5D6E-409C-BE32-E72D297353CC}">
                <c16:uniqueId val="{00000004-FB53-4E42-9567-92115F7D9544}"/>
              </c:ext>
            </c:extLst>
          </c:dPt>
          <c:dPt>
            <c:idx val="89"/>
            <c:marker>
              <c:symbol val="square"/>
              <c:size val="7"/>
              <c:spPr>
                <a:noFill/>
                <a:ln w="19050">
                  <a:solidFill>
                    <a:srgbClr val="FF0000"/>
                  </a:solidFill>
                </a:ln>
              </c:spPr>
            </c:marker>
            <c:bubble3D val="0"/>
            <c:extLst>
              <c:ext xmlns:c16="http://schemas.microsoft.com/office/drawing/2014/chart" uri="{C3380CC4-5D6E-409C-BE32-E72D297353CC}">
                <c16:uniqueId val="{00000005-FB53-4E42-9567-92115F7D9544}"/>
              </c:ext>
            </c:extLst>
          </c:dPt>
          <c:dPt>
            <c:idx val="90"/>
            <c:marker>
              <c:symbol val="square"/>
              <c:size val="7"/>
              <c:spPr>
                <a:noFill/>
                <a:ln w="19050">
                  <a:solidFill>
                    <a:srgbClr val="FF0000"/>
                  </a:solidFill>
                </a:ln>
              </c:spPr>
            </c:marker>
            <c:bubble3D val="0"/>
            <c:extLst>
              <c:ext xmlns:c16="http://schemas.microsoft.com/office/drawing/2014/chart" uri="{C3380CC4-5D6E-409C-BE32-E72D297353CC}">
                <c16:uniqueId val="{00000006-FB53-4E42-9567-92115F7D9544}"/>
              </c:ext>
            </c:extLst>
          </c:dPt>
          <c:dPt>
            <c:idx val="95"/>
            <c:marker>
              <c:symbol val="square"/>
              <c:size val="7"/>
              <c:spPr>
                <a:noFill/>
                <a:ln w="19050">
                  <a:solidFill>
                    <a:srgbClr val="FF0000"/>
                  </a:solidFill>
                </a:ln>
              </c:spPr>
            </c:marker>
            <c:bubble3D val="0"/>
            <c:extLst>
              <c:ext xmlns:c16="http://schemas.microsoft.com/office/drawing/2014/chart" uri="{C3380CC4-5D6E-409C-BE32-E72D297353CC}">
                <c16:uniqueId val="{00000007-FB53-4E42-9567-92115F7D9544}"/>
              </c:ext>
            </c:extLst>
          </c:dPt>
          <c:dPt>
            <c:idx val="97"/>
            <c:marker>
              <c:symbol val="square"/>
              <c:size val="7"/>
              <c:spPr>
                <a:noFill/>
                <a:ln w="19050">
                  <a:solidFill>
                    <a:srgbClr val="FF0000"/>
                  </a:solidFill>
                </a:ln>
              </c:spPr>
            </c:marker>
            <c:bubble3D val="0"/>
            <c:extLst>
              <c:ext xmlns:c16="http://schemas.microsoft.com/office/drawing/2014/chart" uri="{C3380CC4-5D6E-409C-BE32-E72D297353CC}">
                <c16:uniqueId val="{00000008-FB53-4E42-9567-92115F7D9544}"/>
              </c:ext>
            </c:extLst>
          </c:dPt>
          <c:dPt>
            <c:idx val="101"/>
            <c:marker>
              <c:symbol val="square"/>
              <c:size val="7"/>
              <c:spPr>
                <a:noFill/>
                <a:ln w="19050">
                  <a:solidFill>
                    <a:srgbClr val="FF0000"/>
                  </a:solidFill>
                </a:ln>
              </c:spPr>
            </c:marker>
            <c:bubble3D val="0"/>
            <c:extLst>
              <c:ext xmlns:c16="http://schemas.microsoft.com/office/drawing/2014/chart" uri="{C3380CC4-5D6E-409C-BE32-E72D297353CC}">
                <c16:uniqueId val="{00000009-FB53-4E42-9567-92115F7D9544}"/>
              </c:ext>
            </c:extLst>
          </c:dPt>
          <c:dPt>
            <c:idx val="103"/>
            <c:marker>
              <c:symbol val="square"/>
              <c:size val="7"/>
              <c:spPr>
                <a:noFill/>
                <a:ln w="19050">
                  <a:solidFill>
                    <a:srgbClr val="FF0000"/>
                  </a:solidFill>
                </a:ln>
              </c:spPr>
            </c:marker>
            <c:bubble3D val="0"/>
            <c:extLst>
              <c:ext xmlns:c16="http://schemas.microsoft.com/office/drawing/2014/chart" uri="{C3380CC4-5D6E-409C-BE32-E72D297353CC}">
                <c16:uniqueId val="{0000000A-FB53-4E42-9567-92115F7D9544}"/>
              </c:ext>
            </c:extLst>
          </c:dPt>
          <c:dPt>
            <c:idx val="107"/>
            <c:marker>
              <c:symbol val="square"/>
              <c:size val="7"/>
              <c:spPr>
                <a:noFill/>
                <a:ln w="19050">
                  <a:solidFill>
                    <a:srgbClr val="FF0000"/>
                  </a:solidFill>
                </a:ln>
              </c:spPr>
            </c:marker>
            <c:bubble3D val="0"/>
            <c:extLst>
              <c:ext xmlns:c16="http://schemas.microsoft.com/office/drawing/2014/chart" uri="{C3380CC4-5D6E-409C-BE32-E72D297353CC}">
                <c16:uniqueId val="{0000000B-FB53-4E42-9567-92115F7D9544}"/>
              </c:ext>
            </c:extLst>
          </c:dPt>
          <c:dPt>
            <c:idx val="109"/>
            <c:marker>
              <c:symbol val="square"/>
              <c:size val="7"/>
              <c:spPr>
                <a:noFill/>
                <a:ln w="19050">
                  <a:solidFill>
                    <a:srgbClr val="FF0000"/>
                  </a:solidFill>
                </a:ln>
              </c:spPr>
            </c:marker>
            <c:bubble3D val="0"/>
            <c:extLst>
              <c:ext xmlns:c16="http://schemas.microsoft.com/office/drawing/2014/chart" uri="{C3380CC4-5D6E-409C-BE32-E72D297353CC}">
                <c16:uniqueId val="{0000000C-FB53-4E42-9567-92115F7D9544}"/>
              </c:ext>
            </c:extLst>
          </c:dPt>
          <c:dPt>
            <c:idx val="113"/>
            <c:marker>
              <c:symbol val="square"/>
              <c:size val="7"/>
              <c:spPr>
                <a:noFill/>
                <a:ln w="19050">
                  <a:solidFill>
                    <a:srgbClr val="FF0000"/>
                  </a:solidFill>
                </a:ln>
              </c:spPr>
            </c:marker>
            <c:bubble3D val="0"/>
            <c:extLst>
              <c:ext xmlns:c16="http://schemas.microsoft.com/office/drawing/2014/chart" uri="{C3380CC4-5D6E-409C-BE32-E72D297353CC}">
                <c16:uniqueId val="{0000000D-FB53-4E42-9567-92115F7D9544}"/>
              </c:ext>
            </c:extLst>
          </c:dPt>
          <c:cat>
            <c:numRef>
              <c:f>Ferias!$A$1:$A$153</c:f>
              <c:numCache>
                <c:formatCode>General</c:formatCode>
                <c:ptCount val="153"/>
                <c:pt idx="0" formatCode="0">
                  <c:v>1555</c:v>
                </c:pt>
                <c:pt idx="27" formatCode="0">
                  <c:v>1560</c:v>
                </c:pt>
                <c:pt idx="57" formatCode="0">
                  <c:v>1565</c:v>
                </c:pt>
                <c:pt idx="87" formatCode="0">
                  <c:v>1570</c:v>
                </c:pt>
                <c:pt idx="117" formatCode="0">
                  <c:v>1575</c:v>
                </c:pt>
                <c:pt idx="147" formatCode="0">
                  <c:v>1580</c:v>
                </c:pt>
              </c:numCache>
            </c:numRef>
          </c:cat>
          <c:val>
            <c:numRef>
              <c:f>Ferias!$B$1:$B$153</c:f>
              <c:numCache>
                <c:formatCode>General</c:formatCode>
                <c:ptCount val="153"/>
                <c:pt idx="2">
                  <c:v>1</c:v>
                </c:pt>
                <c:pt idx="3">
                  <c:v>1</c:v>
                </c:pt>
                <c:pt idx="12">
                  <c:v>1</c:v>
                </c:pt>
                <c:pt idx="20">
                  <c:v>1</c:v>
                </c:pt>
                <c:pt idx="22">
                  <c:v>1</c:v>
                </c:pt>
                <c:pt idx="27">
                  <c:v>1</c:v>
                </c:pt>
                <c:pt idx="32">
                  <c:v>1</c:v>
                </c:pt>
                <c:pt idx="36">
                  <c:v>1</c:v>
                </c:pt>
                <c:pt idx="39">
                  <c:v>1</c:v>
                </c:pt>
                <c:pt idx="42">
                  <c:v>1</c:v>
                </c:pt>
                <c:pt idx="45">
                  <c:v>1</c:v>
                </c:pt>
                <c:pt idx="49">
                  <c:v>1</c:v>
                </c:pt>
                <c:pt idx="51">
                  <c:v>1</c:v>
                </c:pt>
                <c:pt idx="53">
                  <c:v>0</c:v>
                </c:pt>
                <c:pt idx="55">
                  <c:v>2</c:v>
                </c:pt>
                <c:pt idx="63">
                  <c:v>1</c:v>
                </c:pt>
                <c:pt idx="66">
                  <c:v>1</c:v>
                </c:pt>
                <c:pt idx="70">
                  <c:v>1</c:v>
                </c:pt>
                <c:pt idx="71">
                  <c:v>0</c:v>
                </c:pt>
                <c:pt idx="72">
                  <c:v>0</c:v>
                </c:pt>
                <c:pt idx="73">
                  <c:v>1</c:v>
                </c:pt>
                <c:pt idx="77">
                  <c:v>0</c:v>
                </c:pt>
                <c:pt idx="78">
                  <c:v>0</c:v>
                </c:pt>
                <c:pt idx="79">
                  <c:v>2</c:v>
                </c:pt>
                <c:pt idx="83">
                  <c:v>2</c:v>
                </c:pt>
                <c:pt idx="86">
                  <c:v>1</c:v>
                </c:pt>
                <c:pt idx="89">
                  <c:v>0</c:v>
                </c:pt>
                <c:pt idx="90">
                  <c:v>0</c:v>
                </c:pt>
                <c:pt idx="91">
                  <c:v>1</c:v>
                </c:pt>
                <c:pt idx="95">
                  <c:v>0</c:v>
                </c:pt>
                <c:pt idx="97">
                  <c:v>0</c:v>
                </c:pt>
                <c:pt idx="98">
                  <c:v>2</c:v>
                </c:pt>
                <c:pt idx="101">
                  <c:v>0</c:v>
                </c:pt>
                <c:pt idx="103">
                  <c:v>0</c:v>
                </c:pt>
                <c:pt idx="106">
                  <c:v>2</c:v>
                </c:pt>
                <c:pt idx="107">
                  <c:v>0</c:v>
                </c:pt>
                <c:pt idx="109">
                  <c:v>0</c:v>
                </c:pt>
                <c:pt idx="113">
                  <c:v>0</c:v>
                </c:pt>
                <c:pt idx="115">
                  <c:v>6</c:v>
                </c:pt>
                <c:pt idx="119">
                  <c:v>1</c:v>
                </c:pt>
                <c:pt idx="139">
                  <c:v>1</c:v>
                </c:pt>
                <c:pt idx="144">
                  <c:v>1</c:v>
                </c:pt>
                <c:pt idx="147">
                  <c:v>1</c:v>
                </c:pt>
                <c:pt idx="150">
                  <c:v>1</c:v>
                </c:pt>
              </c:numCache>
            </c:numRef>
          </c:val>
          <c:smooth val="0"/>
          <c:extLst>
            <c:ext xmlns:c16="http://schemas.microsoft.com/office/drawing/2014/chart" uri="{C3380CC4-5D6E-409C-BE32-E72D297353CC}">
              <c16:uniqueId val="{0000000E-FB53-4E42-9567-92115F7D9544}"/>
            </c:ext>
          </c:extLst>
        </c:ser>
        <c:dLbls>
          <c:showLegendKey val="0"/>
          <c:showVal val="0"/>
          <c:showCatName val="0"/>
          <c:showSerName val="0"/>
          <c:showPercent val="0"/>
          <c:showBubbleSize val="0"/>
        </c:dLbls>
        <c:marker val="1"/>
        <c:smooth val="0"/>
        <c:axId val="-2102190840"/>
        <c:axId val="-2102187672"/>
      </c:lineChart>
      <c:catAx>
        <c:axId val="-2102190840"/>
        <c:scaling>
          <c:orientation val="minMax"/>
        </c:scaling>
        <c:delete val="0"/>
        <c:axPos val="b"/>
        <c:numFmt formatCode="General" sourceLinked="0"/>
        <c:majorTickMark val="in"/>
        <c:minorTickMark val="none"/>
        <c:tickLblPos val="nextTo"/>
        <c:txPr>
          <a:bodyPr rot="-5400000" vert="horz" anchor="t" anchorCtr="0"/>
          <a:lstStyle/>
          <a:p>
            <a:pPr>
              <a:defRPr/>
            </a:pPr>
            <a:endParaRPr lang="en-US"/>
          </a:p>
        </c:txPr>
        <c:crossAx val="-2102187672"/>
        <c:crosses val="autoZero"/>
        <c:auto val="1"/>
        <c:lblAlgn val="ctr"/>
        <c:lblOffset val="10"/>
        <c:tickMarkSkip val="30"/>
        <c:noMultiLvlLbl val="0"/>
      </c:catAx>
      <c:valAx>
        <c:axId val="-2102187672"/>
        <c:scaling>
          <c:orientation val="minMax"/>
        </c:scaling>
        <c:delete val="0"/>
        <c:axPos val="l"/>
        <c:numFmt formatCode="General" sourceLinked="1"/>
        <c:majorTickMark val="out"/>
        <c:minorTickMark val="none"/>
        <c:tickLblPos val="nextTo"/>
        <c:crossAx val="-2102190840"/>
        <c:crosses val="autoZero"/>
        <c:crossBetween val="midCat"/>
      </c:valAx>
    </c:plotArea>
    <c:plotVisOnly val="1"/>
    <c:dispBlanksAs val="gap"/>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9417479531476479E-2"/>
          <c:y val="2.4216347956505437E-2"/>
          <c:w val="0.95040725098094003"/>
          <c:h val="0.87356213804920702"/>
        </c:manualLayout>
      </c:layout>
      <c:lineChart>
        <c:grouping val="standard"/>
        <c:varyColors val="0"/>
        <c:ser>
          <c:idx val="0"/>
          <c:order val="0"/>
          <c:spPr>
            <a:ln>
              <a:noFill/>
            </a:ln>
          </c:spPr>
          <c:marker>
            <c:symbol val="circle"/>
            <c:size val="7"/>
            <c:spPr>
              <a:solidFill>
                <a:srgbClr val="FF0000"/>
              </a:solidFill>
            </c:spPr>
          </c:marker>
          <c:dPt>
            <c:idx val="53"/>
            <c:marker>
              <c:symbol val="square"/>
              <c:size val="7"/>
              <c:spPr>
                <a:noFill/>
                <a:ln w="19050">
                  <a:solidFill>
                    <a:srgbClr val="FF0000"/>
                  </a:solidFill>
                </a:ln>
              </c:spPr>
            </c:marker>
            <c:bubble3D val="0"/>
            <c:extLst>
              <c:ext xmlns:c16="http://schemas.microsoft.com/office/drawing/2014/chart" uri="{C3380CC4-5D6E-409C-BE32-E72D297353CC}">
                <c16:uniqueId val="{00000000-D096-6C4A-A26D-262306C4C8CE}"/>
              </c:ext>
            </c:extLst>
          </c:dPt>
          <c:dPt>
            <c:idx val="71"/>
            <c:marker>
              <c:symbol val="square"/>
              <c:size val="7"/>
              <c:spPr>
                <a:noFill/>
                <a:ln w="19050">
                  <a:solidFill>
                    <a:srgbClr val="FF0000"/>
                  </a:solidFill>
                </a:ln>
              </c:spPr>
            </c:marker>
            <c:bubble3D val="0"/>
            <c:extLst>
              <c:ext xmlns:c16="http://schemas.microsoft.com/office/drawing/2014/chart" uri="{C3380CC4-5D6E-409C-BE32-E72D297353CC}">
                <c16:uniqueId val="{00000001-D096-6C4A-A26D-262306C4C8CE}"/>
              </c:ext>
            </c:extLst>
          </c:dPt>
          <c:dPt>
            <c:idx val="72"/>
            <c:marker>
              <c:symbol val="square"/>
              <c:size val="7"/>
              <c:spPr>
                <a:noFill/>
                <a:ln w="19050">
                  <a:solidFill>
                    <a:srgbClr val="FF0000"/>
                  </a:solidFill>
                </a:ln>
              </c:spPr>
            </c:marker>
            <c:bubble3D val="0"/>
            <c:extLst>
              <c:ext xmlns:c16="http://schemas.microsoft.com/office/drawing/2014/chart" uri="{C3380CC4-5D6E-409C-BE32-E72D297353CC}">
                <c16:uniqueId val="{00000002-D096-6C4A-A26D-262306C4C8CE}"/>
              </c:ext>
            </c:extLst>
          </c:dPt>
          <c:dPt>
            <c:idx val="77"/>
            <c:marker>
              <c:symbol val="square"/>
              <c:size val="7"/>
              <c:spPr>
                <a:noFill/>
                <a:ln w="19050">
                  <a:solidFill>
                    <a:srgbClr val="FF0000"/>
                  </a:solidFill>
                </a:ln>
              </c:spPr>
            </c:marker>
            <c:bubble3D val="0"/>
            <c:extLst>
              <c:ext xmlns:c16="http://schemas.microsoft.com/office/drawing/2014/chart" uri="{C3380CC4-5D6E-409C-BE32-E72D297353CC}">
                <c16:uniqueId val="{00000003-D096-6C4A-A26D-262306C4C8CE}"/>
              </c:ext>
            </c:extLst>
          </c:dPt>
          <c:dPt>
            <c:idx val="78"/>
            <c:marker>
              <c:symbol val="square"/>
              <c:size val="7"/>
              <c:spPr>
                <a:noFill/>
                <a:ln w="19050">
                  <a:solidFill>
                    <a:srgbClr val="FF0000"/>
                  </a:solidFill>
                </a:ln>
              </c:spPr>
            </c:marker>
            <c:bubble3D val="0"/>
            <c:extLst>
              <c:ext xmlns:c16="http://schemas.microsoft.com/office/drawing/2014/chart" uri="{C3380CC4-5D6E-409C-BE32-E72D297353CC}">
                <c16:uniqueId val="{00000004-D096-6C4A-A26D-262306C4C8CE}"/>
              </c:ext>
            </c:extLst>
          </c:dPt>
          <c:dPt>
            <c:idx val="89"/>
            <c:marker>
              <c:symbol val="square"/>
              <c:size val="7"/>
              <c:spPr>
                <a:noFill/>
                <a:ln w="19050">
                  <a:solidFill>
                    <a:srgbClr val="FF0000"/>
                  </a:solidFill>
                </a:ln>
              </c:spPr>
            </c:marker>
            <c:bubble3D val="0"/>
            <c:extLst>
              <c:ext xmlns:c16="http://schemas.microsoft.com/office/drawing/2014/chart" uri="{C3380CC4-5D6E-409C-BE32-E72D297353CC}">
                <c16:uniqueId val="{00000005-D096-6C4A-A26D-262306C4C8CE}"/>
              </c:ext>
            </c:extLst>
          </c:dPt>
          <c:dPt>
            <c:idx val="90"/>
            <c:marker>
              <c:symbol val="square"/>
              <c:size val="7"/>
              <c:spPr>
                <a:noFill/>
                <a:ln w="19050">
                  <a:solidFill>
                    <a:srgbClr val="FF0000"/>
                  </a:solidFill>
                </a:ln>
              </c:spPr>
            </c:marker>
            <c:bubble3D val="0"/>
            <c:extLst>
              <c:ext xmlns:c16="http://schemas.microsoft.com/office/drawing/2014/chart" uri="{C3380CC4-5D6E-409C-BE32-E72D297353CC}">
                <c16:uniqueId val="{00000006-D096-6C4A-A26D-262306C4C8CE}"/>
              </c:ext>
            </c:extLst>
          </c:dPt>
          <c:dPt>
            <c:idx val="95"/>
            <c:marker>
              <c:symbol val="square"/>
              <c:size val="7"/>
              <c:spPr>
                <a:noFill/>
                <a:ln w="19050">
                  <a:solidFill>
                    <a:srgbClr val="FF0000"/>
                  </a:solidFill>
                </a:ln>
              </c:spPr>
            </c:marker>
            <c:bubble3D val="0"/>
            <c:extLst>
              <c:ext xmlns:c16="http://schemas.microsoft.com/office/drawing/2014/chart" uri="{C3380CC4-5D6E-409C-BE32-E72D297353CC}">
                <c16:uniqueId val="{00000007-D096-6C4A-A26D-262306C4C8CE}"/>
              </c:ext>
            </c:extLst>
          </c:dPt>
          <c:dPt>
            <c:idx val="97"/>
            <c:marker>
              <c:symbol val="square"/>
              <c:size val="7"/>
              <c:spPr>
                <a:noFill/>
                <a:ln w="19050">
                  <a:solidFill>
                    <a:srgbClr val="FF0000"/>
                  </a:solidFill>
                </a:ln>
              </c:spPr>
            </c:marker>
            <c:bubble3D val="0"/>
            <c:extLst>
              <c:ext xmlns:c16="http://schemas.microsoft.com/office/drawing/2014/chart" uri="{C3380CC4-5D6E-409C-BE32-E72D297353CC}">
                <c16:uniqueId val="{00000008-D096-6C4A-A26D-262306C4C8CE}"/>
              </c:ext>
            </c:extLst>
          </c:dPt>
          <c:dPt>
            <c:idx val="101"/>
            <c:marker>
              <c:symbol val="square"/>
              <c:size val="7"/>
              <c:spPr>
                <a:noFill/>
                <a:ln w="19050">
                  <a:solidFill>
                    <a:srgbClr val="FF0000"/>
                  </a:solidFill>
                </a:ln>
              </c:spPr>
            </c:marker>
            <c:bubble3D val="0"/>
            <c:extLst>
              <c:ext xmlns:c16="http://schemas.microsoft.com/office/drawing/2014/chart" uri="{C3380CC4-5D6E-409C-BE32-E72D297353CC}">
                <c16:uniqueId val="{00000009-D096-6C4A-A26D-262306C4C8CE}"/>
              </c:ext>
            </c:extLst>
          </c:dPt>
          <c:dPt>
            <c:idx val="103"/>
            <c:marker>
              <c:symbol val="square"/>
              <c:size val="7"/>
              <c:spPr>
                <a:noFill/>
                <a:ln w="19050">
                  <a:solidFill>
                    <a:srgbClr val="FF0000"/>
                  </a:solidFill>
                </a:ln>
              </c:spPr>
            </c:marker>
            <c:bubble3D val="0"/>
            <c:extLst>
              <c:ext xmlns:c16="http://schemas.microsoft.com/office/drawing/2014/chart" uri="{C3380CC4-5D6E-409C-BE32-E72D297353CC}">
                <c16:uniqueId val="{0000000A-D096-6C4A-A26D-262306C4C8CE}"/>
              </c:ext>
            </c:extLst>
          </c:dPt>
          <c:dPt>
            <c:idx val="107"/>
            <c:marker>
              <c:symbol val="square"/>
              <c:size val="7"/>
              <c:spPr>
                <a:noFill/>
                <a:ln w="19050">
                  <a:solidFill>
                    <a:srgbClr val="FF0000"/>
                  </a:solidFill>
                </a:ln>
              </c:spPr>
            </c:marker>
            <c:bubble3D val="0"/>
            <c:extLst>
              <c:ext xmlns:c16="http://schemas.microsoft.com/office/drawing/2014/chart" uri="{C3380CC4-5D6E-409C-BE32-E72D297353CC}">
                <c16:uniqueId val="{0000000B-D096-6C4A-A26D-262306C4C8CE}"/>
              </c:ext>
            </c:extLst>
          </c:dPt>
          <c:dPt>
            <c:idx val="109"/>
            <c:marker>
              <c:symbol val="square"/>
              <c:size val="7"/>
              <c:spPr>
                <a:noFill/>
                <a:ln w="19050">
                  <a:solidFill>
                    <a:srgbClr val="FF0000"/>
                  </a:solidFill>
                </a:ln>
              </c:spPr>
            </c:marker>
            <c:bubble3D val="0"/>
            <c:extLst>
              <c:ext xmlns:c16="http://schemas.microsoft.com/office/drawing/2014/chart" uri="{C3380CC4-5D6E-409C-BE32-E72D297353CC}">
                <c16:uniqueId val="{0000000C-D096-6C4A-A26D-262306C4C8CE}"/>
              </c:ext>
            </c:extLst>
          </c:dPt>
          <c:dPt>
            <c:idx val="113"/>
            <c:marker>
              <c:symbol val="square"/>
              <c:size val="7"/>
              <c:spPr>
                <a:noFill/>
                <a:ln w="19050">
                  <a:solidFill>
                    <a:srgbClr val="FF0000"/>
                  </a:solidFill>
                </a:ln>
              </c:spPr>
            </c:marker>
            <c:bubble3D val="0"/>
            <c:extLst>
              <c:ext xmlns:c16="http://schemas.microsoft.com/office/drawing/2014/chart" uri="{C3380CC4-5D6E-409C-BE32-E72D297353CC}">
                <c16:uniqueId val="{0000000D-D096-6C4A-A26D-262306C4C8CE}"/>
              </c:ext>
            </c:extLst>
          </c:dPt>
          <c:cat>
            <c:numRef>
              <c:f>Ferias!$A$1:$A$153</c:f>
              <c:numCache>
                <c:formatCode>General</c:formatCode>
                <c:ptCount val="153"/>
                <c:pt idx="0" formatCode="0">
                  <c:v>1555</c:v>
                </c:pt>
                <c:pt idx="27" formatCode="0">
                  <c:v>1560</c:v>
                </c:pt>
                <c:pt idx="57" formatCode="0">
                  <c:v>1565</c:v>
                </c:pt>
                <c:pt idx="87" formatCode="0">
                  <c:v>1570</c:v>
                </c:pt>
                <c:pt idx="117" formatCode="0">
                  <c:v>1575</c:v>
                </c:pt>
                <c:pt idx="147" formatCode="0">
                  <c:v>1580</c:v>
                </c:pt>
              </c:numCache>
            </c:numRef>
          </c:cat>
          <c:val>
            <c:numRef>
              <c:f>Ferias!$B$1:$B$153</c:f>
              <c:numCache>
                <c:formatCode>General</c:formatCode>
                <c:ptCount val="153"/>
                <c:pt idx="2">
                  <c:v>1</c:v>
                </c:pt>
                <c:pt idx="3">
                  <c:v>1</c:v>
                </c:pt>
                <c:pt idx="12">
                  <c:v>1</c:v>
                </c:pt>
                <c:pt idx="20">
                  <c:v>1</c:v>
                </c:pt>
                <c:pt idx="22">
                  <c:v>1</c:v>
                </c:pt>
                <c:pt idx="27">
                  <c:v>1</c:v>
                </c:pt>
                <c:pt idx="32">
                  <c:v>1</c:v>
                </c:pt>
                <c:pt idx="36">
                  <c:v>1</c:v>
                </c:pt>
                <c:pt idx="39">
                  <c:v>1</c:v>
                </c:pt>
                <c:pt idx="42">
                  <c:v>1</c:v>
                </c:pt>
                <c:pt idx="45">
                  <c:v>1</c:v>
                </c:pt>
                <c:pt idx="49">
                  <c:v>1</c:v>
                </c:pt>
                <c:pt idx="51">
                  <c:v>1</c:v>
                </c:pt>
                <c:pt idx="53">
                  <c:v>0</c:v>
                </c:pt>
                <c:pt idx="55">
                  <c:v>2</c:v>
                </c:pt>
                <c:pt idx="63">
                  <c:v>1</c:v>
                </c:pt>
                <c:pt idx="66">
                  <c:v>1</c:v>
                </c:pt>
                <c:pt idx="70">
                  <c:v>1</c:v>
                </c:pt>
                <c:pt idx="71">
                  <c:v>0</c:v>
                </c:pt>
                <c:pt idx="72">
                  <c:v>0</c:v>
                </c:pt>
                <c:pt idx="73">
                  <c:v>1</c:v>
                </c:pt>
                <c:pt idx="77">
                  <c:v>0</c:v>
                </c:pt>
                <c:pt idx="78">
                  <c:v>0</c:v>
                </c:pt>
                <c:pt idx="79">
                  <c:v>2</c:v>
                </c:pt>
                <c:pt idx="83">
                  <c:v>2</c:v>
                </c:pt>
                <c:pt idx="86">
                  <c:v>1</c:v>
                </c:pt>
                <c:pt idx="89">
                  <c:v>0</c:v>
                </c:pt>
                <c:pt idx="90">
                  <c:v>0</c:v>
                </c:pt>
                <c:pt idx="91">
                  <c:v>1</c:v>
                </c:pt>
                <c:pt idx="95">
                  <c:v>0</c:v>
                </c:pt>
                <c:pt idx="97">
                  <c:v>0</c:v>
                </c:pt>
                <c:pt idx="98">
                  <c:v>2</c:v>
                </c:pt>
                <c:pt idx="101">
                  <c:v>0</c:v>
                </c:pt>
                <c:pt idx="103">
                  <c:v>0</c:v>
                </c:pt>
                <c:pt idx="106">
                  <c:v>2</c:v>
                </c:pt>
                <c:pt idx="107">
                  <c:v>0</c:v>
                </c:pt>
                <c:pt idx="109">
                  <c:v>0</c:v>
                </c:pt>
                <c:pt idx="113">
                  <c:v>0</c:v>
                </c:pt>
                <c:pt idx="115">
                  <c:v>6</c:v>
                </c:pt>
                <c:pt idx="119">
                  <c:v>1</c:v>
                </c:pt>
                <c:pt idx="139">
                  <c:v>1</c:v>
                </c:pt>
                <c:pt idx="144">
                  <c:v>1</c:v>
                </c:pt>
                <c:pt idx="147">
                  <c:v>1</c:v>
                </c:pt>
                <c:pt idx="150">
                  <c:v>1</c:v>
                </c:pt>
              </c:numCache>
            </c:numRef>
          </c:val>
          <c:smooth val="0"/>
          <c:extLst>
            <c:ext xmlns:c16="http://schemas.microsoft.com/office/drawing/2014/chart" uri="{C3380CC4-5D6E-409C-BE32-E72D297353CC}">
              <c16:uniqueId val="{0000000E-D096-6C4A-A26D-262306C4C8CE}"/>
            </c:ext>
          </c:extLst>
        </c:ser>
        <c:dLbls>
          <c:showLegendKey val="0"/>
          <c:showVal val="0"/>
          <c:showCatName val="0"/>
          <c:showSerName val="0"/>
          <c:showPercent val="0"/>
          <c:showBubbleSize val="0"/>
        </c:dLbls>
        <c:marker val="1"/>
        <c:smooth val="0"/>
        <c:axId val="-2102190840"/>
        <c:axId val="-2102187672"/>
      </c:lineChart>
      <c:catAx>
        <c:axId val="-2102190840"/>
        <c:scaling>
          <c:orientation val="minMax"/>
        </c:scaling>
        <c:delete val="0"/>
        <c:axPos val="b"/>
        <c:numFmt formatCode="General" sourceLinked="0"/>
        <c:majorTickMark val="in"/>
        <c:minorTickMark val="none"/>
        <c:tickLblPos val="nextTo"/>
        <c:txPr>
          <a:bodyPr rot="-5400000" vert="horz" anchor="t" anchorCtr="0"/>
          <a:lstStyle/>
          <a:p>
            <a:pPr>
              <a:defRPr/>
            </a:pPr>
            <a:endParaRPr lang="en-US"/>
          </a:p>
        </c:txPr>
        <c:crossAx val="-2102187672"/>
        <c:crosses val="autoZero"/>
        <c:auto val="1"/>
        <c:lblAlgn val="ctr"/>
        <c:lblOffset val="10"/>
        <c:tickMarkSkip val="30"/>
        <c:noMultiLvlLbl val="0"/>
      </c:catAx>
      <c:valAx>
        <c:axId val="-2102187672"/>
        <c:scaling>
          <c:orientation val="minMax"/>
        </c:scaling>
        <c:delete val="0"/>
        <c:axPos val="l"/>
        <c:numFmt formatCode="General" sourceLinked="1"/>
        <c:majorTickMark val="out"/>
        <c:minorTickMark val="none"/>
        <c:tickLblPos val="nextTo"/>
        <c:crossAx val="-2102190840"/>
        <c:crosses val="autoZero"/>
        <c:crossBetween val="midCat"/>
      </c:valAx>
    </c:plotArea>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0.78773</cdr:x>
      <cdr:y>0.17905</cdr:y>
    </cdr:from>
    <cdr:to>
      <cdr:x>0.78981</cdr:x>
      <cdr:y>0.89732</cdr:y>
    </cdr:to>
    <cdr:sp macro="" textlink="">
      <cdr:nvSpPr>
        <cdr:cNvPr id="3" name="2 Conector recto"/>
        <cdr:cNvSpPr/>
      </cdr:nvSpPr>
      <cdr:spPr>
        <a:xfrm xmlns:a="http://schemas.openxmlformats.org/drawingml/2006/main" rot="16200000" flipV="1">
          <a:off x="5155956" y="3265579"/>
          <a:ext cx="4371228" cy="19360"/>
        </a:xfrm>
        <a:prstGeom xmlns:a="http://schemas.openxmlformats.org/drawingml/2006/main" prst="line">
          <a:avLst/>
        </a:prstGeom>
        <a:ln xmlns:a="http://schemas.openxmlformats.org/drawingml/2006/main" w="28575"/>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s-ES"/>
        </a:p>
      </cdr:txBody>
    </cdr:sp>
  </cdr:relSizeAnchor>
  <cdr:relSizeAnchor xmlns:cdr="http://schemas.openxmlformats.org/drawingml/2006/chartDrawing">
    <cdr:from>
      <cdr:x>0.87379</cdr:x>
      <cdr:y>0.17065</cdr:y>
    </cdr:from>
    <cdr:to>
      <cdr:x>0.87414</cdr:x>
      <cdr:y>0.89654</cdr:y>
    </cdr:to>
    <cdr:sp macro="" textlink="">
      <cdr:nvSpPr>
        <cdr:cNvPr id="7" name="6 Conector recto"/>
        <cdr:cNvSpPr/>
      </cdr:nvSpPr>
      <cdr:spPr>
        <a:xfrm xmlns:a="http://schemas.openxmlformats.org/drawingml/2006/main" rot="5400000">
          <a:off x="5925790" y="3245712"/>
          <a:ext cx="4417601" cy="3257"/>
        </a:xfrm>
        <a:prstGeom xmlns:a="http://schemas.openxmlformats.org/drawingml/2006/main" prst="line">
          <a:avLst/>
        </a:prstGeom>
        <a:ln xmlns:a="http://schemas.openxmlformats.org/drawingml/2006/main" w="28575"/>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s-ES"/>
        </a:p>
      </cdr:txBody>
    </cdr:sp>
  </cdr:relSizeAnchor>
  <cdr:relSizeAnchor xmlns:cdr="http://schemas.openxmlformats.org/drawingml/2006/chartDrawing">
    <cdr:from>
      <cdr:x>0.87296</cdr:x>
      <cdr:y>0.33814</cdr:y>
    </cdr:from>
    <cdr:to>
      <cdr:x>0.96963</cdr:x>
      <cdr:y>0.43711</cdr:y>
    </cdr:to>
    <cdr:sp macro="" textlink="">
      <cdr:nvSpPr>
        <cdr:cNvPr id="8" name="7 CuadroTexto"/>
        <cdr:cNvSpPr txBox="1"/>
      </cdr:nvSpPr>
      <cdr:spPr>
        <a:xfrm xmlns:a="http://schemas.openxmlformats.org/drawingml/2006/main">
          <a:off x="4664667" y="1562099"/>
          <a:ext cx="516594" cy="4572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s-ES" sz="1100"/>
            <a:t>Medio</a:t>
          </a:r>
        </a:p>
        <a:p xmlns:a="http://schemas.openxmlformats.org/drawingml/2006/main">
          <a:r>
            <a:rPr lang="es-ES" sz="1100" baseline="0"/>
            <a:t>General</a:t>
          </a:r>
        </a:p>
        <a:p xmlns:a="http://schemas.openxmlformats.org/drawingml/2006/main">
          <a:r>
            <a:rPr lang="es-ES" sz="1100" baseline="0"/>
            <a:t>12/1577</a:t>
          </a:r>
          <a:endParaRPr lang="es-ES" sz="1100"/>
        </a:p>
      </cdr:txBody>
    </cdr:sp>
  </cdr:relSizeAnchor>
  <cdr:relSizeAnchor xmlns:cdr="http://schemas.openxmlformats.org/drawingml/2006/chartDrawing">
    <cdr:from>
      <cdr:x>0.78557</cdr:x>
      <cdr:y>0.90309</cdr:y>
    </cdr:from>
    <cdr:to>
      <cdr:x>0.88224</cdr:x>
      <cdr:y>1</cdr:y>
    </cdr:to>
    <cdr:sp macro="" textlink="">
      <cdr:nvSpPr>
        <cdr:cNvPr id="9" name="8 CuadroTexto"/>
        <cdr:cNvSpPr txBox="1"/>
      </cdr:nvSpPr>
      <cdr:spPr>
        <a:xfrm xmlns:a="http://schemas.openxmlformats.org/drawingml/2006/main">
          <a:off x="4853607" y="3939708"/>
          <a:ext cx="597268" cy="422768"/>
        </a:xfrm>
        <a:prstGeom xmlns:a="http://schemas.openxmlformats.org/drawingml/2006/main" prst="rect">
          <a:avLst/>
        </a:prstGeom>
        <a:solidFill xmlns:a="http://schemas.openxmlformats.org/drawingml/2006/main">
          <a:schemeClr val="bg1"/>
        </a:solidFill>
        <a:ln xmlns:a="http://schemas.openxmlformats.org/drawingml/2006/main">
          <a:solidFill>
            <a:schemeClr val="bg1">
              <a:lumMod val="95000"/>
            </a:schemeClr>
          </a:solidFill>
        </a:ln>
      </cdr:spPr>
      <cdr:txBody>
        <a:bodyPr xmlns:a="http://schemas.openxmlformats.org/drawingml/2006/main" wrap="none" rtlCol="0"/>
        <a:lstStyle xmlns:a="http://schemas.openxmlformats.org/drawingml/2006/main"/>
        <a:p xmlns:a="http://schemas.openxmlformats.org/drawingml/2006/main">
          <a:r>
            <a:rPr lang="es-ES" sz="1100" dirty="0"/>
            <a:t>Decreto</a:t>
          </a:r>
        </a:p>
        <a:p xmlns:a="http://schemas.openxmlformats.org/drawingml/2006/main">
          <a:r>
            <a:rPr lang="es-ES" sz="1100" dirty="0"/>
            <a:t>9/1575</a:t>
          </a:r>
        </a:p>
      </cdr:txBody>
    </cdr:sp>
  </cdr:relSizeAnchor>
</c:userShapes>
</file>

<file path=ppt/drawings/drawing2.xml><?xml version="1.0" encoding="utf-8"?>
<c:userShapes xmlns:c="http://schemas.openxmlformats.org/drawingml/2006/chart">
  <cdr:relSizeAnchor xmlns:cdr="http://schemas.openxmlformats.org/drawingml/2006/chartDrawing">
    <cdr:from>
      <cdr:x>0.78773</cdr:x>
      <cdr:y>0.17905</cdr:y>
    </cdr:from>
    <cdr:to>
      <cdr:x>0.78981</cdr:x>
      <cdr:y>0.89732</cdr:y>
    </cdr:to>
    <cdr:sp macro="" textlink="">
      <cdr:nvSpPr>
        <cdr:cNvPr id="3" name="2 Conector recto"/>
        <cdr:cNvSpPr/>
      </cdr:nvSpPr>
      <cdr:spPr>
        <a:xfrm xmlns:a="http://schemas.openxmlformats.org/drawingml/2006/main" rot="16200000" flipV="1">
          <a:off x="5155956" y="3265579"/>
          <a:ext cx="4371228" cy="19360"/>
        </a:xfrm>
        <a:prstGeom xmlns:a="http://schemas.openxmlformats.org/drawingml/2006/main" prst="line">
          <a:avLst/>
        </a:prstGeom>
        <a:ln xmlns:a="http://schemas.openxmlformats.org/drawingml/2006/main" w="28575"/>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s-ES"/>
        </a:p>
      </cdr:txBody>
    </cdr:sp>
  </cdr:relSizeAnchor>
  <cdr:relSizeAnchor xmlns:cdr="http://schemas.openxmlformats.org/drawingml/2006/chartDrawing">
    <cdr:from>
      <cdr:x>0.87379</cdr:x>
      <cdr:y>0.17065</cdr:y>
    </cdr:from>
    <cdr:to>
      <cdr:x>0.87414</cdr:x>
      <cdr:y>0.89654</cdr:y>
    </cdr:to>
    <cdr:sp macro="" textlink="">
      <cdr:nvSpPr>
        <cdr:cNvPr id="7" name="6 Conector recto"/>
        <cdr:cNvSpPr/>
      </cdr:nvSpPr>
      <cdr:spPr>
        <a:xfrm xmlns:a="http://schemas.openxmlformats.org/drawingml/2006/main" rot="5400000">
          <a:off x="5925790" y="3245712"/>
          <a:ext cx="4417601" cy="3257"/>
        </a:xfrm>
        <a:prstGeom xmlns:a="http://schemas.openxmlformats.org/drawingml/2006/main" prst="line">
          <a:avLst/>
        </a:prstGeom>
        <a:ln xmlns:a="http://schemas.openxmlformats.org/drawingml/2006/main" w="28575"/>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s-ES"/>
        </a:p>
      </cdr:txBody>
    </cdr:sp>
  </cdr:relSizeAnchor>
  <cdr:relSizeAnchor xmlns:cdr="http://schemas.openxmlformats.org/drawingml/2006/chartDrawing">
    <cdr:from>
      <cdr:x>0.87296</cdr:x>
      <cdr:y>0.33814</cdr:y>
    </cdr:from>
    <cdr:to>
      <cdr:x>0.96963</cdr:x>
      <cdr:y>0.43711</cdr:y>
    </cdr:to>
    <cdr:sp macro="" textlink="">
      <cdr:nvSpPr>
        <cdr:cNvPr id="8" name="7 CuadroTexto"/>
        <cdr:cNvSpPr txBox="1"/>
      </cdr:nvSpPr>
      <cdr:spPr>
        <a:xfrm xmlns:a="http://schemas.openxmlformats.org/drawingml/2006/main">
          <a:off x="4664667" y="1562099"/>
          <a:ext cx="516594" cy="4572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s-ES" sz="1100"/>
            <a:t>Medio</a:t>
          </a:r>
        </a:p>
        <a:p xmlns:a="http://schemas.openxmlformats.org/drawingml/2006/main">
          <a:r>
            <a:rPr lang="es-ES" sz="1100" baseline="0"/>
            <a:t>General</a:t>
          </a:r>
        </a:p>
        <a:p xmlns:a="http://schemas.openxmlformats.org/drawingml/2006/main">
          <a:r>
            <a:rPr lang="es-ES" sz="1100" baseline="0"/>
            <a:t>12/1577</a:t>
          </a:r>
          <a:endParaRPr lang="es-ES" sz="1100"/>
        </a:p>
      </cdr:txBody>
    </cdr:sp>
  </cdr:relSizeAnchor>
  <cdr:relSizeAnchor xmlns:cdr="http://schemas.openxmlformats.org/drawingml/2006/chartDrawing">
    <cdr:from>
      <cdr:x>0.78557</cdr:x>
      <cdr:y>0.90309</cdr:y>
    </cdr:from>
    <cdr:to>
      <cdr:x>0.88224</cdr:x>
      <cdr:y>1</cdr:y>
    </cdr:to>
    <cdr:sp macro="" textlink="">
      <cdr:nvSpPr>
        <cdr:cNvPr id="9" name="8 CuadroTexto"/>
        <cdr:cNvSpPr txBox="1"/>
      </cdr:nvSpPr>
      <cdr:spPr>
        <a:xfrm xmlns:a="http://schemas.openxmlformats.org/drawingml/2006/main">
          <a:off x="4853607" y="3939708"/>
          <a:ext cx="597268" cy="422768"/>
        </a:xfrm>
        <a:prstGeom xmlns:a="http://schemas.openxmlformats.org/drawingml/2006/main" prst="rect">
          <a:avLst/>
        </a:prstGeom>
        <a:solidFill xmlns:a="http://schemas.openxmlformats.org/drawingml/2006/main">
          <a:schemeClr val="bg1"/>
        </a:solidFill>
        <a:ln xmlns:a="http://schemas.openxmlformats.org/drawingml/2006/main">
          <a:solidFill>
            <a:schemeClr val="bg1">
              <a:lumMod val="95000"/>
            </a:schemeClr>
          </a:solidFill>
        </a:ln>
      </cdr:spPr>
      <cdr:txBody>
        <a:bodyPr xmlns:a="http://schemas.openxmlformats.org/drawingml/2006/main" wrap="none" rtlCol="0"/>
        <a:lstStyle xmlns:a="http://schemas.openxmlformats.org/drawingml/2006/main"/>
        <a:p xmlns:a="http://schemas.openxmlformats.org/drawingml/2006/main">
          <a:r>
            <a:rPr lang="es-ES" sz="1100" dirty="0"/>
            <a:t>Decreto</a:t>
          </a:r>
        </a:p>
        <a:p xmlns:a="http://schemas.openxmlformats.org/drawingml/2006/main">
          <a:r>
            <a:rPr lang="es-ES" sz="1100" dirty="0"/>
            <a:t>9/1575</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33D5B2-2B5F-F84A-9879-73684E70CBC2}" type="datetimeFigureOut">
              <a:rPr lang="en-US" smtClean="0"/>
              <a:t>9/16/24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80EBF2-9522-1B49-ABB2-8664282FFF9B}" type="slidenum">
              <a:rPr lang="en-US" smtClean="0"/>
              <a:t>‹#›</a:t>
            </a:fld>
            <a:endParaRPr lang="en-US"/>
          </a:p>
        </p:txBody>
      </p:sp>
    </p:spTree>
    <p:extLst>
      <p:ext uri="{BB962C8B-B14F-4D97-AF65-F5344CB8AC3E}">
        <p14:creationId xmlns:p14="http://schemas.microsoft.com/office/powerpoint/2010/main" val="1696230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80EBF2-9522-1B49-ABB2-8664282FFF9B}" type="slidenum">
              <a:rPr lang="en-US" smtClean="0"/>
              <a:t>5</a:t>
            </a:fld>
            <a:endParaRPr lang="en-US"/>
          </a:p>
        </p:txBody>
      </p:sp>
    </p:spTree>
    <p:extLst>
      <p:ext uri="{BB962C8B-B14F-4D97-AF65-F5344CB8AC3E}">
        <p14:creationId xmlns:p14="http://schemas.microsoft.com/office/powerpoint/2010/main" val="3637055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80EBF2-9522-1B49-ABB2-8664282FFF9B}" type="slidenum">
              <a:rPr lang="en-US" smtClean="0"/>
              <a:t>37</a:t>
            </a:fld>
            <a:endParaRPr lang="en-US"/>
          </a:p>
        </p:txBody>
      </p:sp>
    </p:spTree>
    <p:extLst>
      <p:ext uri="{BB962C8B-B14F-4D97-AF65-F5344CB8AC3E}">
        <p14:creationId xmlns:p14="http://schemas.microsoft.com/office/powerpoint/2010/main" val="3915399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40D39-FF95-FB47-B29E-10EC80C194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30637A-AEA2-0E4A-AAB5-C502D72AA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0E2453-BDC7-1D43-A0F6-76C6C268F920}"/>
              </a:ext>
            </a:extLst>
          </p:cNvPr>
          <p:cNvSpPr>
            <a:spLocks noGrp="1"/>
          </p:cNvSpPr>
          <p:nvPr>
            <p:ph type="dt" sz="half" idx="10"/>
          </p:nvPr>
        </p:nvSpPr>
        <p:spPr/>
        <p:txBody>
          <a:bodyPr/>
          <a:lstStyle/>
          <a:p>
            <a:fld id="{70592A69-CB71-9043-AA91-69C7B48B8BFE}" type="datetimeFigureOut">
              <a:rPr lang="en-US" smtClean="0"/>
              <a:t>9/16/24</a:t>
            </a:fld>
            <a:endParaRPr lang="en-US"/>
          </a:p>
        </p:txBody>
      </p:sp>
      <p:sp>
        <p:nvSpPr>
          <p:cNvPr id="5" name="Footer Placeholder 4">
            <a:extLst>
              <a:ext uri="{FF2B5EF4-FFF2-40B4-BE49-F238E27FC236}">
                <a16:creationId xmlns:a16="http://schemas.microsoft.com/office/drawing/2014/main" id="{8B4D99DB-E67C-1A4B-B394-DF0BD31A60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6FBD8-BB50-1F4E-91E7-511E3C6A3E7D}"/>
              </a:ext>
            </a:extLst>
          </p:cNvPr>
          <p:cNvSpPr>
            <a:spLocks noGrp="1"/>
          </p:cNvSpPr>
          <p:nvPr>
            <p:ph type="sldNum" sz="quarter" idx="12"/>
          </p:nvPr>
        </p:nvSpPr>
        <p:spPr/>
        <p:txBody>
          <a:bodyPr/>
          <a:lstStyle/>
          <a:p>
            <a:fld id="{1EBFE142-97F9-4943-8303-3ACA01AAEBEF}" type="slidenum">
              <a:rPr lang="en-US" smtClean="0"/>
              <a:t>‹#›</a:t>
            </a:fld>
            <a:endParaRPr lang="en-US"/>
          </a:p>
        </p:txBody>
      </p:sp>
    </p:spTree>
    <p:extLst>
      <p:ext uri="{BB962C8B-B14F-4D97-AF65-F5344CB8AC3E}">
        <p14:creationId xmlns:p14="http://schemas.microsoft.com/office/powerpoint/2010/main" val="313009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5E832-FD6B-2D4C-B732-5B2037EA06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D93A1-0678-1640-BB0A-CC24AB55CA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A7FEC5-2C88-DE4A-9C35-5B3473A4403F}"/>
              </a:ext>
            </a:extLst>
          </p:cNvPr>
          <p:cNvSpPr>
            <a:spLocks noGrp="1"/>
          </p:cNvSpPr>
          <p:nvPr>
            <p:ph type="dt" sz="half" idx="10"/>
          </p:nvPr>
        </p:nvSpPr>
        <p:spPr/>
        <p:txBody>
          <a:bodyPr/>
          <a:lstStyle/>
          <a:p>
            <a:fld id="{70592A69-CB71-9043-AA91-69C7B48B8BFE}" type="datetimeFigureOut">
              <a:rPr lang="en-US" smtClean="0"/>
              <a:t>9/16/24</a:t>
            </a:fld>
            <a:endParaRPr lang="en-US"/>
          </a:p>
        </p:txBody>
      </p:sp>
      <p:sp>
        <p:nvSpPr>
          <p:cNvPr id="5" name="Footer Placeholder 4">
            <a:extLst>
              <a:ext uri="{FF2B5EF4-FFF2-40B4-BE49-F238E27FC236}">
                <a16:creationId xmlns:a16="http://schemas.microsoft.com/office/drawing/2014/main" id="{C000FA37-B253-964C-98B6-4F46BA885A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EBE7F9-0609-EA46-86F8-A15C03EEEA75}"/>
              </a:ext>
            </a:extLst>
          </p:cNvPr>
          <p:cNvSpPr>
            <a:spLocks noGrp="1"/>
          </p:cNvSpPr>
          <p:nvPr>
            <p:ph type="sldNum" sz="quarter" idx="12"/>
          </p:nvPr>
        </p:nvSpPr>
        <p:spPr/>
        <p:txBody>
          <a:bodyPr/>
          <a:lstStyle/>
          <a:p>
            <a:fld id="{1EBFE142-97F9-4943-8303-3ACA01AAEBEF}" type="slidenum">
              <a:rPr lang="en-US" smtClean="0"/>
              <a:t>‹#›</a:t>
            </a:fld>
            <a:endParaRPr lang="en-US"/>
          </a:p>
        </p:txBody>
      </p:sp>
    </p:spTree>
    <p:extLst>
      <p:ext uri="{BB962C8B-B14F-4D97-AF65-F5344CB8AC3E}">
        <p14:creationId xmlns:p14="http://schemas.microsoft.com/office/powerpoint/2010/main" val="2107525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7FEE3-E205-054A-B564-1F940FF13B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B1B4761-504C-D442-8D48-6A395D0C56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19B1BC-D0F4-2B45-B888-968D02F478B4}"/>
              </a:ext>
            </a:extLst>
          </p:cNvPr>
          <p:cNvSpPr>
            <a:spLocks noGrp="1"/>
          </p:cNvSpPr>
          <p:nvPr>
            <p:ph type="dt" sz="half" idx="10"/>
          </p:nvPr>
        </p:nvSpPr>
        <p:spPr/>
        <p:txBody>
          <a:bodyPr/>
          <a:lstStyle/>
          <a:p>
            <a:fld id="{70592A69-CB71-9043-AA91-69C7B48B8BFE}" type="datetimeFigureOut">
              <a:rPr lang="en-US" smtClean="0"/>
              <a:t>9/16/24</a:t>
            </a:fld>
            <a:endParaRPr lang="en-US"/>
          </a:p>
        </p:txBody>
      </p:sp>
      <p:sp>
        <p:nvSpPr>
          <p:cNvPr id="5" name="Footer Placeholder 4">
            <a:extLst>
              <a:ext uri="{FF2B5EF4-FFF2-40B4-BE49-F238E27FC236}">
                <a16:creationId xmlns:a16="http://schemas.microsoft.com/office/drawing/2014/main" id="{442E5309-A3AF-1C41-BB05-7A7603C1D5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A17D61-4712-8B4D-AAA0-2A7C82EE0EC8}"/>
              </a:ext>
            </a:extLst>
          </p:cNvPr>
          <p:cNvSpPr>
            <a:spLocks noGrp="1"/>
          </p:cNvSpPr>
          <p:nvPr>
            <p:ph type="sldNum" sz="quarter" idx="12"/>
          </p:nvPr>
        </p:nvSpPr>
        <p:spPr/>
        <p:txBody>
          <a:bodyPr/>
          <a:lstStyle/>
          <a:p>
            <a:fld id="{1EBFE142-97F9-4943-8303-3ACA01AAEBEF}" type="slidenum">
              <a:rPr lang="en-US" smtClean="0"/>
              <a:t>‹#›</a:t>
            </a:fld>
            <a:endParaRPr lang="en-US"/>
          </a:p>
        </p:txBody>
      </p:sp>
    </p:spTree>
    <p:extLst>
      <p:ext uri="{BB962C8B-B14F-4D97-AF65-F5344CB8AC3E}">
        <p14:creationId xmlns:p14="http://schemas.microsoft.com/office/powerpoint/2010/main" val="303623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77EB7-98C8-1C4D-973F-A196C2DE64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5FD652-CB00-1C4F-BAA3-552B41DC77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50E795-4557-6A48-98E7-D3041A6AA48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6AE2B4-0B14-BC4A-9EB8-8E2C9874B49E}"/>
              </a:ext>
            </a:extLst>
          </p:cNvPr>
          <p:cNvSpPr>
            <a:spLocks noGrp="1"/>
          </p:cNvSpPr>
          <p:nvPr>
            <p:ph type="dt" sz="half" idx="10"/>
          </p:nvPr>
        </p:nvSpPr>
        <p:spPr/>
        <p:txBody>
          <a:bodyPr/>
          <a:lstStyle/>
          <a:p>
            <a:fld id="{70592A69-CB71-9043-AA91-69C7B48B8BFE}" type="datetimeFigureOut">
              <a:rPr lang="en-US" smtClean="0"/>
              <a:t>9/16/24</a:t>
            </a:fld>
            <a:endParaRPr lang="en-US"/>
          </a:p>
        </p:txBody>
      </p:sp>
      <p:sp>
        <p:nvSpPr>
          <p:cNvPr id="6" name="Footer Placeholder 5">
            <a:extLst>
              <a:ext uri="{FF2B5EF4-FFF2-40B4-BE49-F238E27FC236}">
                <a16:creationId xmlns:a16="http://schemas.microsoft.com/office/drawing/2014/main" id="{FE906CF3-912C-4C40-BA2D-9EC1D96CB6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B18C0B-8FB6-DF48-9381-E485FDDE6A9E}"/>
              </a:ext>
            </a:extLst>
          </p:cNvPr>
          <p:cNvSpPr>
            <a:spLocks noGrp="1"/>
          </p:cNvSpPr>
          <p:nvPr>
            <p:ph type="sldNum" sz="quarter" idx="12"/>
          </p:nvPr>
        </p:nvSpPr>
        <p:spPr/>
        <p:txBody>
          <a:bodyPr/>
          <a:lstStyle/>
          <a:p>
            <a:fld id="{1EBFE142-97F9-4943-8303-3ACA01AAEBEF}" type="slidenum">
              <a:rPr lang="en-US" smtClean="0"/>
              <a:t>‹#›</a:t>
            </a:fld>
            <a:endParaRPr lang="en-US"/>
          </a:p>
        </p:txBody>
      </p:sp>
    </p:spTree>
    <p:extLst>
      <p:ext uri="{BB962C8B-B14F-4D97-AF65-F5344CB8AC3E}">
        <p14:creationId xmlns:p14="http://schemas.microsoft.com/office/powerpoint/2010/main" val="4123692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40A10-E55B-C140-8607-303FE560A8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6D4C4F4-E84E-F449-812B-AC567B176B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9E1E9A-8963-2A46-9E94-63F78DF0D86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5ED120-0AA1-8443-90B2-8236D90DD9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01ECC9-9B98-3740-AA2E-D8F4926347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0D1065-1FCB-8849-A535-9C68517F6344}"/>
              </a:ext>
            </a:extLst>
          </p:cNvPr>
          <p:cNvSpPr>
            <a:spLocks noGrp="1"/>
          </p:cNvSpPr>
          <p:nvPr>
            <p:ph type="dt" sz="half" idx="10"/>
          </p:nvPr>
        </p:nvSpPr>
        <p:spPr/>
        <p:txBody>
          <a:bodyPr/>
          <a:lstStyle/>
          <a:p>
            <a:fld id="{70592A69-CB71-9043-AA91-69C7B48B8BFE}" type="datetimeFigureOut">
              <a:rPr lang="en-US" smtClean="0"/>
              <a:t>9/16/24</a:t>
            </a:fld>
            <a:endParaRPr lang="en-US"/>
          </a:p>
        </p:txBody>
      </p:sp>
      <p:sp>
        <p:nvSpPr>
          <p:cNvPr id="8" name="Footer Placeholder 7">
            <a:extLst>
              <a:ext uri="{FF2B5EF4-FFF2-40B4-BE49-F238E27FC236}">
                <a16:creationId xmlns:a16="http://schemas.microsoft.com/office/drawing/2014/main" id="{D0956ABC-6686-084F-BE54-1876712315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1E1DB8-7400-314E-A827-C4FEA12878FF}"/>
              </a:ext>
            </a:extLst>
          </p:cNvPr>
          <p:cNvSpPr>
            <a:spLocks noGrp="1"/>
          </p:cNvSpPr>
          <p:nvPr>
            <p:ph type="sldNum" sz="quarter" idx="12"/>
          </p:nvPr>
        </p:nvSpPr>
        <p:spPr/>
        <p:txBody>
          <a:bodyPr/>
          <a:lstStyle/>
          <a:p>
            <a:fld id="{1EBFE142-97F9-4943-8303-3ACA01AAEBEF}" type="slidenum">
              <a:rPr lang="en-US" smtClean="0"/>
              <a:t>‹#›</a:t>
            </a:fld>
            <a:endParaRPr lang="en-US"/>
          </a:p>
        </p:txBody>
      </p:sp>
    </p:spTree>
    <p:extLst>
      <p:ext uri="{BB962C8B-B14F-4D97-AF65-F5344CB8AC3E}">
        <p14:creationId xmlns:p14="http://schemas.microsoft.com/office/powerpoint/2010/main" val="298291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1C692-61E6-3D4D-9949-9E4CD6632C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A15F5C2-ABEC-2F48-A7E7-05EB768FB689}"/>
              </a:ext>
            </a:extLst>
          </p:cNvPr>
          <p:cNvSpPr>
            <a:spLocks noGrp="1"/>
          </p:cNvSpPr>
          <p:nvPr>
            <p:ph type="dt" sz="half" idx="10"/>
          </p:nvPr>
        </p:nvSpPr>
        <p:spPr/>
        <p:txBody>
          <a:bodyPr/>
          <a:lstStyle/>
          <a:p>
            <a:fld id="{70592A69-CB71-9043-AA91-69C7B48B8BFE}" type="datetimeFigureOut">
              <a:rPr lang="en-US" smtClean="0"/>
              <a:t>9/16/24</a:t>
            </a:fld>
            <a:endParaRPr lang="en-US"/>
          </a:p>
        </p:txBody>
      </p:sp>
      <p:sp>
        <p:nvSpPr>
          <p:cNvPr id="4" name="Footer Placeholder 3">
            <a:extLst>
              <a:ext uri="{FF2B5EF4-FFF2-40B4-BE49-F238E27FC236}">
                <a16:creationId xmlns:a16="http://schemas.microsoft.com/office/drawing/2014/main" id="{0FFDF207-DF5F-B444-839D-72B58C1834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F3526A-3C17-2F4D-8424-6E6B3C0EC46E}"/>
              </a:ext>
            </a:extLst>
          </p:cNvPr>
          <p:cNvSpPr>
            <a:spLocks noGrp="1"/>
          </p:cNvSpPr>
          <p:nvPr>
            <p:ph type="sldNum" sz="quarter" idx="12"/>
          </p:nvPr>
        </p:nvSpPr>
        <p:spPr/>
        <p:txBody>
          <a:bodyPr/>
          <a:lstStyle/>
          <a:p>
            <a:fld id="{1EBFE142-97F9-4943-8303-3ACA01AAEBEF}" type="slidenum">
              <a:rPr lang="en-US" smtClean="0"/>
              <a:t>‹#›</a:t>
            </a:fld>
            <a:endParaRPr lang="en-US"/>
          </a:p>
        </p:txBody>
      </p:sp>
    </p:spTree>
    <p:extLst>
      <p:ext uri="{BB962C8B-B14F-4D97-AF65-F5344CB8AC3E}">
        <p14:creationId xmlns:p14="http://schemas.microsoft.com/office/powerpoint/2010/main" val="2222110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94B0A7-38A1-0846-B3A8-4961CCCAD45E}"/>
              </a:ext>
            </a:extLst>
          </p:cNvPr>
          <p:cNvSpPr>
            <a:spLocks noGrp="1"/>
          </p:cNvSpPr>
          <p:nvPr>
            <p:ph type="dt" sz="half" idx="10"/>
          </p:nvPr>
        </p:nvSpPr>
        <p:spPr/>
        <p:txBody>
          <a:bodyPr/>
          <a:lstStyle/>
          <a:p>
            <a:fld id="{70592A69-CB71-9043-AA91-69C7B48B8BFE}" type="datetimeFigureOut">
              <a:rPr lang="en-US" smtClean="0"/>
              <a:t>9/16/24</a:t>
            </a:fld>
            <a:endParaRPr lang="en-US"/>
          </a:p>
        </p:txBody>
      </p:sp>
      <p:sp>
        <p:nvSpPr>
          <p:cNvPr id="3" name="Footer Placeholder 2">
            <a:extLst>
              <a:ext uri="{FF2B5EF4-FFF2-40B4-BE49-F238E27FC236}">
                <a16:creationId xmlns:a16="http://schemas.microsoft.com/office/drawing/2014/main" id="{FF3853BC-47F3-4842-9C69-2A241802B3A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ED0ECF-093A-4E46-A32A-7A9DEB606B7D}"/>
              </a:ext>
            </a:extLst>
          </p:cNvPr>
          <p:cNvSpPr>
            <a:spLocks noGrp="1"/>
          </p:cNvSpPr>
          <p:nvPr>
            <p:ph type="sldNum" sz="quarter" idx="12"/>
          </p:nvPr>
        </p:nvSpPr>
        <p:spPr/>
        <p:txBody>
          <a:bodyPr/>
          <a:lstStyle/>
          <a:p>
            <a:fld id="{1EBFE142-97F9-4943-8303-3ACA01AAEBEF}" type="slidenum">
              <a:rPr lang="en-US" smtClean="0"/>
              <a:t>‹#›</a:t>
            </a:fld>
            <a:endParaRPr lang="en-US"/>
          </a:p>
        </p:txBody>
      </p:sp>
    </p:spTree>
    <p:extLst>
      <p:ext uri="{BB962C8B-B14F-4D97-AF65-F5344CB8AC3E}">
        <p14:creationId xmlns:p14="http://schemas.microsoft.com/office/powerpoint/2010/main" val="697474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6A9CF-A08F-064D-98B6-257EA4C4CE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57162B-4B9B-FE4C-937E-776CBB7A58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5D2A61D-976F-164D-A495-8C3885134A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09C6B2-25AD-544F-8385-FB6B71B276FD}"/>
              </a:ext>
            </a:extLst>
          </p:cNvPr>
          <p:cNvSpPr>
            <a:spLocks noGrp="1"/>
          </p:cNvSpPr>
          <p:nvPr>
            <p:ph type="dt" sz="half" idx="10"/>
          </p:nvPr>
        </p:nvSpPr>
        <p:spPr/>
        <p:txBody>
          <a:bodyPr/>
          <a:lstStyle/>
          <a:p>
            <a:fld id="{70592A69-CB71-9043-AA91-69C7B48B8BFE}" type="datetimeFigureOut">
              <a:rPr lang="en-US" smtClean="0"/>
              <a:t>9/16/24</a:t>
            </a:fld>
            <a:endParaRPr lang="en-US"/>
          </a:p>
        </p:txBody>
      </p:sp>
      <p:sp>
        <p:nvSpPr>
          <p:cNvPr id="6" name="Footer Placeholder 5">
            <a:extLst>
              <a:ext uri="{FF2B5EF4-FFF2-40B4-BE49-F238E27FC236}">
                <a16:creationId xmlns:a16="http://schemas.microsoft.com/office/drawing/2014/main" id="{F0BB092C-F159-534D-8FBB-EFE76158B4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669C18-C96F-2C41-BA2C-650EB9515D6D}"/>
              </a:ext>
            </a:extLst>
          </p:cNvPr>
          <p:cNvSpPr>
            <a:spLocks noGrp="1"/>
          </p:cNvSpPr>
          <p:nvPr>
            <p:ph type="sldNum" sz="quarter" idx="12"/>
          </p:nvPr>
        </p:nvSpPr>
        <p:spPr/>
        <p:txBody>
          <a:bodyPr/>
          <a:lstStyle/>
          <a:p>
            <a:fld id="{1EBFE142-97F9-4943-8303-3ACA01AAEBEF}" type="slidenum">
              <a:rPr lang="en-US" smtClean="0"/>
              <a:t>‹#›</a:t>
            </a:fld>
            <a:endParaRPr lang="en-US"/>
          </a:p>
        </p:txBody>
      </p:sp>
    </p:spTree>
    <p:extLst>
      <p:ext uri="{BB962C8B-B14F-4D97-AF65-F5344CB8AC3E}">
        <p14:creationId xmlns:p14="http://schemas.microsoft.com/office/powerpoint/2010/main" val="76726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5600E-539A-A54A-8019-FE33153FE5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F9CAD4-A15B-5248-AC79-0899726F7F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765A723-5A1D-CB4A-AB05-C4464DD03E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AF9702-5E94-8440-97AF-05D4010E6A71}"/>
              </a:ext>
            </a:extLst>
          </p:cNvPr>
          <p:cNvSpPr>
            <a:spLocks noGrp="1"/>
          </p:cNvSpPr>
          <p:nvPr>
            <p:ph type="dt" sz="half" idx="10"/>
          </p:nvPr>
        </p:nvSpPr>
        <p:spPr/>
        <p:txBody>
          <a:bodyPr/>
          <a:lstStyle/>
          <a:p>
            <a:fld id="{70592A69-CB71-9043-AA91-69C7B48B8BFE}" type="datetimeFigureOut">
              <a:rPr lang="en-US" smtClean="0"/>
              <a:t>9/16/24</a:t>
            </a:fld>
            <a:endParaRPr lang="en-US"/>
          </a:p>
        </p:txBody>
      </p:sp>
      <p:sp>
        <p:nvSpPr>
          <p:cNvPr id="6" name="Footer Placeholder 5">
            <a:extLst>
              <a:ext uri="{FF2B5EF4-FFF2-40B4-BE49-F238E27FC236}">
                <a16:creationId xmlns:a16="http://schemas.microsoft.com/office/drawing/2014/main" id="{FBB80BF1-C9C5-D249-B7F4-2F3913F98F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1F0C18-D851-9B40-A2D0-EE991D11DAA3}"/>
              </a:ext>
            </a:extLst>
          </p:cNvPr>
          <p:cNvSpPr>
            <a:spLocks noGrp="1"/>
          </p:cNvSpPr>
          <p:nvPr>
            <p:ph type="sldNum" sz="quarter" idx="12"/>
          </p:nvPr>
        </p:nvSpPr>
        <p:spPr/>
        <p:txBody>
          <a:bodyPr/>
          <a:lstStyle/>
          <a:p>
            <a:fld id="{1EBFE142-97F9-4943-8303-3ACA01AAEBEF}" type="slidenum">
              <a:rPr lang="en-US" smtClean="0"/>
              <a:t>‹#›</a:t>
            </a:fld>
            <a:endParaRPr lang="en-US"/>
          </a:p>
        </p:txBody>
      </p:sp>
    </p:spTree>
    <p:extLst>
      <p:ext uri="{BB962C8B-B14F-4D97-AF65-F5344CB8AC3E}">
        <p14:creationId xmlns:p14="http://schemas.microsoft.com/office/powerpoint/2010/main" val="4155461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40CFC-30CD-704C-B4FF-738782ACD2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06340FB-FEB3-B444-9ABB-6D762971E0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09D4EA-C81F-2942-B621-07BC1D9282B1}"/>
              </a:ext>
            </a:extLst>
          </p:cNvPr>
          <p:cNvSpPr>
            <a:spLocks noGrp="1"/>
          </p:cNvSpPr>
          <p:nvPr>
            <p:ph type="dt" sz="half" idx="10"/>
          </p:nvPr>
        </p:nvSpPr>
        <p:spPr/>
        <p:txBody>
          <a:bodyPr/>
          <a:lstStyle/>
          <a:p>
            <a:fld id="{70592A69-CB71-9043-AA91-69C7B48B8BFE}" type="datetimeFigureOut">
              <a:rPr lang="en-US" smtClean="0"/>
              <a:t>9/16/24</a:t>
            </a:fld>
            <a:endParaRPr lang="en-US"/>
          </a:p>
        </p:txBody>
      </p:sp>
      <p:sp>
        <p:nvSpPr>
          <p:cNvPr id="5" name="Footer Placeholder 4">
            <a:extLst>
              <a:ext uri="{FF2B5EF4-FFF2-40B4-BE49-F238E27FC236}">
                <a16:creationId xmlns:a16="http://schemas.microsoft.com/office/drawing/2014/main" id="{A4DAF647-2B78-BD45-B84A-3A7682AEA4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F80247-E195-2B46-B1DA-5C0194ECBF91}"/>
              </a:ext>
            </a:extLst>
          </p:cNvPr>
          <p:cNvSpPr>
            <a:spLocks noGrp="1"/>
          </p:cNvSpPr>
          <p:nvPr>
            <p:ph type="sldNum" sz="quarter" idx="12"/>
          </p:nvPr>
        </p:nvSpPr>
        <p:spPr/>
        <p:txBody>
          <a:bodyPr/>
          <a:lstStyle/>
          <a:p>
            <a:fld id="{1EBFE142-97F9-4943-8303-3ACA01AAEBEF}" type="slidenum">
              <a:rPr lang="en-US" smtClean="0"/>
              <a:t>‹#›</a:t>
            </a:fld>
            <a:endParaRPr lang="en-US"/>
          </a:p>
        </p:txBody>
      </p:sp>
    </p:spTree>
    <p:extLst>
      <p:ext uri="{BB962C8B-B14F-4D97-AF65-F5344CB8AC3E}">
        <p14:creationId xmlns:p14="http://schemas.microsoft.com/office/powerpoint/2010/main" val="1028489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B118C3-D9D8-FB45-8013-9E651355EB9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D5F4C9-B169-1B42-A007-A5536B43F7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910D6B-895D-A14A-8BF0-62E45C0FB68B}"/>
              </a:ext>
            </a:extLst>
          </p:cNvPr>
          <p:cNvSpPr>
            <a:spLocks noGrp="1"/>
          </p:cNvSpPr>
          <p:nvPr>
            <p:ph type="dt" sz="half" idx="10"/>
          </p:nvPr>
        </p:nvSpPr>
        <p:spPr/>
        <p:txBody>
          <a:bodyPr/>
          <a:lstStyle/>
          <a:p>
            <a:fld id="{70592A69-CB71-9043-AA91-69C7B48B8BFE}" type="datetimeFigureOut">
              <a:rPr lang="en-US" smtClean="0"/>
              <a:t>9/16/24</a:t>
            </a:fld>
            <a:endParaRPr lang="en-US"/>
          </a:p>
        </p:txBody>
      </p:sp>
      <p:sp>
        <p:nvSpPr>
          <p:cNvPr id="5" name="Footer Placeholder 4">
            <a:extLst>
              <a:ext uri="{FF2B5EF4-FFF2-40B4-BE49-F238E27FC236}">
                <a16:creationId xmlns:a16="http://schemas.microsoft.com/office/drawing/2014/main" id="{EEE743DC-A2EA-FF4A-92F9-3A2056F4B1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FDD666-6EFA-574B-BBD5-62127BA8559F}"/>
              </a:ext>
            </a:extLst>
          </p:cNvPr>
          <p:cNvSpPr>
            <a:spLocks noGrp="1"/>
          </p:cNvSpPr>
          <p:nvPr>
            <p:ph type="sldNum" sz="quarter" idx="12"/>
          </p:nvPr>
        </p:nvSpPr>
        <p:spPr/>
        <p:txBody>
          <a:bodyPr/>
          <a:lstStyle/>
          <a:p>
            <a:fld id="{1EBFE142-97F9-4943-8303-3ACA01AAEBEF}" type="slidenum">
              <a:rPr lang="en-US" smtClean="0"/>
              <a:t>‹#›</a:t>
            </a:fld>
            <a:endParaRPr lang="en-US"/>
          </a:p>
        </p:txBody>
      </p:sp>
    </p:spTree>
    <p:extLst>
      <p:ext uri="{BB962C8B-B14F-4D97-AF65-F5344CB8AC3E}">
        <p14:creationId xmlns:p14="http://schemas.microsoft.com/office/powerpoint/2010/main" val="3954247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C68DA4-3360-5340-9A43-514E97345B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C5DC2BC-2641-4242-9D00-ACCC15F6D0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2F0D-51EC-F646-B857-772B6818B2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592A69-CB71-9043-AA91-69C7B48B8BFE}" type="datetimeFigureOut">
              <a:rPr lang="en-US" smtClean="0"/>
              <a:t>9/16/24</a:t>
            </a:fld>
            <a:endParaRPr lang="en-US"/>
          </a:p>
        </p:txBody>
      </p:sp>
      <p:sp>
        <p:nvSpPr>
          <p:cNvPr id="5" name="Footer Placeholder 4">
            <a:extLst>
              <a:ext uri="{FF2B5EF4-FFF2-40B4-BE49-F238E27FC236}">
                <a16:creationId xmlns:a16="http://schemas.microsoft.com/office/drawing/2014/main" id="{9F97D170-493A-7942-A418-B3EF10D1E9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C4C80E1-D9B0-8644-9197-0C385AE30B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BFE142-97F9-4943-8303-3ACA01AAEBEF}" type="slidenum">
              <a:rPr lang="en-US" smtClean="0"/>
              <a:t>‹#›</a:t>
            </a:fld>
            <a:endParaRPr lang="en-US"/>
          </a:p>
        </p:txBody>
      </p:sp>
    </p:spTree>
    <p:extLst>
      <p:ext uri="{BB962C8B-B14F-4D97-AF65-F5344CB8AC3E}">
        <p14:creationId xmlns:p14="http://schemas.microsoft.com/office/powerpoint/2010/main" val="9793805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emf"/><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2.tif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1195A-3157-3148-8DE0-C9F3DB707563}"/>
              </a:ext>
            </a:extLst>
          </p:cNvPr>
          <p:cNvSpPr>
            <a:spLocks noGrp="1"/>
          </p:cNvSpPr>
          <p:nvPr>
            <p:ph type="ctrTitle"/>
          </p:nvPr>
        </p:nvSpPr>
        <p:spPr/>
        <p:txBody>
          <a:bodyPr>
            <a:normAutofit/>
          </a:bodyPr>
          <a:lstStyle/>
          <a:p>
            <a:pPr marL="0" marR="0">
              <a:spcBef>
                <a:spcPts val="3600"/>
              </a:spcBef>
              <a:spcAft>
                <a:spcPts val="1200"/>
              </a:spcAft>
            </a:pPr>
            <a:r>
              <a:rPr lang="en-US" sz="4000" dirty="0">
                <a:solidFill>
                  <a:srgbClr val="000000"/>
                </a:solidFill>
                <a:effectLst/>
                <a:latin typeface="Times New Roman" panose="02020603050405020304" pitchFamily="18" charset="0"/>
                <a:ea typeface="MS Mincho" panose="02020609040205080304" pitchFamily="49" charset="-128"/>
              </a:rPr>
              <a:t>Philip II of Spain and the Power of Money:</a:t>
            </a:r>
            <a:br>
              <a:rPr lang="en-US" sz="4000" dirty="0">
                <a:solidFill>
                  <a:srgbClr val="000000"/>
                </a:solidFill>
                <a:effectLst/>
                <a:latin typeface="Times New Roman" panose="02020603050405020304" pitchFamily="18" charset="0"/>
                <a:ea typeface="MS Mincho" panose="02020609040205080304" pitchFamily="49" charset="-128"/>
              </a:rPr>
            </a:br>
            <a:br>
              <a:rPr lang="en-US" sz="3200" dirty="0">
                <a:solidFill>
                  <a:srgbClr val="000000"/>
                </a:solidFill>
                <a:effectLst/>
                <a:latin typeface="Times New Roman" panose="02020603050405020304" pitchFamily="18" charset="0"/>
                <a:ea typeface="MS Mincho" panose="02020609040205080304" pitchFamily="49" charset="-128"/>
              </a:rPr>
            </a:br>
            <a:r>
              <a:rPr lang="en-US" sz="3200" dirty="0">
                <a:solidFill>
                  <a:srgbClr val="000000"/>
                </a:solidFill>
                <a:effectLst/>
                <a:latin typeface="Times New Roman" panose="02020603050405020304" pitchFamily="18" charset="0"/>
                <a:ea typeface="MS Mincho" panose="02020609040205080304" pitchFamily="49" charset="-128"/>
              </a:rPr>
              <a:t>Castile and the Habsburg inheritance</a:t>
            </a:r>
            <a:br>
              <a:rPr lang="en-US" sz="3200" dirty="0">
                <a:solidFill>
                  <a:srgbClr val="000000"/>
                </a:solidFill>
                <a:effectLst/>
                <a:latin typeface="Times New Roman" panose="02020603050405020304" pitchFamily="18" charset="0"/>
                <a:ea typeface="MS Mincho" panose="02020609040205080304" pitchFamily="49" charset="-128"/>
              </a:rPr>
            </a:br>
            <a:endParaRPr lang="en-US" sz="3200" dirty="0"/>
          </a:p>
        </p:txBody>
      </p:sp>
      <p:sp>
        <p:nvSpPr>
          <p:cNvPr id="3" name="Subtitle 2">
            <a:extLst>
              <a:ext uri="{FF2B5EF4-FFF2-40B4-BE49-F238E27FC236}">
                <a16:creationId xmlns:a16="http://schemas.microsoft.com/office/drawing/2014/main" id="{6AFBCB02-301D-8245-95A8-FEE0FA7B88D0}"/>
              </a:ext>
            </a:extLst>
          </p:cNvPr>
          <p:cNvSpPr>
            <a:spLocks noGrp="1"/>
          </p:cNvSpPr>
          <p:nvPr>
            <p:ph type="subTitle" idx="1"/>
          </p:nvPr>
        </p:nvSpPr>
        <p:spPr>
          <a:xfrm>
            <a:off x="1524000" y="4309609"/>
            <a:ext cx="9144000" cy="1655762"/>
          </a:xfrm>
        </p:spPr>
        <p:txBody>
          <a:bodyPr>
            <a:normAutofit/>
          </a:bodyPr>
          <a:lstStyle/>
          <a:p>
            <a:r>
              <a:rPr lang="en-US" dirty="0">
                <a:solidFill>
                  <a:srgbClr val="000000"/>
                </a:solidFill>
                <a:effectLst/>
                <a:latin typeface="Times New Roman" panose="02020603050405020304" pitchFamily="18" charset="0"/>
                <a:ea typeface="MS Mincho" panose="02020609040205080304" pitchFamily="49" charset="-128"/>
              </a:rPr>
              <a:t>Carlos Álvarez-Nogal (U. </a:t>
            </a:r>
            <a:r>
              <a:rPr lang="en-US">
                <a:solidFill>
                  <a:srgbClr val="000000"/>
                </a:solidFill>
                <a:effectLst/>
                <a:latin typeface="Times New Roman" panose="02020603050405020304" pitchFamily="18" charset="0"/>
                <a:ea typeface="MS Mincho" panose="02020609040205080304" pitchFamily="49" charset="-128"/>
              </a:rPr>
              <a:t>Carlos </a:t>
            </a:r>
            <a:r>
              <a:rPr lang="en-US" dirty="0">
                <a:solidFill>
                  <a:srgbClr val="000000"/>
                </a:solidFill>
                <a:effectLst/>
                <a:latin typeface="Times New Roman" panose="02020603050405020304" pitchFamily="18" charset="0"/>
                <a:ea typeface="MS Mincho" panose="02020609040205080304" pitchFamily="49" charset="-128"/>
              </a:rPr>
              <a:t>III, Madrid) and Christophe </a:t>
            </a:r>
            <a:r>
              <a:rPr lang="en-US" dirty="0" err="1">
                <a:solidFill>
                  <a:srgbClr val="000000"/>
                </a:solidFill>
                <a:effectLst/>
                <a:latin typeface="Times New Roman" panose="02020603050405020304" pitchFamily="18" charset="0"/>
                <a:ea typeface="MS Mincho" panose="02020609040205080304" pitchFamily="49" charset="-128"/>
              </a:rPr>
              <a:t>Chamley</a:t>
            </a:r>
            <a:endParaRPr lang="en-US" dirty="0">
              <a:solidFill>
                <a:srgbClr val="000000"/>
              </a:solidFill>
              <a:effectLst/>
              <a:latin typeface="Times New Roman" panose="02020603050405020304" pitchFamily="18" charset="0"/>
              <a:ea typeface="MS Mincho" panose="02020609040205080304" pitchFamily="49" charset="-128"/>
            </a:endParaRPr>
          </a:p>
          <a:p>
            <a:endParaRPr lang="en-US" sz="3200" dirty="0"/>
          </a:p>
        </p:txBody>
      </p:sp>
    </p:spTree>
    <p:extLst>
      <p:ext uri="{BB962C8B-B14F-4D97-AF65-F5344CB8AC3E}">
        <p14:creationId xmlns:p14="http://schemas.microsoft.com/office/powerpoint/2010/main" val="2191188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References</a:t>
            </a: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838200" y="1825625"/>
            <a:ext cx="10515600" cy="2681061"/>
          </a:xfrm>
        </p:spPr>
        <p:txBody>
          <a:bodyPr>
            <a:noAutofit/>
          </a:bodyPr>
          <a:lstStyle/>
          <a:p>
            <a:pPr>
              <a:lnSpc>
                <a:spcPct val="100000"/>
              </a:lnSpc>
              <a:spcAft>
                <a:spcPts val="1200"/>
              </a:spcAft>
            </a:pPr>
            <a:r>
              <a:rPr lang="en-US" sz="2000" dirty="0">
                <a:effectLst/>
                <a:latin typeface="Calibri" panose="020F0502020204030204" pitchFamily="34" charset="0"/>
                <a:cs typeface="Calibri" panose="020F0502020204030204" pitchFamily="34" charset="0"/>
              </a:rPr>
              <a:t>Debt policy under constraints between Philip II, the Cortes and Genoese bankers," (2013), </a:t>
            </a:r>
            <a:r>
              <a:rPr lang="en-US" sz="2000" i="1" dirty="0">
                <a:effectLst/>
                <a:latin typeface="Calibri" panose="020F0502020204030204" pitchFamily="34" charset="0"/>
                <a:cs typeface="Calibri" panose="020F0502020204030204" pitchFamily="34" charset="0"/>
              </a:rPr>
              <a:t>The Economic History Review </a:t>
            </a:r>
            <a:r>
              <a:rPr lang="en-US" sz="2000" dirty="0">
                <a:effectLst/>
                <a:latin typeface="Calibri" panose="020F0502020204030204" pitchFamily="34" charset="0"/>
                <a:cs typeface="Calibri" panose="020F0502020204030204" pitchFamily="34" charset="0"/>
              </a:rPr>
              <a:t>192-213.</a:t>
            </a:r>
          </a:p>
          <a:p>
            <a:pPr>
              <a:lnSpc>
                <a:spcPct val="100000"/>
              </a:lnSpc>
              <a:spcAft>
                <a:spcPts val="1200"/>
              </a:spcAft>
            </a:pPr>
            <a:r>
              <a:rPr lang="en-US" sz="2000" dirty="0">
                <a:effectLst/>
                <a:latin typeface="Calibri" panose="020F0502020204030204" pitchFamily="34" charset="0"/>
                <a:cs typeface="Calibri" panose="020F0502020204030204" pitchFamily="34" charset="0"/>
              </a:rPr>
              <a:t>Philip II against the Cortes and the credit freeze of 1575-1977," (2016), </a:t>
            </a:r>
            <a:r>
              <a:rPr lang="en-US" sz="2000" i="1" dirty="0" err="1">
                <a:effectLst/>
                <a:latin typeface="Calibri" panose="020F0502020204030204" pitchFamily="34" charset="0"/>
                <a:cs typeface="Calibri" panose="020F0502020204030204" pitchFamily="34" charset="0"/>
              </a:rPr>
              <a:t>Revista</a:t>
            </a:r>
            <a:r>
              <a:rPr lang="en-US" sz="2000" i="1" dirty="0">
                <a:effectLst/>
                <a:latin typeface="Calibri" panose="020F0502020204030204" pitchFamily="34" charset="0"/>
                <a:cs typeface="Calibri" panose="020F0502020204030204" pitchFamily="34" charset="0"/>
              </a:rPr>
              <a:t> de Historia </a:t>
            </a:r>
            <a:r>
              <a:rPr lang="en-US" sz="2000" i="1" dirty="0" err="1">
                <a:effectLst/>
                <a:latin typeface="Calibri" panose="020F0502020204030204" pitchFamily="34" charset="0"/>
                <a:cs typeface="Calibri" panose="020F0502020204030204" pitchFamily="34" charset="0"/>
              </a:rPr>
              <a:t>Economica</a:t>
            </a:r>
            <a:r>
              <a:rPr lang="en-US" sz="2000" dirty="0">
                <a:effectLst/>
                <a:latin typeface="Calibri" panose="020F0502020204030204" pitchFamily="34" charset="0"/>
                <a:cs typeface="Calibri" panose="020F0502020204030204" pitchFamily="34" charset="0"/>
              </a:rPr>
              <a:t>, 1, 1-32. </a:t>
            </a:r>
          </a:p>
          <a:p>
            <a:pPr>
              <a:lnSpc>
                <a:spcPct val="100000"/>
              </a:lnSpc>
              <a:spcAft>
                <a:spcPts val="1200"/>
              </a:spcAft>
            </a:pPr>
            <a:r>
              <a:rPr lang="en-US" sz="2000" dirty="0">
                <a:effectLst/>
                <a:latin typeface="Calibri" panose="020F0502020204030204" pitchFamily="34" charset="0"/>
                <a:cs typeface="Calibri" panose="020F0502020204030204" pitchFamily="34" charset="0"/>
              </a:rPr>
              <a:t>Asientos as sinews of war in the composite superpower of the 16th century," (2021),</a:t>
            </a:r>
            <a:r>
              <a:rPr lang="en-US" sz="2000" i="1" dirty="0">
                <a:effectLst/>
                <a:latin typeface="Calibri" panose="020F0502020204030204" pitchFamily="34" charset="0"/>
                <a:cs typeface="Calibri" panose="020F0502020204030204" pitchFamily="34" charset="0"/>
              </a:rPr>
              <a:t>The European Review of Economic History</a:t>
            </a:r>
            <a:r>
              <a:rPr lang="en-US" sz="2000" dirty="0">
                <a:effectLst/>
                <a:latin typeface="Calibri" panose="020F0502020204030204" pitchFamily="34" charset="0"/>
                <a:cs typeface="Calibri" panose="020F0502020204030204" pitchFamily="34" charset="0"/>
              </a:rPr>
              <a:t>, 25, 703-722.</a:t>
            </a:r>
          </a:p>
          <a:p>
            <a:pPr>
              <a:lnSpc>
                <a:spcPct val="100000"/>
              </a:lnSpc>
              <a:spcAft>
                <a:spcPts val="1200"/>
              </a:spcAft>
            </a:pPr>
            <a:r>
              <a:rPr lang="en-US" sz="2000" dirty="0" err="1">
                <a:effectLst/>
                <a:latin typeface="Calibri" panose="020F0502020204030204" pitchFamily="34" charset="0"/>
                <a:cs typeface="Calibri" panose="020F0502020204030204" pitchFamily="34" charset="0"/>
              </a:rPr>
              <a:t>Renancing</a:t>
            </a:r>
            <a:r>
              <a:rPr lang="en-US" sz="2000" dirty="0">
                <a:effectLst/>
                <a:latin typeface="Calibri" panose="020F0502020204030204" pitchFamily="34" charset="0"/>
                <a:cs typeface="Calibri" panose="020F0502020204030204" pitchFamily="34" charset="0"/>
              </a:rPr>
              <a:t> short-term debt with a </a:t>
            </a:r>
            <a:r>
              <a:rPr lang="en-US" sz="2000" dirty="0" err="1">
                <a:effectLst/>
                <a:latin typeface="Calibri" panose="020F0502020204030204" pitchFamily="34" charset="0"/>
                <a:cs typeface="Calibri" panose="020F0502020204030204" pitchFamily="34" charset="0"/>
              </a:rPr>
              <a:t>xed</a:t>
            </a:r>
            <a:r>
              <a:rPr lang="en-US" sz="2000" dirty="0">
                <a:effectLst/>
                <a:latin typeface="Calibri" panose="020F0502020204030204" pitchFamily="34" charset="0"/>
                <a:cs typeface="Calibri" panose="020F0502020204030204" pitchFamily="34" charset="0"/>
              </a:rPr>
              <a:t> monthly interest rate into funded </a:t>
            </a:r>
            <a:r>
              <a:rPr lang="en-US" sz="2000" dirty="0" err="1">
                <a:effectLst/>
                <a:latin typeface="Calibri" panose="020F0502020204030204" pitchFamily="34" charset="0"/>
                <a:cs typeface="Calibri" panose="020F0502020204030204" pitchFamily="34" charset="0"/>
              </a:rPr>
              <a:t>juros</a:t>
            </a:r>
            <a:r>
              <a:rPr lang="en-US" sz="2000" dirty="0">
                <a:effectLst/>
                <a:latin typeface="Calibri" panose="020F0502020204030204" pitchFamily="34" charset="0"/>
                <a:cs typeface="Calibri" panose="020F0502020204030204" pitchFamily="34" charset="0"/>
              </a:rPr>
              <a:t> under Philip II: an asiento with the </a:t>
            </a:r>
            <a:r>
              <a:rPr lang="en-US" sz="2000" dirty="0" err="1">
                <a:effectLst/>
                <a:latin typeface="Calibri" panose="020F0502020204030204" pitchFamily="34" charset="0"/>
                <a:cs typeface="Calibri" panose="020F0502020204030204" pitchFamily="34" charset="0"/>
              </a:rPr>
              <a:t>Maluenda</a:t>
            </a:r>
            <a:r>
              <a:rPr lang="en-US" sz="2000" dirty="0">
                <a:effectLst/>
                <a:latin typeface="Calibri" panose="020F0502020204030204" pitchFamily="34" charset="0"/>
                <a:cs typeface="Calibri" panose="020F0502020204030204" pitchFamily="34" charset="0"/>
              </a:rPr>
              <a:t> brothers," (2018),</a:t>
            </a:r>
            <a:r>
              <a:rPr lang="en-US" sz="2000" i="1" dirty="0">
                <a:effectLst/>
                <a:latin typeface="Calibri" panose="020F0502020204030204" pitchFamily="34" charset="0"/>
                <a:cs typeface="Calibri" panose="020F0502020204030204" pitchFamily="34" charset="0"/>
              </a:rPr>
              <a:t>The Economic History Review</a:t>
            </a:r>
            <a:r>
              <a:rPr lang="en-US" sz="2000" dirty="0">
                <a:effectLst/>
                <a:latin typeface="Calibri" panose="020F0502020204030204" pitchFamily="34" charset="0"/>
                <a:cs typeface="Calibri" panose="020F0502020204030204" pitchFamily="34" charset="0"/>
              </a:rPr>
              <a:t>, 1100-1117.</a:t>
            </a:r>
          </a:p>
          <a:p>
            <a:pPr>
              <a:lnSpc>
                <a:spcPct val="100000"/>
              </a:lnSpc>
              <a:spcAft>
                <a:spcPts val="1200"/>
              </a:spcAft>
            </a:pPr>
            <a:endParaRPr lang="en-US" sz="1800" dirty="0">
              <a:effectLst/>
              <a:latin typeface="Calibri" panose="020F0502020204030204" pitchFamily="34" charset="0"/>
              <a:cs typeface="Calibri" panose="020F0502020204030204" pitchFamily="34" charset="0"/>
            </a:endParaRPr>
          </a:p>
          <a:p>
            <a:pPr>
              <a:lnSpc>
                <a:spcPct val="100000"/>
              </a:lnSpc>
              <a:spcAft>
                <a:spcPts val="1200"/>
              </a:spcAft>
            </a:pPr>
            <a:endParaRPr lang="en-US" sz="1800" dirty="0">
              <a:effectLst/>
              <a:latin typeface="Calibri" panose="020F0502020204030204" pitchFamily="34" charset="0"/>
              <a:cs typeface="Calibri" panose="020F0502020204030204" pitchFamily="34" charset="0"/>
            </a:endParaRPr>
          </a:p>
          <a:p>
            <a:pPr>
              <a:lnSpc>
                <a:spcPct val="100000"/>
              </a:lnSpc>
              <a:spcAft>
                <a:spcPts val="1200"/>
              </a:spcAft>
            </a:pPr>
            <a:endParaRPr lang="en-US" sz="18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10189AD4-4B55-8E4F-AA4F-4AE398964BD4}"/>
              </a:ext>
            </a:extLst>
          </p:cNvPr>
          <p:cNvSpPr txBox="1"/>
          <p:nvPr/>
        </p:nvSpPr>
        <p:spPr>
          <a:xfrm>
            <a:off x="448056" y="1012371"/>
            <a:ext cx="3159839" cy="646331"/>
          </a:xfrm>
          <a:prstGeom prst="rect">
            <a:avLst/>
          </a:prstGeom>
          <a:noFill/>
        </p:spPr>
        <p:txBody>
          <a:bodyPr wrap="none" rtlCol="0">
            <a:spAutoFit/>
          </a:bodyPr>
          <a:lstStyle/>
          <a:p>
            <a:r>
              <a:rPr lang="en-US" sz="1800" dirty="0">
                <a:effectLst/>
                <a:latin typeface="Helvetica" pitchFamily="2" charset="0"/>
              </a:rPr>
              <a:t>All with Carlos Álvarez-Nogal</a:t>
            </a:r>
          </a:p>
          <a:p>
            <a:endParaRPr lang="en-US" dirty="0"/>
          </a:p>
        </p:txBody>
      </p:sp>
    </p:spTree>
    <p:extLst>
      <p:ext uri="{BB962C8B-B14F-4D97-AF65-F5344CB8AC3E}">
        <p14:creationId xmlns:p14="http://schemas.microsoft.com/office/powerpoint/2010/main" val="74733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2400" dirty="0">
                <a:solidFill>
                  <a:srgbClr val="0070C0"/>
                </a:solidFill>
                <a:latin typeface="Helvetica" pitchFamily="2" charset="0"/>
              </a:rPr>
              <a:t>Doxa (economic history)</a:t>
            </a: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838200" y="1313996"/>
            <a:ext cx="10515600" cy="2115004"/>
          </a:xfrm>
        </p:spPr>
        <p:txBody>
          <a:bodyPr>
            <a:normAutofit fontScale="92500" lnSpcReduction="10000"/>
          </a:bodyPr>
          <a:lstStyle/>
          <a:p>
            <a:r>
              <a:rPr lang="en-US" sz="1900" dirty="0"/>
              <a:t>Conklin, J. (1998). “The Theory of Sovereign Debt and Spain under Philip II, </a:t>
            </a:r>
            <a:r>
              <a:rPr lang="en-US" sz="1900" i="1" dirty="0"/>
              <a:t>Journal of Political Economy</a:t>
            </a:r>
            <a:r>
              <a:rPr lang="en-US" sz="1900" dirty="0"/>
              <a:t>, 106(3), 483-515</a:t>
            </a:r>
            <a:r>
              <a:rPr lang="en-US" sz="1900" i="1" dirty="0"/>
              <a:t>.</a:t>
            </a:r>
          </a:p>
          <a:p>
            <a:pPr lvl="1"/>
            <a:r>
              <a:rPr lang="en-US" sz="1600" dirty="0"/>
              <a:t>Application of Sovereign debt model with penalty for default.</a:t>
            </a:r>
          </a:p>
          <a:p>
            <a:r>
              <a:rPr lang="en-US" sz="1900" dirty="0" err="1"/>
              <a:t>Drelichman</a:t>
            </a:r>
            <a:r>
              <a:rPr lang="en-US" sz="1900" dirty="0"/>
              <a:t> M. and H.-J. </a:t>
            </a:r>
            <a:r>
              <a:rPr lang="en-US" sz="1900" dirty="0" err="1"/>
              <a:t>Voth</a:t>
            </a:r>
            <a:r>
              <a:rPr lang="en-US" sz="1900" dirty="0"/>
              <a:t> (2014). </a:t>
            </a:r>
            <a:r>
              <a:rPr lang="en-US" sz="1900" i="1" dirty="0"/>
              <a:t>Lending to the Borrower from Hell</a:t>
            </a:r>
            <a:r>
              <a:rPr lang="en-US" sz="1900" dirty="0"/>
              <a:t>, Princeton U. Press.</a:t>
            </a:r>
          </a:p>
          <a:p>
            <a:r>
              <a:rPr lang="en-US" sz="1900" dirty="0"/>
              <a:t>Reinhardt, C. and K. Rogoff (2009). </a:t>
            </a:r>
            <a:r>
              <a:rPr lang="en-US" sz="1900" i="1" dirty="0"/>
              <a:t>This Time is Different: eight Centuries of Financial Folly</a:t>
            </a:r>
            <a:r>
              <a:rPr lang="en-US" sz="1900" dirty="0"/>
              <a:t>, Princeton U. Press.</a:t>
            </a:r>
          </a:p>
          <a:p>
            <a:pPr lvl="1"/>
            <a:r>
              <a:rPr lang="en-US" sz="1600" dirty="0"/>
              <a:t>“Serial defaults”, “Spain’s thirteen defaults from the 1500s on”. Spreadsheet history.</a:t>
            </a:r>
          </a:p>
        </p:txBody>
      </p:sp>
    </p:spTree>
    <p:extLst>
      <p:ext uri="{BB962C8B-B14F-4D97-AF65-F5344CB8AC3E}">
        <p14:creationId xmlns:p14="http://schemas.microsoft.com/office/powerpoint/2010/main" val="3002208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B6FA3EC6-4CAB-E743-963D-36D2EE1495C7}"/>
              </a:ext>
            </a:extLst>
          </p:cNvPr>
          <p:cNvSpPr txBox="1">
            <a:spLocks/>
          </p:cNvSpPr>
          <p:nvPr/>
        </p:nvSpPr>
        <p:spPr>
          <a:xfrm>
            <a:off x="773785" y="1313996"/>
            <a:ext cx="11000294" cy="21150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Three suspension of payments to the bankers (1557-1560, 1575, 1596)</a:t>
            </a:r>
          </a:p>
          <a:p>
            <a:r>
              <a:rPr lang="en-US" sz="1800" dirty="0"/>
              <a:t>Not sovereign loans, (Genoese bankers agents of the Crown)</a:t>
            </a:r>
          </a:p>
          <a:p>
            <a:r>
              <a:rPr lang="en-US" sz="1800" dirty="0"/>
              <a:t>Analogy: 2011 U.S. debt-ceiling crisis</a:t>
            </a:r>
          </a:p>
          <a:p>
            <a:r>
              <a:rPr lang="en-US" sz="1800" dirty="0"/>
              <a:t>The Cortes resisted a ceiling on the interest payment of the debt (equiv. to a stock on the debt)</a:t>
            </a:r>
          </a:p>
          <a:p>
            <a:r>
              <a:rPr lang="en-US" sz="1800" dirty="0"/>
              <a:t>1575-77: attempt by Philip to triple the taxes for debt service</a:t>
            </a:r>
          </a:p>
          <a:p>
            <a:r>
              <a:rPr lang="en-US" sz="1800" dirty="0"/>
              <a:t>Payment stop to the bankers freezes the credit market for more than two years. At the end, doubling of the tax</a:t>
            </a:r>
          </a:p>
          <a:p>
            <a:r>
              <a:rPr lang="en-US" sz="1800" dirty="0"/>
              <a:t>Other suspensions, same issue.</a:t>
            </a:r>
          </a:p>
          <a:p>
            <a:endParaRPr lang="en-US" sz="1800" dirty="0"/>
          </a:p>
          <a:p>
            <a:r>
              <a:rPr lang="en-US" sz="2000" dirty="0"/>
              <a:t>Main lesson: use the economic mechanism for a better understanding of the relation between the Crown and the realm of Castile in the 16</a:t>
            </a:r>
            <a:r>
              <a:rPr lang="en-US" sz="2000" baseline="30000" dirty="0"/>
              <a:t>th</a:t>
            </a:r>
            <a:r>
              <a:rPr lang="en-US" sz="2000" dirty="0"/>
              <a:t> century, here Philip II and the Cortes (which represent the main cities).</a:t>
            </a:r>
          </a:p>
        </p:txBody>
      </p:sp>
      <p:sp>
        <p:nvSpPr>
          <p:cNvPr id="5" name="Title 1">
            <a:extLst>
              <a:ext uri="{FF2B5EF4-FFF2-40B4-BE49-F238E27FC236}">
                <a16:creationId xmlns:a16="http://schemas.microsoft.com/office/drawing/2014/main" id="{2CFB0943-82C2-264D-8BB6-F46A48981689}"/>
              </a:ext>
            </a:extLst>
          </p:cNvPr>
          <p:cNvSpPr txBox="1">
            <a:spLocks/>
          </p:cNvSpPr>
          <p:nvPr/>
        </p:nvSpPr>
        <p:spPr>
          <a:xfrm>
            <a:off x="297228" y="400997"/>
            <a:ext cx="10515600" cy="9638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solidFill>
                  <a:srgbClr val="0070C0"/>
                </a:solidFill>
                <a:latin typeface="Helvetica" pitchFamily="2" charset="0"/>
              </a:rPr>
              <a:t>This book</a:t>
            </a:r>
          </a:p>
        </p:txBody>
      </p:sp>
    </p:spTree>
    <p:extLst>
      <p:ext uri="{BB962C8B-B14F-4D97-AF65-F5344CB8AC3E}">
        <p14:creationId xmlns:p14="http://schemas.microsoft.com/office/powerpoint/2010/main" val="131102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pPr algn="r"/>
            <a:r>
              <a:rPr lang="en-US" dirty="0">
                <a:solidFill>
                  <a:srgbClr val="0070C0"/>
                </a:solidFill>
                <a:latin typeface="Helvetica" pitchFamily="2" charset="0"/>
              </a:rPr>
              <a:t>Overall structure</a:t>
            </a: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338327" y="179196"/>
            <a:ext cx="10515600" cy="6578219"/>
          </a:xfrm>
        </p:spPr>
        <p:txBody>
          <a:bodyPr>
            <a:noAutofit/>
          </a:bodyPr>
          <a:lstStyle/>
          <a:p>
            <a:pPr>
              <a:spcAft>
                <a:spcPts val="600"/>
              </a:spcAft>
            </a:pPr>
            <a:r>
              <a:rPr lang="en-US" sz="2000" dirty="0">
                <a:solidFill>
                  <a:srgbClr val="000000"/>
                </a:solidFill>
                <a:effectLst/>
                <a:latin typeface="Calibri" panose="020F0502020204030204" pitchFamily="34" charset="0"/>
                <a:ea typeface="Cambria" panose="02040503050406030204" pitchFamily="18" charset="0"/>
                <a:cs typeface="Calibri" panose="020F0502020204030204" pitchFamily="34" charset="0"/>
              </a:rPr>
              <a:t>1: Castile in the 16</a:t>
            </a:r>
            <a:r>
              <a:rPr lang="en-US" sz="2000" baseline="30000" dirty="0">
                <a:solidFill>
                  <a:srgbClr val="000000"/>
                </a:solidFill>
                <a:effectLst/>
                <a:latin typeface="Calibri" panose="020F0502020204030204" pitchFamily="34" charset="0"/>
                <a:ea typeface="Cambria" panose="02040503050406030204" pitchFamily="18" charset="0"/>
                <a:cs typeface="Calibri" panose="020F0502020204030204" pitchFamily="34" charset="0"/>
              </a:rPr>
              <a:t>th</a:t>
            </a:r>
            <a:r>
              <a:rPr lang="en-US" sz="2000" dirty="0">
                <a:solidFill>
                  <a:srgbClr val="000000"/>
                </a:solidFill>
                <a:effectLst/>
                <a:latin typeface="Calibri" panose="020F0502020204030204" pitchFamily="34" charset="0"/>
                <a:ea typeface="Cambria" panose="02040503050406030204" pitchFamily="18" charset="0"/>
                <a:cs typeface="Calibri" panose="020F0502020204030204" pitchFamily="34" charset="0"/>
              </a:rPr>
              <a:t> century: markets, banks and credit</a:t>
            </a:r>
          </a:p>
          <a:p>
            <a:pPr lvl="1">
              <a:spcBef>
                <a:spcPts val="0"/>
              </a:spcBef>
            </a:pPr>
            <a:r>
              <a:rPr lang="en-US" sz="1800" dirty="0">
                <a:solidFill>
                  <a:srgbClr val="000000"/>
                </a:solidFill>
                <a:latin typeface="Calibri" panose="020F0502020204030204" pitchFamily="34" charset="0"/>
                <a:ea typeface="Cambria" panose="02040503050406030204" pitchFamily="18" charset="0"/>
                <a:cs typeface="Calibri" panose="020F0502020204030204" pitchFamily="34" charset="0"/>
              </a:rPr>
              <a:t>Cities</a:t>
            </a:r>
          </a:p>
          <a:p>
            <a:pPr lvl="1">
              <a:spcBef>
                <a:spcPts val="0"/>
              </a:spcBef>
            </a:pPr>
            <a:r>
              <a:rPr lang="en-US" sz="1800" dirty="0">
                <a:solidFill>
                  <a:srgbClr val="000000"/>
                </a:solidFill>
                <a:latin typeface="Calibri" panose="020F0502020204030204" pitchFamily="34" charset="0"/>
                <a:ea typeface="Cambria" panose="02040503050406030204" pitchFamily="18" charset="0"/>
                <a:cs typeface="Calibri" panose="020F0502020204030204" pitchFamily="34" charset="0"/>
              </a:rPr>
              <a:t>Commercial fairs</a:t>
            </a:r>
          </a:p>
          <a:p>
            <a:pPr lvl="1"/>
            <a:r>
              <a:rPr lang="en-US" sz="1800" dirty="0">
                <a:solidFill>
                  <a:srgbClr val="000000"/>
                </a:solidFill>
                <a:effectLst/>
                <a:latin typeface="Calibri" panose="020F0502020204030204" pitchFamily="34" charset="0"/>
                <a:ea typeface="Cambria" panose="02040503050406030204" pitchFamily="18" charset="0"/>
                <a:cs typeface="Calibri" panose="020F0502020204030204" pitchFamily="34" charset="0"/>
              </a:rPr>
              <a:t>Revenues</a:t>
            </a:r>
          </a:p>
          <a:p>
            <a:pPr lvl="1"/>
            <a:r>
              <a:rPr lang="en-US" sz="1800" dirty="0">
                <a:effectLst/>
                <a:latin typeface="Calibri" panose="020F0502020204030204" pitchFamily="34" charset="0"/>
                <a:ea typeface="Cambria" panose="02040503050406030204" pitchFamily="18" charset="0"/>
                <a:cs typeface="Calibri" panose="020F0502020204030204" pitchFamily="34" charset="0"/>
              </a:rPr>
              <a:t>Long-term debt</a:t>
            </a:r>
          </a:p>
          <a:p>
            <a:pPr lvl="1"/>
            <a:r>
              <a:rPr lang="en-US" sz="1800" dirty="0">
                <a:effectLst/>
                <a:latin typeface="Calibri" panose="020F0502020204030204" pitchFamily="34" charset="0"/>
                <a:ea typeface="Cambria" panose="02040503050406030204" pitchFamily="18" charset="0"/>
                <a:cs typeface="Calibri" panose="020F0502020204030204" pitchFamily="34" charset="0"/>
              </a:rPr>
              <a:t>Model</a:t>
            </a:r>
          </a:p>
          <a:p>
            <a:pPr>
              <a:spcAft>
                <a:spcPts val="600"/>
              </a:spcAft>
            </a:pPr>
            <a:r>
              <a:rPr lang="en-US" sz="2000" dirty="0">
                <a:solidFill>
                  <a:srgbClr val="000000"/>
                </a:solidFill>
                <a:effectLst/>
                <a:latin typeface="Calibri" panose="020F0502020204030204" pitchFamily="34" charset="0"/>
                <a:ea typeface="Cambria" panose="02040503050406030204" pitchFamily="18" charset="0"/>
                <a:cs typeface="Calibri" panose="020F0502020204030204" pitchFamily="34" charset="0"/>
              </a:rPr>
              <a:t>2: The upward phase of the reign (1550-1571)</a:t>
            </a:r>
          </a:p>
          <a:p>
            <a:pPr lvl="1">
              <a:spcBef>
                <a:spcPts val="0"/>
              </a:spcBef>
            </a:pPr>
            <a:r>
              <a:rPr lang="en-US" sz="1800" dirty="0">
                <a:solidFill>
                  <a:srgbClr val="000000"/>
                </a:solidFill>
                <a:latin typeface="Calibri" panose="020F0502020204030204" pitchFamily="34" charset="0"/>
                <a:ea typeface="Cambria" panose="02040503050406030204" pitchFamily="18" charset="0"/>
                <a:cs typeface="Calibri" panose="020F0502020204030204" pitchFamily="34" charset="0"/>
              </a:rPr>
              <a:t>The 1557-60 debt restructuring and new </a:t>
            </a:r>
            <a:r>
              <a:rPr lang="en-US" sz="1800" dirty="0" err="1">
                <a:solidFill>
                  <a:srgbClr val="000000"/>
                </a:solidFill>
                <a:latin typeface="Calibri" panose="020F0502020204030204" pitchFamily="34" charset="0"/>
                <a:ea typeface="Cambria" panose="02040503050406030204" pitchFamily="18" charset="0"/>
                <a:cs typeface="Calibri" panose="020F0502020204030204" pitchFamily="34" charset="0"/>
              </a:rPr>
              <a:t>encabezamiento</a:t>
            </a:r>
            <a:r>
              <a:rPr lang="en-US" sz="1800" dirty="0">
                <a:solidFill>
                  <a:srgbClr val="000000"/>
                </a:solidFill>
                <a:latin typeface="Calibri" panose="020F0502020204030204" pitchFamily="34" charset="0"/>
                <a:ea typeface="Cambria" panose="02040503050406030204" pitchFamily="18" charset="0"/>
                <a:cs typeface="Calibri" panose="020F0502020204030204" pitchFamily="34" charset="0"/>
              </a:rPr>
              <a:t> (contractual contribution of the cities)</a:t>
            </a:r>
          </a:p>
          <a:p>
            <a:pPr>
              <a:spcAft>
                <a:spcPts val="600"/>
              </a:spcAft>
            </a:pPr>
            <a:r>
              <a:rPr lang="en-US" sz="2000" dirty="0">
                <a:solidFill>
                  <a:srgbClr val="000000"/>
                </a:solidFill>
                <a:effectLst/>
                <a:latin typeface="Calibri" panose="020F0502020204030204" pitchFamily="34" charset="0"/>
                <a:ea typeface="Cambria" panose="02040503050406030204" pitchFamily="18" charset="0"/>
                <a:cs typeface="Calibri" panose="020F0502020204030204" pitchFamily="34" charset="0"/>
              </a:rPr>
              <a:t>3: The main confrontation with the cities (1572-1577)</a:t>
            </a:r>
          </a:p>
          <a:p>
            <a:pPr lvl="1">
              <a:lnSpc>
                <a:spcPct val="115000"/>
              </a:lnSpc>
              <a:spcBef>
                <a:spcPts val="0"/>
              </a:spcBef>
            </a:pPr>
            <a:r>
              <a:rPr lang="es-ES" sz="1800" dirty="0" err="1">
                <a:effectLst/>
                <a:latin typeface="Calibri" panose="020F0502020204030204" pitchFamily="34" charset="0"/>
                <a:ea typeface="Cambria" panose="02040503050406030204" pitchFamily="18" charset="0"/>
                <a:cs typeface="Calibri" panose="020F0502020204030204" pitchFamily="34" charset="0"/>
              </a:rPr>
              <a:t>Obstruction</a:t>
            </a:r>
            <a:r>
              <a:rPr lang="es-ES" sz="1800" dirty="0">
                <a:effectLst/>
                <a:latin typeface="Calibri" panose="020F0502020204030204" pitchFamily="34" charset="0"/>
                <a:ea typeface="Cambria" panose="02040503050406030204" pitchFamily="18" charset="0"/>
                <a:cs typeface="Calibri" panose="020F0502020204030204" pitchFamily="34" charset="0"/>
              </a:rPr>
              <a:t> in </a:t>
            </a:r>
            <a:r>
              <a:rPr lang="es-ES" sz="1800" dirty="0" err="1">
                <a:effectLst/>
                <a:latin typeface="Calibri" panose="020F0502020204030204" pitchFamily="34" charset="0"/>
                <a:ea typeface="Cambria" panose="02040503050406030204" pitchFamily="18" charset="0"/>
                <a:cs typeface="Calibri" panose="020F0502020204030204" pitchFamily="34" charset="0"/>
              </a:rPr>
              <a:t>the</a:t>
            </a:r>
            <a:r>
              <a:rPr lang="es-ES" sz="1800" dirty="0">
                <a:effectLst/>
                <a:latin typeface="Calibri" panose="020F0502020204030204" pitchFamily="34" charset="0"/>
                <a:ea typeface="Cambria" panose="02040503050406030204" pitchFamily="18" charset="0"/>
                <a:cs typeface="Calibri" panose="020F0502020204030204" pitchFamily="34" charset="0"/>
              </a:rPr>
              <a:t> Cortes, </a:t>
            </a:r>
            <a:r>
              <a:rPr lang="es-ES" sz="1800" dirty="0" err="1">
                <a:effectLst/>
                <a:latin typeface="Calibri" panose="020F0502020204030204" pitchFamily="34" charset="0"/>
                <a:ea typeface="Cambria" panose="02040503050406030204" pitchFamily="18" charset="0"/>
                <a:cs typeface="Calibri" panose="020F0502020204030204" pitchFamily="34" charset="0"/>
              </a:rPr>
              <a:t>towards</a:t>
            </a:r>
            <a:r>
              <a:rPr lang="es-ES" sz="1800" dirty="0">
                <a:effectLst/>
                <a:latin typeface="Calibri" panose="020F0502020204030204" pitchFamily="34" charset="0"/>
                <a:ea typeface="Cambria" panose="02040503050406030204" pitchFamily="18" charset="0"/>
                <a:cs typeface="Calibri" panose="020F0502020204030204" pitchFamily="34" charset="0"/>
              </a:rPr>
              <a:t> </a:t>
            </a:r>
            <a:r>
              <a:rPr lang="es-ES" sz="1800" dirty="0" err="1">
                <a:effectLst/>
                <a:latin typeface="Calibri" panose="020F0502020204030204" pitchFamily="34" charset="0"/>
                <a:ea typeface="Cambria" panose="02040503050406030204" pitchFamily="18" charset="0"/>
                <a:cs typeface="Calibri" panose="020F0502020204030204" pitchFamily="34" charset="0"/>
              </a:rPr>
              <a:t>the</a:t>
            </a:r>
            <a:r>
              <a:rPr lang="es-ES" sz="1800" dirty="0">
                <a:effectLst/>
                <a:latin typeface="Calibri" panose="020F0502020204030204" pitchFamily="34" charset="0"/>
                <a:ea typeface="Cambria" panose="02040503050406030204" pitchFamily="18" charset="0"/>
                <a:cs typeface="Calibri" panose="020F0502020204030204" pitchFamily="34" charset="0"/>
              </a:rPr>
              <a:t> crisis (1572-1575)</a:t>
            </a:r>
            <a:endParaRPr lang="en-US" sz="1800" dirty="0">
              <a:effectLst/>
              <a:latin typeface="Calibri" panose="020F0502020204030204" pitchFamily="34" charset="0"/>
              <a:ea typeface="Cambria" panose="02040503050406030204" pitchFamily="18" charset="0"/>
              <a:cs typeface="Calibri" panose="020F0502020204030204" pitchFamily="34" charset="0"/>
            </a:endParaRPr>
          </a:p>
          <a:p>
            <a:pPr lvl="1">
              <a:lnSpc>
                <a:spcPct val="115000"/>
              </a:lnSpc>
              <a:spcBef>
                <a:spcPts val="0"/>
              </a:spcBef>
            </a:pPr>
            <a:r>
              <a:rPr lang="es-ES" sz="1800" dirty="0" err="1">
                <a:effectLst/>
                <a:latin typeface="Calibri" panose="020F0502020204030204" pitchFamily="34" charset="0"/>
                <a:ea typeface="Cambria" panose="02040503050406030204" pitchFamily="18" charset="0"/>
                <a:cs typeface="Calibri" panose="020F0502020204030204" pitchFamily="34" charset="0"/>
              </a:rPr>
              <a:t>The</a:t>
            </a:r>
            <a:r>
              <a:rPr lang="es-ES" sz="1800" dirty="0">
                <a:effectLst/>
                <a:latin typeface="Calibri" panose="020F0502020204030204" pitchFamily="34" charset="0"/>
                <a:ea typeface="Cambria" panose="02040503050406030204" pitchFamily="18" charset="0"/>
                <a:cs typeface="Calibri" panose="020F0502020204030204" pitchFamily="34" charset="0"/>
              </a:rPr>
              <a:t> Decreto of 1575</a:t>
            </a:r>
            <a:endParaRPr lang="en-US" sz="1800" dirty="0">
              <a:effectLst/>
              <a:latin typeface="Calibri" panose="020F0502020204030204" pitchFamily="34" charset="0"/>
              <a:ea typeface="Cambria" panose="02040503050406030204" pitchFamily="18" charset="0"/>
              <a:cs typeface="Calibri" panose="020F0502020204030204" pitchFamily="34" charset="0"/>
            </a:endParaRPr>
          </a:p>
          <a:p>
            <a:pPr lvl="1">
              <a:lnSpc>
                <a:spcPct val="115000"/>
              </a:lnSpc>
              <a:spcBef>
                <a:spcPts val="0"/>
              </a:spcBef>
            </a:pPr>
            <a:r>
              <a:rPr lang="en-US" sz="1800" dirty="0">
                <a:effectLst/>
                <a:latin typeface="Calibri" panose="020F0502020204030204" pitchFamily="34" charset="0"/>
                <a:ea typeface="Cambria" panose="02040503050406030204" pitchFamily="18" charset="0"/>
                <a:cs typeface="Calibri" panose="020F0502020204030204" pitchFamily="34" charset="0"/>
              </a:rPr>
              <a:t>The crisis in the credit market</a:t>
            </a:r>
          </a:p>
          <a:p>
            <a:pPr lvl="1">
              <a:lnSpc>
                <a:spcPct val="115000"/>
              </a:lnSpc>
              <a:spcBef>
                <a:spcPts val="0"/>
              </a:spcBef>
            </a:pPr>
            <a:r>
              <a:rPr lang="en-US" sz="1800" dirty="0">
                <a:effectLst/>
                <a:latin typeface="Calibri" panose="020F0502020204030204" pitchFamily="34" charset="0"/>
                <a:ea typeface="Cambria" panose="02040503050406030204" pitchFamily="18" charset="0"/>
                <a:cs typeface="Calibri" panose="020F0502020204030204" pitchFamily="34" charset="0"/>
              </a:rPr>
              <a:t>War of attrition between the Crown and the cities (1576-77) and resolution</a:t>
            </a:r>
          </a:p>
          <a:p>
            <a:pPr>
              <a:spcAft>
                <a:spcPts val="600"/>
              </a:spcAft>
            </a:pPr>
            <a:r>
              <a:rPr lang="en-US" sz="2000" dirty="0">
                <a:solidFill>
                  <a:srgbClr val="000000"/>
                </a:solidFill>
                <a:effectLst/>
                <a:latin typeface="Calibri" panose="020F0502020204030204" pitchFamily="34" charset="0"/>
                <a:ea typeface="Cambria" panose="02040503050406030204" pitchFamily="18" charset="0"/>
                <a:cs typeface="Calibri" panose="020F0502020204030204" pitchFamily="34" charset="0"/>
              </a:rPr>
              <a:t>4: </a:t>
            </a:r>
            <a:r>
              <a:rPr lang="en-US" sz="1800" dirty="0">
                <a:solidFill>
                  <a:srgbClr val="000000"/>
                </a:solidFill>
                <a:effectLst/>
                <a:latin typeface="Calibri" panose="020F0502020204030204" pitchFamily="34" charset="0"/>
                <a:ea typeface="Cambria" panose="02040503050406030204" pitchFamily="18" charset="0"/>
                <a:cs typeface="Calibri" panose="020F0502020204030204" pitchFamily="34" charset="0"/>
              </a:rPr>
              <a:t>The latter part of the reign (1580-1598)</a:t>
            </a:r>
            <a:endParaRPr lang="en-US" sz="1800" dirty="0">
              <a:effectLst/>
              <a:latin typeface="Calibri" panose="020F0502020204030204" pitchFamily="34" charset="0"/>
              <a:ea typeface="Cambria" panose="02040503050406030204" pitchFamily="18" charset="0"/>
              <a:cs typeface="Calibri" panose="020F0502020204030204" pitchFamily="34" charset="0"/>
            </a:endParaRPr>
          </a:p>
          <a:p>
            <a:pPr lvl="1">
              <a:lnSpc>
                <a:spcPct val="115000"/>
              </a:lnSpc>
              <a:spcBef>
                <a:spcPts val="0"/>
              </a:spcBef>
            </a:pPr>
            <a:r>
              <a:rPr lang="es-ES" sz="1800" dirty="0" err="1">
                <a:effectLst/>
                <a:latin typeface="Calibri" panose="020F0502020204030204" pitchFamily="34" charset="0"/>
                <a:ea typeface="Cambria" panose="02040503050406030204" pitchFamily="18" charset="0"/>
                <a:cs typeface="Calibri" panose="020F0502020204030204" pitchFamily="34" charset="0"/>
              </a:rPr>
              <a:t>Financing</a:t>
            </a:r>
            <a:r>
              <a:rPr lang="es-ES" sz="1800" dirty="0">
                <a:effectLst/>
                <a:latin typeface="Calibri" panose="020F0502020204030204" pitchFamily="34" charset="0"/>
                <a:ea typeface="Cambria" panose="02040503050406030204" pitchFamily="18" charset="0"/>
                <a:cs typeface="Calibri" panose="020F0502020204030204" pitchFamily="34" charset="0"/>
              </a:rPr>
              <a:t> in </a:t>
            </a:r>
            <a:r>
              <a:rPr lang="es-ES" sz="1800" dirty="0" err="1">
                <a:effectLst/>
                <a:latin typeface="Calibri" panose="020F0502020204030204" pitchFamily="34" charset="0"/>
                <a:ea typeface="Cambria" panose="02040503050406030204" pitchFamily="18" charset="0"/>
                <a:cs typeface="Calibri" panose="020F0502020204030204" pitchFamily="34" charset="0"/>
              </a:rPr>
              <a:t>Flanders</a:t>
            </a:r>
            <a:endParaRPr lang="en-US" sz="1800" dirty="0">
              <a:effectLst/>
              <a:latin typeface="Calibri" panose="020F0502020204030204" pitchFamily="34" charset="0"/>
              <a:ea typeface="Cambria" panose="02040503050406030204" pitchFamily="18" charset="0"/>
              <a:cs typeface="Calibri" panose="020F0502020204030204" pitchFamily="34" charset="0"/>
            </a:endParaRPr>
          </a:p>
          <a:p>
            <a:pPr lvl="1">
              <a:lnSpc>
                <a:spcPct val="115000"/>
              </a:lnSpc>
              <a:spcBef>
                <a:spcPts val="0"/>
              </a:spcBef>
            </a:pPr>
            <a:r>
              <a:rPr lang="en-US" sz="1800" dirty="0">
                <a:effectLst/>
                <a:latin typeface="Calibri" panose="020F0502020204030204" pitchFamily="34" charset="0"/>
                <a:ea typeface="Cambria" panose="02040503050406030204" pitchFamily="18" charset="0"/>
                <a:cs typeface="Calibri" panose="020F0502020204030204" pitchFamily="34" charset="0"/>
              </a:rPr>
              <a:t>Exploiting the Armada’s disaster: the </a:t>
            </a:r>
            <a:r>
              <a:rPr lang="en-US" sz="1800" dirty="0" err="1">
                <a:effectLst/>
                <a:latin typeface="Calibri" panose="020F0502020204030204" pitchFamily="34" charset="0"/>
                <a:ea typeface="Cambria" panose="02040503050406030204" pitchFamily="18" charset="0"/>
                <a:cs typeface="Calibri" panose="020F0502020204030204" pitchFamily="34" charset="0"/>
              </a:rPr>
              <a:t>Millones</a:t>
            </a:r>
            <a:endParaRPr lang="en-US" sz="1800" dirty="0">
              <a:effectLst/>
              <a:latin typeface="Calibri" panose="020F0502020204030204" pitchFamily="34" charset="0"/>
              <a:ea typeface="Cambria" panose="02040503050406030204" pitchFamily="18" charset="0"/>
              <a:cs typeface="Calibri" panose="020F0502020204030204" pitchFamily="34" charset="0"/>
            </a:endParaRPr>
          </a:p>
          <a:p>
            <a:pPr lvl="1">
              <a:lnSpc>
                <a:spcPct val="115000"/>
              </a:lnSpc>
              <a:spcBef>
                <a:spcPts val="0"/>
              </a:spcBef>
            </a:pPr>
            <a:r>
              <a:rPr lang="en-US" sz="1800" dirty="0">
                <a:effectLst/>
                <a:latin typeface="Calibri" panose="020F0502020204030204" pitchFamily="34" charset="0"/>
                <a:ea typeface="Cambria" panose="02040503050406030204" pitchFamily="18" charset="0"/>
                <a:cs typeface="Calibri" panose="020F0502020204030204" pitchFamily="34" charset="0"/>
              </a:rPr>
              <a:t>Two asientos:</a:t>
            </a:r>
          </a:p>
          <a:p>
            <a:pPr lvl="2">
              <a:lnSpc>
                <a:spcPct val="115000"/>
              </a:lnSpc>
              <a:spcBef>
                <a:spcPts val="0"/>
              </a:spcBef>
            </a:pPr>
            <a:r>
              <a:rPr lang="en-US" sz="1400" dirty="0">
                <a:effectLst/>
                <a:latin typeface="Calibri" panose="020F0502020204030204" pitchFamily="34" charset="0"/>
                <a:ea typeface="Cambria" panose="02040503050406030204" pitchFamily="18" charset="0"/>
                <a:cs typeface="Calibri" panose="020F0502020204030204" pitchFamily="34" charset="0"/>
              </a:rPr>
              <a:t> (</a:t>
            </a:r>
            <a:r>
              <a:rPr lang="en-US" sz="1400" dirty="0" err="1">
                <a:effectLst/>
                <a:latin typeface="Calibri" panose="020F0502020204030204" pitchFamily="34" charset="0"/>
                <a:ea typeface="Cambria" panose="02040503050406030204" pitchFamily="18" charset="0"/>
                <a:cs typeface="Calibri" panose="020F0502020204030204" pitchFamily="34" charset="0"/>
              </a:rPr>
              <a:t>Fiesco</a:t>
            </a:r>
            <a:r>
              <a:rPr lang="en-US" sz="1400" dirty="0">
                <a:effectLst/>
                <a:latin typeface="Calibri" panose="020F0502020204030204" pitchFamily="34" charset="0"/>
                <a:ea typeface="Cambria" panose="02040503050406030204" pitchFamily="18" charset="0"/>
                <a:cs typeface="Calibri" panose="020F0502020204030204" pitchFamily="34" charset="0"/>
              </a:rPr>
              <a:t> asiento: from fountains in Castile to streams in Flanders</a:t>
            </a:r>
          </a:p>
          <a:p>
            <a:pPr lvl="2">
              <a:lnSpc>
                <a:spcPct val="115000"/>
              </a:lnSpc>
              <a:spcBef>
                <a:spcPts val="0"/>
              </a:spcBef>
            </a:pPr>
            <a:r>
              <a:rPr lang="en-US" sz="1400" dirty="0">
                <a:effectLst/>
                <a:latin typeface="Calibri" panose="020F0502020204030204" pitchFamily="34" charset="0"/>
                <a:ea typeface="Cambria" panose="02040503050406030204" pitchFamily="18" charset="0"/>
                <a:cs typeface="Calibri" panose="020F0502020204030204" pitchFamily="34" charset="0"/>
              </a:rPr>
              <a:t>The </a:t>
            </a:r>
            <a:r>
              <a:rPr lang="en-US" sz="1400" dirty="0" err="1">
                <a:effectLst/>
                <a:latin typeface="Calibri" panose="020F0502020204030204" pitchFamily="34" charset="0"/>
                <a:ea typeface="Cambria" panose="02040503050406030204" pitchFamily="18" charset="0"/>
                <a:cs typeface="Calibri" panose="020F0502020204030204" pitchFamily="34" charset="0"/>
              </a:rPr>
              <a:t>Maluenda</a:t>
            </a:r>
            <a:r>
              <a:rPr lang="en-US" sz="1400" dirty="0">
                <a:effectLst/>
                <a:latin typeface="Calibri" panose="020F0502020204030204" pitchFamily="34" charset="0"/>
                <a:ea typeface="Cambria" panose="02040503050406030204" pitchFamily="18" charset="0"/>
                <a:cs typeface="Calibri" panose="020F0502020204030204" pitchFamily="34" charset="0"/>
              </a:rPr>
              <a:t> asiento: </a:t>
            </a:r>
            <a:r>
              <a:rPr lang="en-US" sz="1400" dirty="0" err="1">
                <a:effectLst/>
                <a:latin typeface="Calibri" panose="020F0502020204030204" pitchFamily="34" charset="0"/>
                <a:ea typeface="Cambria" panose="02040503050406030204" pitchFamily="18" charset="0"/>
                <a:cs typeface="Calibri" panose="020F0502020204030204" pitchFamily="34" charset="0"/>
              </a:rPr>
              <a:t>mesadas</a:t>
            </a:r>
            <a:r>
              <a:rPr lang="en-US" sz="1400" dirty="0">
                <a:effectLst/>
                <a:latin typeface="Calibri" panose="020F0502020204030204" pitchFamily="34" charset="0"/>
                <a:ea typeface="Cambria" panose="02040503050406030204" pitchFamily="18" charset="0"/>
                <a:cs typeface="Calibri" panose="020F0502020204030204" pitchFamily="34" charset="0"/>
              </a:rPr>
              <a:t> with an option to refinance in </a:t>
            </a:r>
            <a:r>
              <a:rPr lang="en-US" sz="1400" dirty="0" err="1">
                <a:effectLst/>
                <a:latin typeface="Calibri" panose="020F0502020204030204" pitchFamily="34" charset="0"/>
                <a:ea typeface="Cambria" panose="02040503050406030204" pitchFamily="18" charset="0"/>
                <a:cs typeface="Calibri" panose="020F0502020204030204" pitchFamily="34" charset="0"/>
              </a:rPr>
              <a:t>juros</a:t>
            </a:r>
            <a:endParaRPr lang="en-US" sz="1400" dirty="0">
              <a:effectLst/>
              <a:latin typeface="Calibri" panose="020F0502020204030204" pitchFamily="34" charset="0"/>
              <a:ea typeface="Cambria" panose="02040503050406030204" pitchFamily="18" charset="0"/>
              <a:cs typeface="Calibri" panose="020F0502020204030204" pitchFamily="34" charset="0"/>
            </a:endParaRPr>
          </a:p>
          <a:p>
            <a:pPr lvl="1">
              <a:lnSpc>
                <a:spcPct val="115000"/>
              </a:lnSpc>
              <a:spcBef>
                <a:spcPts val="0"/>
              </a:spcBef>
            </a:pPr>
            <a:r>
              <a:rPr lang="en-US" sz="1800" dirty="0">
                <a:effectLst/>
                <a:latin typeface="Calibri" panose="020F0502020204030204" pitchFamily="34" charset="0"/>
                <a:ea typeface="Cambria" panose="02040503050406030204" pitchFamily="18" charset="0"/>
                <a:cs typeface="Calibri" panose="020F0502020204030204" pitchFamily="34" charset="0"/>
              </a:rPr>
              <a:t>The failure to renew the </a:t>
            </a:r>
            <a:r>
              <a:rPr lang="en-US" sz="1800" i="1" dirty="0" err="1">
                <a:effectLst/>
                <a:latin typeface="Calibri" panose="020F0502020204030204" pitchFamily="34" charset="0"/>
                <a:ea typeface="Cambria" panose="02040503050406030204" pitchFamily="18" charset="0"/>
                <a:cs typeface="Calibri" panose="020F0502020204030204" pitchFamily="34" charset="0"/>
              </a:rPr>
              <a:t>millones</a:t>
            </a:r>
            <a:r>
              <a:rPr lang="en-US" sz="1800" dirty="0">
                <a:effectLst/>
                <a:latin typeface="Calibri" panose="020F0502020204030204" pitchFamily="34" charset="0"/>
                <a:ea typeface="Cambria" panose="02040503050406030204" pitchFamily="18" charset="0"/>
                <a:cs typeface="Calibri" panose="020F0502020204030204" pitchFamily="34" charset="0"/>
              </a:rPr>
              <a:t> and the last crisis</a:t>
            </a:r>
            <a:endParaRPr lang="en-US" sz="2000" dirty="0">
              <a:effectLst/>
              <a:latin typeface="Calibri" panose="020F0502020204030204" pitchFamily="34" charset="0"/>
              <a:ea typeface="Cambria" panose="02040503050406030204" pitchFamily="18" charset="0"/>
              <a:cs typeface="Calibri" panose="020F0502020204030204" pitchFamily="34" charset="0"/>
            </a:endParaRPr>
          </a:p>
          <a:p>
            <a:pPr>
              <a:spcAft>
                <a:spcPts val="1200"/>
              </a:spcAft>
            </a:pPr>
            <a:endParaRPr lang="en-US" sz="2000" dirty="0">
              <a:effectLst/>
              <a:latin typeface="Calibri" panose="020F0502020204030204" pitchFamily="34" charset="0"/>
              <a:ea typeface="Cambria" panose="02040503050406030204" pitchFamily="18" charset="0"/>
              <a:cs typeface="Calibri" panose="020F0502020204030204" pitchFamily="34" charset="0"/>
            </a:endParaRPr>
          </a:p>
          <a:p>
            <a:pPr>
              <a:spcAft>
                <a:spcPts val="1200"/>
              </a:spcAft>
            </a:pP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1223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
                                            <p:txEl>
                                              <p:pRg st="17" end="17"/>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
                                            <p:txEl>
                                              <p:pRg st="18" end="18"/>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73FDC1ED-8520-4948-AFA7-5CB27760833F}"/>
              </a:ext>
            </a:extLst>
          </p:cNvPr>
          <p:cNvSpPr>
            <a:spLocks noGrp="1"/>
          </p:cNvSpPr>
          <p:nvPr>
            <p:ph type="title"/>
          </p:nvPr>
        </p:nvSpPr>
        <p:spPr>
          <a:xfrm>
            <a:off x="7207578" y="1252728"/>
            <a:ext cx="2667000" cy="685800"/>
          </a:xfrm>
        </p:spPr>
        <p:txBody>
          <a:bodyPr>
            <a:normAutofit/>
          </a:bodyPr>
          <a:lstStyle/>
          <a:p>
            <a:r>
              <a:rPr lang="en-US" altLang="en-US" sz="2000" dirty="0">
                <a:latin typeface="Calibri" panose="020F0502020204030204" pitchFamily="34" charset="0"/>
                <a:ea typeface="ＭＳ Ｐゴシック" panose="020B0600070205080204" pitchFamily="34" charset="-128"/>
                <a:cs typeface="Calibri" panose="020F0502020204030204" pitchFamily="34" charset="0"/>
              </a:rPr>
              <a:t>Asientos (contract with bankers)</a:t>
            </a:r>
          </a:p>
        </p:txBody>
      </p:sp>
      <p:pic>
        <p:nvPicPr>
          <p:cNvPr id="78850" name="Picture 2">
            <a:extLst>
              <a:ext uri="{FF2B5EF4-FFF2-40B4-BE49-F238E27FC236}">
                <a16:creationId xmlns:a16="http://schemas.microsoft.com/office/drawing/2014/main" id="{4071A1BB-6E9D-F04A-921E-81B3F5D0FF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9523" y="2781300"/>
            <a:ext cx="5105400"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A265BD75-E902-B941-B1D4-9FF05D2045CA}"/>
              </a:ext>
            </a:extLst>
          </p:cNvPr>
          <p:cNvCxnSpPr>
            <a:cxnSpLocks/>
          </p:cNvCxnSpPr>
          <p:nvPr/>
        </p:nvCxnSpPr>
        <p:spPr>
          <a:xfrm>
            <a:off x="7769226" y="2057400"/>
            <a:ext cx="1091970" cy="3626963"/>
          </a:xfrm>
          <a:prstGeom prst="line">
            <a:avLst/>
          </a:prstGeom>
          <a:ln w="38100">
            <a:solidFill>
              <a:srgbClr val="FF0000"/>
            </a:solidFill>
            <a:tailEnd type="triangle" w="lg" len="lg"/>
          </a:ln>
          <a:effectLst/>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C676F422-FCDB-8447-84A7-9F14BD62193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187804"/>
            <a:ext cx="5316538"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TextBox 1">
            <a:extLst>
              <a:ext uri="{FF2B5EF4-FFF2-40B4-BE49-F238E27FC236}">
                <a16:creationId xmlns:a16="http://schemas.microsoft.com/office/drawing/2014/main" id="{0A5436EB-14D0-8243-95C6-11B09745FF0A}"/>
              </a:ext>
            </a:extLst>
          </p:cNvPr>
          <p:cNvSpPr txBox="1">
            <a:spLocks noChangeArrowheads="1"/>
          </p:cNvSpPr>
          <p:nvPr/>
        </p:nvSpPr>
        <p:spPr bwMode="auto">
          <a:xfrm>
            <a:off x="3055547" y="5943639"/>
            <a:ext cx="21049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eaLnBrk="1" hangingPunct="1">
              <a:spcBef>
                <a:spcPct val="0"/>
              </a:spcBef>
              <a:spcAft>
                <a:spcPct val="0"/>
              </a:spcAft>
              <a:buFontTx/>
              <a:buNone/>
            </a:pPr>
            <a:r>
              <a:rPr lang="en-US" altLang="en-US" sz="1800" dirty="0">
                <a:cs typeface="Calibri" panose="020F0502020204030204" pitchFamily="34" charset="0"/>
              </a:rPr>
              <a:t>Castle set by Philip II</a:t>
            </a:r>
          </a:p>
          <a:p>
            <a:pPr eaLnBrk="1" hangingPunct="1">
              <a:spcBef>
                <a:spcPct val="0"/>
              </a:spcBef>
              <a:spcAft>
                <a:spcPct val="0"/>
              </a:spcAft>
              <a:buFontTx/>
              <a:buNone/>
            </a:pPr>
            <a:r>
              <a:rPr lang="en-US" altLang="en-US" sz="1800" dirty="0">
                <a:cs typeface="Calibri" panose="020F0502020204030204" pitchFamily="34" charset="0"/>
              </a:rPr>
              <a:t>to hold the archives</a:t>
            </a:r>
          </a:p>
        </p:txBody>
      </p:sp>
      <p:sp>
        <p:nvSpPr>
          <p:cNvPr id="10" name="Title 1">
            <a:extLst>
              <a:ext uri="{FF2B5EF4-FFF2-40B4-BE49-F238E27FC236}">
                <a16:creationId xmlns:a16="http://schemas.microsoft.com/office/drawing/2014/main" id="{B16C74E4-891E-BA48-91C2-3C3C1F8B493D}"/>
              </a:ext>
            </a:extLst>
          </p:cNvPr>
          <p:cNvSpPr txBox="1">
            <a:spLocks/>
          </p:cNvSpPr>
          <p:nvPr/>
        </p:nvSpPr>
        <p:spPr>
          <a:xfrm>
            <a:off x="448056" y="170053"/>
            <a:ext cx="10515600" cy="9638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0070C0"/>
                </a:solidFill>
                <a:latin typeface="Helvetica" pitchFamily="2" charset="0"/>
              </a:rPr>
              <a:t>Archival research in Simancas </a:t>
            </a:r>
            <a:r>
              <a:rPr lang="en-US" sz="2000" dirty="0">
                <a:solidFill>
                  <a:srgbClr val="0070C0"/>
                </a:solidFill>
                <a:latin typeface="Helvetica" pitchFamily="2" charset="0"/>
              </a:rPr>
              <a:t>(200km NW of Madrid)</a:t>
            </a:r>
          </a:p>
        </p:txBody>
      </p:sp>
      <p:sp>
        <p:nvSpPr>
          <p:cNvPr id="4" name="Rectangle 3">
            <a:extLst>
              <a:ext uri="{FF2B5EF4-FFF2-40B4-BE49-F238E27FC236}">
                <a16:creationId xmlns:a16="http://schemas.microsoft.com/office/drawing/2014/main" id="{1048927E-94FA-7E49-A795-7CC128F47762}"/>
              </a:ext>
            </a:extLst>
          </p:cNvPr>
          <p:cNvSpPr/>
          <p:nvPr/>
        </p:nvSpPr>
        <p:spPr>
          <a:xfrm>
            <a:off x="10774412" y="2586479"/>
            <a:ext cx="2279323" cy="41014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846B8171-1A1B-9141-8D0E-0AE9D5729537}"/>
              </a:ext>
            </a:extLst>
          </p:cNvPr>
          <p:cNvSpPr txBox="1"/>
          <p:nvPr/>
        </p:nvSpPr>
        <p:spPr>
          <a:xfrm>
            <a:off x="980388" y="1432874"/>
            <a:ext cx="2770951" cy="369332"/>
          </a:xfrm>
          <a:prstGeom prst="rect">
            <a:avLst/>
          </a:prstGeom>
          <a:noFill/>
        </p:spPr>
        <p:txBody>
          <a:bodyPr wrap="none" rtlCol="0">
            <a:spAutoFit/>
          </a:bodyPr>
          <a:lstStyle/>
          <a:p>
            <a:r>
              <a:rPr lang="en-US" dirty="0"/>
              <a:t>Philip II was a man of paper</a:t>
            </a:r>
          </a:p>
        </p:txBody>
      </p:sp>
    </p:spTree>
    <p:extLst>
      <p:ext uri="{BB962C8B-B14F-4D97-AF65-F5344CB8AC3E}">
        <p14:creationId xmlns:p14="http://schemas.microsoft.com/office/powerpoint/2010/main" val="44340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7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885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276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9" grpId="0"/>
      <p:bldP spid="3277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a:extLst>
              <a:ext uri="{FF2B5EF4-FFF2-40B4-BE49-F238E27FC236}">
                <a16:creationId xmlns:a16="http://schemas.microsoft.com/office/drawing/2014/main" id="{E2F6D224-3E1F-D940-9598-BBD46B3BD5A0}"/>
              </a:ext>
            </a:extLst>
          </p:cNvPr>
          <p:cNvSpPr>
            <a:spLocks noGrp="1"/>
          </p:cNvSpPr>
          <p:nvPr>
            <p:ph idx="1"/>
          </p:nvPr>
        </p:nvSpPr>
        <p:spPr/>
        <p:txBody>
          <a:bodyPr/>
          <a:lstStyle/>
          <a:p>
            <a:endParaRPr lang="en-US" altLang="en-US">
              <a:ea typeface="ＭＳ Ｐゴシック" panose="020B0600070205080204" pitchFamily="34" charset="-128"/>
            </a:endParaRPr>
          </a:p>
        </p:txBody>
      </p:sp>
      <p:sp>
        <p:nvSpPr>
          <p:cNvPr id="17411" name="Slide Number Placeholder 3">
            <a:extLst>
              <a:ext uri="{FF2B5EF4-FFF2-40B4-BE49-F238E27FC236}">
                <a16:creationId xmlns:a16="http://schemas.microsoft.com/office/drawing/2014/main" id="{DD6469E0-FEA3-A549-B86A-BCC22E4BC197}"/>
              </a:ext>
            </a:extLst>
          </p:cNvPr>
          <p:cNvSpPr>
            <a:spLocks noGrp="1"/>
          </p:cNvSpPr>
          <p:nvPr>
            <p:ph type="sldNum" sz="quarter" idx="12"/>
          </p:nvPr>
        </p:nvSpPr>
        <p:spPr bwMode="auto">
          <a:xfrm>
            <a:off x="1981200" y="6356351"/>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algn="l">
              <a:spcBef>
                <a:spcPct val="0"/>
              </a:spcBef>
              <a:spcAft>
                <a:spcPct val="0"/>
              </a:spcAft>
              <a:buFontTx/>
              <a:buNone/>
            </a:pPr>
            <a:fld id="{8DDFE29C-E995-204F-A547-7AF921728F89}" type="slidenum">
              <a:rPr lang="en-US" altLang="en-US" sz="1200">
                <a:solidFill>
                  <a:srgbClr val="898989"/>
                </a:solidFill>
                <a:latin typeface="Times" pitchFamily="2" charset="0"/>
                <a:sym typeface="Times" pitchFamily="2" charset="0"/>
              </a:rPr>
              <a:pPr algn="l">
                <a:spcBef>
                  <a:spcPct val="0"/>
                </a:spcBef>
                <a:spcAft>
                  <a:spcPct val="0"/>
                </a:spcAft>
                <a:buFontTx/>
                <a:buNone/>
              </a:pPr>
              <a:t>7</a:t>
            </a:fld>
            <a:endParaRPr lang="en-US" altLang="en-US" sz="1200">
              <a:solidFill>
                <a:srgbClr val="898989"/>
              </a:solidFill>
              <a:latin typeface="Times" pitchFamily="2" charset="0"/>
              <a:sym typeface="Times" pitchFamily="2" charset="0"/>
            </a:endParaRPr>
          </a:p>
        </p:txBody>
      </p:sp>
      <p:pic>
        <p:nvPicPr>
          <p:cNvPr id="16389" name="Picture 4">
            <a:extLst>
              <a:ext uri="{FF2B5EF4-FFF2-40B4-BE49-F238E27FC236}">
                <a16:creationId xmlns:a16="http://schemas.microsoft.com/office/drawing/2014/main" id="{21414E34-E11E-2B42-AAAB-FCF0B1C4AD8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600200"/>
            <a:ext cx="8147050" cy="509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341617BC-34A8-DD4C-9E5B-964ABAE7890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52400"/>
            <a:ext cx="2819400" cy="356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a:extLst>
              <a:ext uri="{FF2B5EF4-FFF2-40B4-BE49-F238E27FC236}">
                <a16:creationId xmlns:a16="http://schemas.microsoft.com/office/drawing/2014/main" id="{4CA23B9A-ACCA-3148-BADB-D441AF1402D1}"/>
              </a:ext>
            </a:extLst>
          </p:cNvPr>
          <p:cNvSpPr>
            <a:spLocks noGrp="1"/>
          </p:cNvSpPr>
          <p:nvPr>
            <p:ph type="title"/>
          </p:nvPr>
        </p:nvSpPr>
        <p:spPr/>
        <p:txBody>
          <a:bodyPr>
            <a:normAutofit/>
          </a:bodyPr>
          <a:lstStyle/>
          <a:p>
            <a:pPr algn="r"/>
            <a:r>
              <a:rPr lang="en-US" sz="3200" dirty="0">
                <a:solidFill>
                  <a:srgbClr val="0070C0"/>
                </a:solidFill>
                <a:latin typeface="+mn-lt"/>
              </a:rPr>
              <a:t>Charles V (Carlos V), 1519-1556</a:t>
            </a:r>
          </a:p>
        </p:txBody>
      </p:sp>
    </p:spTree>
    <p:extLst>
      <p:ext uri="{BB962C8B-B14F-4D97-AF65-F5344CB8AC3E}">
        <p14:creationId xmlns:p14="http://schemas.microsoft.com/office/powerpoint/2010/main" val="298721334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Number Placeholder 3">
            <a:extLst>
              <a:ext uri="{FF2B5EF4-FFF2-40B4-BE49-F238E27FC236}">
                <a16:creationId xmlns:a16="http://schemas.microsoft.com/office/drawing/2014/main" id="{D7292ED0-8510-AF47-B456-D62AE9B6796E}"/>
              </a:ext>
            </a:extLst>
          </p:cNvPr>
          <p:cNvSpPr>
            <a:spLocks noGrp="1"/>
          </p:cNvSpPr>
          <p:nvPr>
            <p:ph type="sldNum" sz="quarter" idx="12"/>
          </p:nvPr>
        </p:nvSpPr>
        <p:spPr bwMode="auto">
          <a:xfrm>
            <a:off x="1981200" y="6356351"/>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algn="l">
              <a:spcBef>
                <a:spcPct val="0"/>
              </a:spcBef>
              <a:spcAft>
                <a:spcPct val="0"/>
              </a:spcAft>
              <a:buFontTx/>
              <a:buNone/>
            </a:pPr>
            <a:fld id="{FCCD42C6-42C6-B946-A0B3-D9F085DD1695}" type="slidenum">
              <a:rPr lang="en-US" altLang="en-US" sz="1200">
                <a:solidFill>
                  <a:srgbClr val="898989"/>
                </a:solidFill>
                <a:latin typeface="Times" pitchFamily="2" charset="0"/>
                <a:sym typeface="Times" pitchFamily="2" charset="0"/>
              </a:rPr>
              <a:pPr algn="l">
                <a:spcBef>
                  <a:spcPct val="0"/>
                </a:spcBef>
                <a:spcAft>
                  <a:spcPct val="0"/>
                </a:spcAft>
                <a:buFontTx/>
                <a:buNone/>
              </a:pPr>
              <a:t>8</a:t>
            </a:fld>
            <a:endParaRPr lang="en-US" altLang="en-US" sz="1200">
              <a:solidFill>
                <a:srgbClr val="898989"/>
              </a:solidFill>
              <a:latin typeface="Times" pitchFamily="2" charset="0"/>
              <a:sym typeface="Times" pitchFamily="2" charset="0"/>
            </a:endParaRPr>
          </a:p>
        </p:txBody>
      </p:sp>
      <p:pic>
        <p:nvPicPr>
          <p:cNvPr id="19458" name="Picture 4">
            <a:extLst>
              <a:ext uri="{FF2B5EF4-FFF2-40B4-BE49-F238E27FC236}">
                <a16:creationId xmlns:a16="http://schemas.microsoft.com/office/drawing/2014/main" id="{D7CEF438-673A-564D-8B34-65F3428FF6B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685043"/>
            <a:ext cx="8147050" cy="509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8" name="Oval 7">
            <a:extLst>
              <a:ext uri="{FF2B5EF4-FFF2-40B4-BE49-F238E27FC236}">
                <a16:creationId xmlns:a16="http://schemas.microsoft.com/office/drawing/2014/main" id="{CD7499AD-1D49-7745-B58B-FBC0E171E5BC}"/>
              </a:ext>
            </a:extLst>
          </p:cNvPr>
          <p:cNvSpPr/>
          <p:nvPr/>
        </p:nvSpPr>
        <p:spPr>
          <a:xfrm>
            <a:off x="5867402" y="2082800"/>
            <a:ext cx="3962400" cy="2438400"/>
          </a:xfrm>
          <a:prstGeom prst="ellipse">
            <a:avLst/>
          </a:prstGeom>
          <a:ln>
            <a:solidFill>
              <a:schemeClr val="bg1">
                <a:alpha val="47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pic>
        <p:nvPicPr>
          <p:cNvPr id="19461" name="Picture 4">
            <a:extLst>
              <a:ext uri="{FF2B5EF4-FFF2-40B4-BE49-F238E27FC236}">
                <a16:creationId xmlns:a16="http://schemas.microsoft.com/office/drawing/2014/main" id="{B4C48E56-B203-B34B-9797-FFCBF354ACA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76200"/>
            <a:ext cx="305435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a:extLst>
              <a:ext uri="{FF2B5EF4-FFF2-40B4-BE49-F238E27FC236}">
                <a16:creationId xmlns:a16="http://schemas.microsoft.com/office/drawing/2014/main" id="{0434902C-86C1-5642-854E-8E6B1CCE5801}"/>
              </a:ext>
            </a:extLst>
          </p:cNvPr>
          <p:cNvSpPr/>
          <p:nvPr/>
        </p:nvSpPr>
        <p:spPr>
          <a:xfrm>
            <a:off x="5943600" y="4216400"/>
            <a:ext cx="304800" cy="304800"/>
          </a:xfrm>
          <a:prstGeom prst="ellipse">
            <a:avLst/>
          </a:prstGeom>
          <a:noFill/>
          <a:ln w="762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ln w="76200" cmpd="sng">
                <a:solidFill>
                  <a:schemeClr val="tx1"/>
                </a:solidFill>
              </a:ln>
            </a:endParaRPr>
          </a:p>
        </p:txBody>
      </p:sp>
      <p:sp>
        <p:nvSpPr>
          <p:cNvPr id="5" name="Rectangle 4">
            <a:extLst>
              <a:ext uri="{FF2B5EF4-FFF2-40B4-BE49-F238E27FC236}">
                <a16:creationId xmlns:a16="http://schemas.microsoft.com/office/drawing/2014/main" id="{8015B27F-720F-8146-9D75-316A79620B94}"/>
              </a:ext>
            </a:extLst>
          </p:cNvPr>
          <p:cNvSpPr/>
          <p:nvPr/>
        </p:nvSpPr>
        <p:spPr>
          <a:xfrm>
            <a:off x="3091992" y="4229100"/>
            <a:ext cx="1251408" cy="1775774"/>
          </a:xfrm>
          <a:prstGeom prst="rect">
            <a:avLst/>
          </a:prstGeom>
          <a:noFill/>
          <a:ln w="571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9" name="Title 2">
            <a:extLst>
              <a:ext uri="{FF2B5EF4-FFF2-40B4-BE49-F238E27FC236}">
                <a16:creationId xmlns:a16="http://schemas.microsoft.com/office/drawing/2014/main" id="{3D3B8433-9BD4-5143-96A5-B7994FDBC447}"/>
              </a:ext>
            </a:extLst>
          </p:cNvPr>
          <p:cNvSpPr>
            <a:spLocks noGrp="1"/>
          </p:cNvSpPr>
          <p:nvPr>
            <p:ph type="title"/>
          </p:nvPr>
        </p:nvSpPr>
        <p:spPr>
          <a:xfrm>
            <a:off x="609600" y="76201"/>
            <a:ext cx="10515600" cy="583676"/>
          </a:xfrm>
        </p:spPr>
        <p:txBody>
          <a:bodyPr>
            <a:normAutofit/>
          </a:bodyPr>
          <a:lstStyle/>
          <a:p>
            <a:pPr algn="r"/>
            <a:r>
              <a:rPr lang="en-US" sz="3200" dirty="0">
                <a:solidFill>
                  <a:srgbClr val="0070C0"/>
                </a:solidFill>
                <a:latin typeface="+mn-lt"/>
              </a:rPr>
              <a:t>Philip II, 1556-1598</a:t>
            </a:r>
          </a:p>
        </p:txBody>
      </p:sp>
      <p:sp>
        <p:nvSpPr>
          <p:cNvPr id="2" name="TextBox 1">
            <a:extLst>
              <a:ext uri="{FF2B5EF4-FFF2-40B4-BE49-F238E27FC236}">
                <a16:creationId xmlns:a16="http://schemas.microsoft.com/office/drawing/2014/main" id="{1D9F1AA1-B0BF-4B43-B492-7016E7500B59}"/>
              </a:ext>
            </a:extLst>
          </p:cNvPr>
          <p:cNvSpPr txBox="1"/>
          <p:nvPr/>
        </p:nvSpPr>
        <p:spPr>
          <a:xfrm>
            <a:off x="5316718" y="895546"/>
            <a:ext cx="6101029" cy="369332"/>
          </a:xfrm>
          <a:prstGeom prst="rect">
            <a:avLst/>
          </a:prstGeom>
          <a:noFill/>
        </p:spPr>
        <p:txBody>
          <a:bodyPr wrap="none" rtlCol="0">
            <a:spAutoFit/>
          </a:bodyPr>
          <a:lstStyle/>
          <a:p>
            <a:r>
              <a:rPr lang="en-US" dirty="0"/>
              <a:t>Only super-power (budget more than 10 times that of England)</a:t>
            </a:r>
          </a:p>
        </p:txBody>
      </p:sp>
    </p:spTree>
    <p:extLst>
      <p:ext uri="{BB962C8B-B14F-4D97-AF65-F5344CB8AC3E}">
        <p14:creationId xmlns:p14="http://schemas.microsoft.com/office/powerpoint/2010/main" val="33534330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772627"/>
          </a:xfrm>
        </p:spPr>
        <p:txBody>
          <a:bodyPr>
            <a:normAutofit/>
          </a:bodyPr>
          <a:lstStyle/>
          <a:p>
            <a:r>
              <a:rPr lang="en-US" sz="3200" dirty="0">
                <a:solidFill>
                  <a:srgbClr val="0070C0"/>
                </a:solidFill>
                <a:latin typeface="Helvetica" pitchFamily="2" charset="0"/>
              </a:rPr>
              <a:t>Power and money</a:t>
            </a: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376286" y="1178350"/>
            <a:ext cx="9389883" cy="4873658"/>
          </a:xfrm>
        </p:spPr>
        <p:txBody>
          <a:bodyPr>
            <a:normAutofit lnSpcReduction="10000"/>
          </a:bodyPr>
          <a:lstStyle/>
          <a:p>
            <a:pPr>
              <a:spcAft>
                <a:spcPts val="1200"/>
              </a:spcAft>
            </a:pPr>
            <a:r>
              <a:rPr lang="en-US" sz="2000" dirty="0"/>
              <a:t>Philip to his father at the beginning of the reign:</a:t>
            </a:r>
          </a:p>
          <a:p>
            <a:pPr marL="457200" lvl="1" indent="0">
              <a:buNone/>
            </a:pPr>
            <a:r>
              <a:rPr lang="en-US" sz="2000" dirty="0">
                <a:effectLst/>
                <a:latin typeface="Garamond" panose="02020404030301010803" pitchFamily="18" charset="0"/>
                <a:ea typeface="MS Mincho" panose="02020609040205080304" pitchFamily="49" charset="-128"/>
                <a:cs typeface="Times New Roman" panose="02020603050405020304" pitchFamily="18" charset="0"/>
              </a:rPr>
              <a:t>“I would very much like to explain my actions before the world, to demonstrate that I have no claims to the territory of others, but I would also like it to be understood that </a:t>
            </a:r>
            <a:r>
              <a:rPr lang="en-US" sz="2000" u="sng" dirty="0">
                <a:effectLst/>
                <a:latin typeface="Garamond" panose="02020404030301010803" pitchFamily="18" charset="0"/>
                <a:ea typeface="MS Mincho" panose="02020609040205080304" pitchFamily="49" charset="-128"/>
                <a:cs typeface="Times New Roman" panose="02020603050405020304" pitchFamily="18" charset="0"/>
              </a:rPr>
              <a:t>I must defend that which Your Majesty has granted me</a:t>
            </a:r>
            <a:r>
              <a:rPr lang="en-US" sz="2000" dirty="0">
                <a:latin typeface="Garamond" panose="02020404030301010803" pitchFamily="18" charset="0"/>
                <a:ea typeface="MS Mincho" panose="02020609040205080304" pitchFamily="49" charset="-128"/>
                <a:cs typeface="Times New Roman" panose="02020603050405020304" pitchFamily="18" charset="0"/>
              </a:rPr>
              <a:t>.</a:t>
            </a:r>
          </a:p>
          <a:p>
            <a:pPr marL="457200" lvl="1" indent="0">
              <a:buNone/>
            </a:pPr>
            <a:r>
              <a:rPr lang="en-US" sz="1200" dirty="0">
                <a:latin typeface="Cambria" panose="02040503050406030204" pitchFamily="18" charset="0"/>
                <a:ea typeface="MS Mincho" panose="02020609040205080304" pitchFamily="49" charset="-128"/>
                <a:cs typeface="Times New Roman" panose="02020603050405020304" pitchFamily="18" charset="0"/>
              </a:rPr>
              <a:t>	</a:t>
            </a:r>
          </a:p>
          <a:p>
            <a:pPr>
              <a:spcAft>
                <a:spcPts val="1200"/>
              </a:spcAft>
            </a:pPr>
            <a:r>
              <a:rPr lang="en-US" sz="2000" dirty="0"/>
              <a:t>One of the most important financial advisors:</a:t>
            </a:r>
          </a:p>
          <a:p>
            <a:pPr marL="457200" lvl="1" indent="0">
              <a:buNone/>
            </a:pPr>
            <a:r>
              <a:rPr lang="en-US" sz="1800" dirty="0">
                <a:effectLst/>
                <a:latin typeface="Garamond" panose="02020404030301010803" pitchFamily="18" charset="0"/>
                <a:ea typeface="MS Mincho" panose="02020609040205080304" pitchFamily="49" charset="-128"/>
                <a:cs typeface="Times New Roman" panose="02020603050405020304" pitchFamily="18" charset="0"/>
              </a:rPr>
              <a:t>“</a:t>
            </a:r>
            <a:r>
              <a:rPr lang="en-US" sz="2000" dirty="0">
                <a:effectLst/>
                <a:latin typeface="Garamond" panose="02020404030301010803" pitchFamily="18" charset="0"/>
                <a:ea typeface="MS Mincho" panose="02020609040205080304" pitchFamily="49" charset="-128"/>
                <a:cs typeface="Times New Roman" panose="02020603050405020304" pitchFamily="18" charset="0"/>
              </a:rPr>
              <a:t>His Majesty is Lord of the States of </a:t>
            </a:r>
            <a:r>
              <a:rPr lang="en-US" sz="2000" dirty="0">
                <a:effectLst/>
                <a:highlight>
                  <a:srgbClr val="FFFF00"/>
                </a:highlight>
                <a:latin typeface="Garamond" panose="02020404030301010803" pitchFamily="18" charset="0"/>
                <a:ea typeface="MS Mincho" panose="02020609040205080304" pitchFamily="49" charset="-128"/>
                <a:cs typeface="Times New Roman" panose="02020603050405020304" pitchFamily="18" charset="0"/>
              </a:rPr>
              <a:t>Flanders</a:t>
            </a:r>
            <a:r>
              <a:rPr lang="en-US" sz="2000" dirty="0">
                <a:effectLst/>
                <a:latin typeface="Garamond" panose="02020404030301010803" pitchFamily="18" charset="0"/>
                <a:ea typeface="MS Mincho" panose="02020609040205080304" pitchFamily="49" charset="-128"/>
                <a:cs typeface="Times New Roman" panose="02020603050405020304" pitchFamily="18" charset="0"/>
              </a:rPr>
              <a:t> and is determined to retain and not to lose them. He is also Lord of the Kingdoms of </a:t>
            </a:r>
            <a:r>
              <a:rPr lang="en-US" sz="2000" dirty="0">
                <a:effectLst/>
                <a:highlight>
                  <a:srgbClr val="FFFF00"/>
                </a:highlight>
                <a:latin typeface="Garamond" panose="02020404030301010803" pitchFamily="18" charset="0"/>
                <a:ea typeface="MS Mincho" panose="02020609040205080304" pitchFamily="49" charset="-128"/>
                <a:cs typeface="Times New Roman" panose="02020603050405020304" pitchFamily="18" charset="0"/>
              </a:rPr>
              <a:t>Naples and Sicily </a:t>
            </a:r>
            <a:r>
              <a:rPr lang="en-US" sz="2000" dirty="0">
                <a:effectLst/>
                <a:latin typeface="Garamond" panose="02020404030301010803" pitchFamily="18" charset="0"/>
                <a:ea typeface="MS Mincho" panose="02020609040205080304" pitchFamily="49" charset="-128"/>
                <a:cs typeface="Times New Roman" panose="02020603050405020304" pitchFamily="18" charset="0"/>
              </a:rPr>
              <a:t>and is resolved to supply and maintain them and not to lose them. The same could be said of </a:t>
            </a:r>
            <a:r>
              <a:rPr lang="en-US" sz="2000" dirty="0">
                <a:effectLst/>
                <a:highlight>
                  <a:srgbClr val="FFFF00"/>
                </a:highlight>
                <a:latin typeface="Garamond" panose="02020404030301010803" pitchFamily="18" charset="0"/>
                <a:ea typeface="MS Mincho" panose="02020609040205080304" pitchFamily="49" charset="-128"/>
                <a:cs typeface="Times New Roman" panose="02020603050405020304" pitchFamily="18" charset="0"/>
              </a:rPr>
              <a:t>Milan</a:t>
            </a:r>
            <a:r>
              <a:rPr lang="en-US" sz="2000" dirty="0">
                <a:effectLst/>
                <a:latin typeface="Garamond" panose="02020404030301010803" pitchFamily="18" charset="0"/>
                <a:ea typeface="MS Mincho" panose="02020609040205080304" pitchFamily="49" charset="-128"/>
                <a:cs typeface="Times New Roman" panose="02020603050405020304" pitchFamily="18" charset="0"/>
              </a:rPr>
              <a:t> and the other Kingdoms of Spain and Aragon, namely, that He is determined not to lose them… And </a:t>
            </a:r>
            <a:r>
              <a:rPr lang="en-US" sz="2000" u="sng" dirty="0">
                <a:effectLst/>
                <a:latin typeface="Garamond" panose="02020404030301010803" pitchFamily="18" charset="0"/>
                <a:ea typeface="MS Mincho" panose="02020609040205080304" pitchFamily="49" charset="-128"/>
                <a:cs typeface="Times New Roman" panose="02020603050405020304" pitchFamily="18" charset="0"/>
              </a:rPr>
              <a:t>all in the end comes down to providing sums of money to maintain the armies.</a:t>
            </a:r>
            <a:r>
              <a:rPr lang="en-US" sz="2000" u="sng" dirty="0">
                <a:effectLst/>
                <a:latin typeface="Garamond" panose="02020404030301010803" pitchFamily="18" charset="0"/>
              </a:rPr>
              <a:t> </a:t>
            </a:r>
            <a:endParaRPr lang="en-US" sz="2000" u="sng" dirty="0">
              <a:latin typeface="Garamond" panose="02020404030301010803" pitchFamily="18" charset="0"/>
            </a:endParaRPr>
          </a:p>
          <a:p>
            <a:pPr>
              <a:spcAft>
                <a:spcPts val="1200"/>
              </a:spcAft>
            </a:pPr>
            <a:r>
              <a:rPr lang="en-US" sz="2000" dirty="0"/>
              <a:t>When only a regent</a:t>
            </a:r>
          </a:p>
          <a:p>
            <a:pPr marL="457200" lvl="1" indent="0">
              <a:buNone/>
            </a:pPr>
            <a:r>
              <a:rPr lang="en-US" sz="2000" u="sng" dirty="0">
                <a:effectLst/>
                <a:latin typeface="Garamond" panose="02020404030301010803" pitchFamily="18" charset="0"/>
                <a:ea typeface="MS Mincho" panose="02020609040205080304" pitchFamily="49" charset="-128"/>
                <a:cs typeface="Times New Roman" panose="02020603050405020304" pitchFamily="18" charset="0"/>
              </a:rPr>
              <a:t>The main foundation on which the war can be sustained is money and credit and without those, one cannot do anything.</a:t>
            </a:r>
            <a:r>
              <a:rPr lang="en-US" sz="2000" u="sng" dirty="0">
                <a:effectLst/>
                <a:latin typeface="Garamond" panose="02020404030301010803" pitchFamily="18" charset="0"/>
              </a:rPr>
              <a:t> </a:t>
            </a:r>
            <a:endParaRPr lang="en-US" sz="2000" u="sng" dirty="0">
              <a:latin typeface="Garamond" panose="02020404030301010803" pitchFamily="18" charset="0"/>
            </a:endParaRPr>
          </a:p>
          <a:p>
            <a:pPr marL="457200" lvl="1" indent="0">
              <a:buNone/>
            </a:pPr>
            <a:endParaRPr lang="en-US" sz="2000" u="sng" dirty="0"/>
          </a:p>
        </p:txBody>
      </p:sp>
    </p:spTree>
    <p:extLst>
      <p:ext uri="{BB962C8B-B14F-4D97-AF65-F5344CB8AC3E}">
        <p14:creationId xmlns:p14="http://schemas.microsoft.com/office/powerpoint/2010/main" val="3221199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Currency	</a:t>
            </a: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208555" y="1395168"/>
            <a:ext cx="5397251" cy="3751868"/>
          </a:xfrm>
        </p:spPr>
        <p:txBody>
          <a:bodyPr>
            <a:noAutofit/>
          </a:bodyPr>
          <a:lstStyle/>
          <a:p>
            <a:pPr>
              <a:spcAft>
                <a:spcPts val="1200"/>
              </a:spcAft>
            </a:pPr>
            <a:r>
              <a:rPr lang="en-US" sz="2000" dirty="0">
                <a:latin typeface="Calibri" panose="020F0502020204030204" pitchFamily="34" charset="0"/>
                <a:cs typeface="Calibri" panose="020F0502020204030204" pitchFamily="34" charset="0"/>
              </a:rPr>
              <a:t>Many currencies in Europe</a:t>
            </a:r>
          </a:p>
          <a:p>
            <a:pPr>
              <a:spcAft>
                <a:spcPts val="1200"/>
              </a:spcAft>
            </a:pPr>
            <a:r>
              <a:rPr lang="en-US" sz="2000" dirty="0">
                <a:latin typeface="Calibri" panose="020F0502020204030204" pitchFamily="34" charset="0"/>
                <a:cs typeface="Calibri" panose="020F0502020204030204" pitchFamily="34" charset="0"/>
              </a:rPr>
              <a:t>1 ducat = 375 maravedis (</a:t>
            </a:r>
            <a:r>
              <a:rPr lang="en-US" sz="2000" dirty="0" err="1">
                <a:latin typeface="Calibri" panose="020F0502020204030204" pitchFamily="34" charset="0"/>
                <a:cs typeface="Calibri" panose="020F0502020204030204" pitchFamily="34" charset="0"/>
              </a:rPr>
              <a:t>mrs</a:t>
            </a:r>
            <a:r>
              <a:rPr lang="en-US" sz="2000" dirty="0">
                <a:latin typeface="Calibri" panose="020F0502020204030204" pitchFamily="34" charset="0"/>
                <a:cs typeface="Calibri" panose="020F0502020204030204" pitchFamily="34" charset="0"/>
              </a:rPr>
              <a:t>).</a:t>
            </a:r>
          </a:p>
          <a:p>
            <a:pPr>
              <a:spcAft>
                <a:spcPts val="1200"/>
              </a:spcAft>
            </a:pPr>
            <a:r>
              <a:rPr lang="en-US" sz="2000" dirty="0">
                <a:latin typeface="Calibri" panose="020F0502020204030204" pitchFamily="34" charset="0"/>
                <a:cs typeface="Calibri" panose="020F0502020204030204" pitchFamily="34" charset="0"/>
              </a:rPr>
              <a:t>1 real = 3.5 gr silver (93%)</a:t>
            </a:r>
          </a:p>
          <a:p>
            <a:pPr>
              <a:spcAft>
                <a:spcPts val="1200"/>
              </a:spcAft>
            </a:pPr>
            <a:r>
              <a:rPr lang="en-US" sz="2000" dirty="0">
                <a:latin typeface="Calibri" panose="020F0502020204030204" pitchFamily="34" charset="0"/>
                <a:cs typeface="Calibri" panose="020F0502020204030204" pitchFamily="34" charset="0"/>
              </a:rPr>
              <a:t>1 ducat ˜ 11 real ˜ 35 gr silver, weekly wage for lowest skill level, about 2 kg per year.</a:t>
            </a:r>
          </a:p>
          <a:p>
            <a:pPr>
              <a:spcAft>
                <a:spcPts val="1200"/>
              </a:spcAft>
            </a:pPr>
            <a:r>
              <a:rPr lang="en-US" sz="2000" dirty="0">
                <a:latin typeface="Calibri" panose="020F0502020204030204" pitchFamily="34" charset="0"/>
                <a:cs typeface="Calibri" panose="020F0502020204030204" pitchFamily="34" charset="0"/>
              </a:rPr>
              <a:t>Recall, Roman legionnaire 1 kg of silver per year</a:t>
            </a:r>
          </a:p>
          <a:p>
            <a:pPr>
              <a:spcAft>
                <a:spcPts val="1200"/>
              </a:spcAft>
            </a:pPr>
            <a:r>
              <a:rPr lang="en-US" sz="2000" dirty="0">
                <a:latin typeface="Calibri" panose="020F0502020204030204" pitchFamily="34" charset="0"/>
                <a:cs typeface="Calibri" panose="020F0502020204030204" pitchFamily="34" charset="0"/>
              </a:rPr>
              <a:t>No </a:t>
            </a:r>
            <a:r>
              <a:rPr lang="en-US" sz="2000" dirty="0" err="1">
                <a:latin typeface="Calibri" panose="020F0502020204030204" pitchFamily="34" charset="0"/>
                <a:cs typeface="Calibri" panose="020F0502020204030204" pitchFamily="34" charset="0"/>
              </a:rPr>
              <a:t>seignorage</a:t>
            </a:r>
            <a:r>
              <a:rPr lang="en-US" sz="2000" dirty="0">
                <a:latin typeface="Calibri" panose="020F0502020204030204" pitchFamily="34" charset="0"/>
                <a:cs typeface="Calibri" panose="020F0502020204030204" pitchFamily="34" charset="0"/>
              </a:rPr>
              <a:t> in the 16</a:t>
            </a:r>
            <a:r>
              <a:rPr lang="en-US" sz="2000" baseline="30000" dirty="0">
                <a:latin typeface="Calibri" panose="020F0502020204030204" pitchFamily="34" charset="0"/>
                <a:cs typeface="Calibri" panose="020F0502020204030204" pitchFamily="34" charset="0"/>
              </a:rPr>
              <a:t>th</a:t>
            </a:r>
            <a:r>
              <a:rPr lang="en-US" sz="2000" dirty="0">
                <a:latin typeface="Calibri" panose="020F0502020204030204" pitchFamily="34" charset="0"/>
                <a:cs typeface="Calibri" panose="020F0502020204030204" pitchFamily="34" charset="0"/>
              </a:rPr>
              <a:t> century</a:t>
            </a:r>
          </a:p>
          <a:p>
            <a:pPr>
              <a:spcAft>
                <a:spcPts val="1200"/>
              </a:spcAft>
            </a:pPr>
            <a:r>
              <a:rPr lang="en-US" sz="2000" dirty="0">
                <a:latin typeface="Calibri" panose="020F0502020204030204" pitchFamily="34" charset="0"/>
                <a:cs typeface="Calibri" panose="020F0502020204030204" pitchFamily="34" charset="0"/>
              </a:rPr>
              <a:t>Inflation (annual ˜1 percent)</a:t>
            </a:r>
          </a:p>
        </p:txBody>
      </p:sp>
      <p:pic>
        <p:nvPicPr>
          <p:cNvPr id="4" name="Picture 2">
            <a:extLst>
              <a:ext uri="{FF2B5EF4-FFF2-40B4-BE49-F238E27FC236}">
                <a16:creationId xmlns:a16="http://schemas.microsoft.com/office/drawing/2014/main" id="{C22AC068-F1AE-6C47-B861-7BEE79D32289}"/>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7546" y="1253766"/>
            <a:ext cx="6724454" cy="4835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 name="TextBox 4">
            <a:extLst>
              <a:ext uri="{FF2B5EF4-FFF2-40B4-BE49-F238E27FC236}">
                <a16:creationId xmlns:a16="http://schemas.microsoft.com/office/drawing/2014/main" id="{6B759D9F-0176-BA47-A27F-D4790356855D}"/>
              </a:ext>
            </a:extLst>
          </p:cNvPr>
          <p:cNvSpPr txBox="1"/>
          <p:nvPr/>
        </p:nvSpPr>
        <p:spPr>
          <a:xfrm>
            <a:off x="9653047" y="6089714"/>
            <a:ext cx="652743" cy="369332"/>
          </a:xfrm>
          <a:prstGeom prst="rect">
            <a:avLst/>
          </a:prstGeom>
          <a:noFill/>
        </p:spPr>
        <p:txBody>
          <a:bodyPr wrap="none" rtlCol="0">
            <a:spAutoFit/>
          </a:bodyPr>
          <a:lstStyle/>
          <a:p>
            <a:r>
              <a:rPr lang="en-US" dirty="0"/>
              <a:t>1600</a:t>
            </a:r>
          </a:p>
        </p:txBody>
      </p:sp>
    </p:spTree>
    <p:extLst>
      <p:ext uri="{BB962C8B-B14F-4D97-AF65-F5344CB8AC3E}">
        <p14:creationId xmlns:p14="http://schemas.microsoft.com/office/powerpoint/2010/main" val="255181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9A8B8-423F-7B4E-9DB1-9905F71E4E29}"/>
              </a:ext>
            </a:extLst>
          </p:cNvPr>
          <p:cNvSpPr>
            <a:spLocks noGrp="1"/>
          </p:cNvSpPr>
          <p:nvPr>
            <p:ph type="title"/>
          </p:nvPr>
        </p:nvSpPr>
        <p:spPr/>
        <p:txBody>
          <a:bodyPr/>
          <a:lstStyle/>
          <a:p>
            <a:r>
              <a:rPr lang="en-US" sz="4400" dirty="0">
                <a:solidFill>
                  <a:srgbClr val="0070C0"/>
                </a:solidFill>
                <a:latin typeface="+mn-lt"/>
              </a:rPr>
              <a:t>Three main players</a:t>
            </a:r>
            <a:endParaRPr lang="en-US" dirty="0"/>
          </a:p>
        </p:txBody>
      </p:sp>
      <p:sp>
        <p:nvSpPr>
          <p:cNvPr id="3" name="Content Placeholder 2">
            <a:extLst>
              <a:ext uri="{FF2B5EF4-FFF2-40B4-BE49-F238E27FC236}">
                <a16:creationId xmlns:a16="http://schemas.microsoft.com/office/drawing/2014/main" id="{13DE68D6-191C-6046-AFAC-C8E93D68666F}"/>
              </a:ext>
            </a:extLst>
          </p:cNvPr>
          <p:cNvSpPr>
            <a:spLocks noGrp="1"/>
          </p:cNvSpPr>
          <p:nvPr>
            <p:ph idx="1"/>
          </p:nvPr>
        </p:nvSpPr>
        <p:spPr/>
        <p:txBody>
          <a:bodyPr/>
          <a:lstStyle/>
          <a:p>
            <a:r>
              <a:rPr lang="en-US" dirty="0"/>
              <a:t>Crown</a:t>
            </a:r>
          </a:p>
          <a:p>
            <a:r>
              <a:rPr lang="en-US" dirty="0"/>
              <a:t>Cities</a:t>
            </a:r>
          </a:p>
          <a:p>
            <a:r>
              <a:rPr lang="en-US" dirty="0"/>
              <a:t>Bankers</a:t>
            </a:r>
          </a:p>
        </p:txBody>
      </p:sp>
    </p:spTree>
    <p:extLst>
      <p:ext uri="{BB962C8B-B14F-4D97-AF65-F5344CB8AC3E}">
        <p14:creationId xmlns:p14="http://schemas.microsoft.com/office/powerpoint/2010/main" val="2052376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1. Cities	</a:t>
            </a: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623335" y="1449856"/>
            <a:ext cx="8554431" cy="6578219"/>
          </a:xfrm>
        </p:spPr>
        <p:txBody>
          <a:bodyPr>
            <a:noAutofit/>
          </a:bodyPr>
          <a:lstStyle/>
          <a:p>
            <a:pPr>
              <a:spcAft>
                <a:spcPts val="1200"/>
              </a:spcAft>
            </a:pPr>
            <a:r>
              <a:rPr lang="en-US" sz="2000" dirty="0">
                <a:latin typeface="Calibri" panose="020F0502020204030204" pitchFamily="34" charset="0"/>
                <a:cs typeface="Calibri" panose="020F0502020204030204" pitchFamily="34" charset="0"/>
              </a:rPr>
              <a:t>The Cortes (parliament)</a:t>
            </a:r>
          </a:p>
          <a:p>
            <a:pPr lvl="1">
              <a:spcAft>
                <a:spcPts val="1200"/>
              </a:spcAft>
            </a:pPr>
            <a:r>
              <a:rPr lang="en-US" sz="1600" dirty="0">
                <a:latin typeface="Calibri" panose="020F0502020204030204" pitchFamily="34" charset="0"/>
                <a:cs typeface="Calibri" panose="020F0502020204030204" pitchFamily="34" charset="0"/>
              </a:rPr>
              <a:t>Long tradition since 12</a:t>
            </a:r>
            <a:r>
              <a:rPr lang="en-US" sz="1600" baseline="30000" dirty="0">
                <a:latin typeface="Calibri" panose="020F0502020204030204" pitchFamily="34" charset="0"/>
                <a:cs typeface="Calibri" panose="020F0502020204030204" pitchFamily="34" charset="0"/>
              </a:rPr>
              <a:t>th</a:t>
            </a:r>
            <a:r>
              <a:rPr lang="en-US" sz="1600" dirty="0">
                <a:latin typeface="Calibri" panose="020F0502020204030204" pitchFamily="34" charset="0"/>
                <a:cs typeface="Calibri" panose="020F0502020204030204" pitchFamily="34" charset="0"/>
              </a:rPr>
              <a:t> century, originating in the north of Spain (before Magna Carta).</a:t>
            </a:r>
          </a:p>
          <a:p>
            <a:pPr lvl="2">
              <a:spcAft>
                <a:spcPts val="1200"/>
              </a:spcAft>
            </a:pPr>
            <a:r>
              <a:rPr lang="en-US" sz="1600" dirty="0">
                <a:latin typeface="Calibri" panose="020F0502020204030204" pitchFamily="34" charset="0"/>
                <a:cs typeface="Calibri" panose="020F0502020204030204" pitchFamily="34" charset="0"/>
              </a:rPr>
              <a:t>León in 1188.</a:t>
            </a:r>
          </a:p>
          <a:p>
            <a:pPr lvl="1">
              <a:spcAft>
                <a:spcPts val="1200"/>
              </a:spcAft>
            </a:pPr>
            <a:r>
              <a:rPr lang="en-US" sz="1600" dirty="0">
                <a:latin typeface="Calibri" panose="020F0502020204030204" pitchFamily="34" charset="0"/>
                <a:cs typeface="Calibri" panose="020F0502020204030204" pitchFamily="34" charset="0"/>
              </a:rPr>
              <a:t>Relation with the Reconquista: fiscal need to include the merchant elites of the cities </a:t>
            </a:r>
          </a:p>
          <a:p>
            <a:pPr lvl="1">
              <a:spcAft>
                <a:spcPts val="1200"/>
              </a:spcAft>
            </a:pPr>
            <a:r>
              <a:rPr lang="en-US" sz="1600" dirty="0">
                <a:latin typeface="Calibri" panose="020F0502020204030204" pitchFamily="34" charset="0"/>
                <a:cs typeface="Calibri" panose="020F0502020204030204" pitchFamily="34" charset="0"/>
              </a:rPr>
              <a:t>Development up to the 16</a:t>
            </a:r>
            <a:r>
              <a:rPr lang="en-US" sz="1600" baseline="30000" dirty="0">
                <a:latin typeface="Calibri" panose="020F0502020204030204" pitchFamily="34" charset="0"/>
                <a:cs typeface="Calibri" panose="020F0502020204030204" pitchFamily="34" charset="0"/>
              </a:rPr>
              <a:t>th</a:t>
            </a:r>
            <a:r>
              <a:rPr lang="en-US" sz="1600" dirty="0">
                <a:latin typeface="Calibri" panose="020F0502020204030204" pitchFamily="34" charset="0"/>
                <a:cs typeface="Calibri" panose="020F0502020204030204" pitchFamily="34" charset="0"/>
              </a:rPr>
              <a:t> century</a:t>
            </a:r>
          </a:p>
          <a:p>
            <a:pPr lvl="1">
              <a:spcAft>
                <a:spcPts val="1200"/>
              </a:spcAft>
            </a:pPr>
            <a:r>
              <a:rPr lang="en-US" sz="1600" dirty="0">
                <a:latin typeface="Calibri" panose="020F0502020204030204" pitchFamily="34" charset="0"/>
                <a:cs typeface="Calibri" panose="020F0502020204030204" pitchFamily="34" charset="0"/>
              </a:rPr>
              <a:t>In the first half of the century (Carlos V), Church and nobility do not participate anymore: main purpose is taxation bargaining</a:t>
            </a:r>
          </a:p>
          <a:p>
            <a:pPr lvl="1">
              <a:spcAft>
                <a:spcPts val="1200"/>
              </a:spcAft>
            </a:pPr>
            <a:r>
              <a:rPr lang="en-US" sz="1600" dirty="0">
                <a:latin typeface="Calibri" panose="020F0502020204030204" pitchFamily="34" charset="0"/>
                <a:cs typeface="Calibri" panose="020F0502020204030204" pitchFamily="34" charset="0"/>
              </a:rPr>
              <a:t>19 cities (and surrounding regions) are represented (2 delegates per city)</a:t>
            </a:r>
          </a:p>
          <a:p>
            <a:pPr>
              <a:spcAft>
                <a:spcPts val="1200"/>
              </a:spcAft>
            </a:pPr>
            <a:r>
              <a:rPr lang="en-US" sz="2000" dirty="0">
                <a:latin typeface="Calibri" panose="020F0502020204030204" pitchFamily="34" charset="0"/>
                <a:cs typeface="Calibri" panose="020F0502020204030204" pitchFamily="34" charset="0"/>
              </a:rPr>
              <a:t>Revolt of the </a:t>
            </a:r>
            <a:r>
              <a:rPr lang="en-US" sz="2000" i="1" dirty="0" err="1">
                <a:latin typeface="Calibri" panose="020F0502020204030204" pitchFamily="34" charset="0"/>
                <a:cs typeface="Calibri" panose="020F0502020204030204" pitchFamily="34" charset="0"/>
              </a:rPr>
              <a:t>Comuneros</a:t>
            </a:r>
            <a:r>
              <a:rPr lang="en-US" sz="2000" i="1" dirty="0">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(1520-21), to a large extent fiscal revolt</a:t>
            </a:r>
          </a:p>
          <a:p>
            <a:pPr lvl="1">
              <a:spcAft>
                <a:spcPts val="1200"/>
              </a:spcAft>
            </a:pPr>
            <a:r>
              <a:rPr lang="en-US" sz="1600" dirty="0">
                <a:latin typeface="Calibri" panose="020F0502020204030204" pitchFamily="34" charset="0"/>
                <a:cs typeface="Calibri" panose="020F0502020204030204" pitchFamily="34" charset="0"/>
              </a:rPr>
              <a:t>Memory of it important for Philip II. </a:t>
            </a:r>
          </a:p>
        </p:txBody>
      </p:sp>
    </p:spTree>
    <p:extLst>
      <p:ext uri="{BB962C8B-B14F-4D97-AF65-F5344CB8AC3E}">
        <p14:creationId xmlns:p14="http://schemas.microsoft.com/office/powerpoint/2010/main" val="158311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5591D66-33F0-864B-8314-99A2D0DB80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0030" y="3652215"/>
            <a:ext cx="5699744" cy="3205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map of spain with cities and roads&#10;&#10;Description automatically generated">
            <a:extLst>
              <a:ext uri="{FF2B5EF4-FFF2-40B4-BE49-F238E27FC236}">
                <a16:creationId xmlns:a16="http://schemas.microsoft.com/office/drawing/2014/main" id="{369E3760-5176-D944-A3DD-3DB52E652C10}"/>
              </a:ext>
            </a:extLst>
          </p:cNvPr>
          <p:cNvPicPr>
            <a:picLocks noChangeAspect="1"/>
          </p:cNvPicPr>
          <p:nvPr/>
        </p:nvPicPr>
        <p:blipFill>
          <a:blip r:embed="rId3"/>
          <a:stretch>
            <a:fillRect/>
          </a:stretch>
        </p:blipFill>
        <p:spPr>
          <a:xfrm>
            <a:off x="8209902" y="0"/>
            <a:ext cx="4060534" cy="4034725"/>
          </a:xfrm>
          <a:prstGeom prst="rect">
            <a:avLst/>
          </a:prstGeom>
        </p:spPr>
      </p:pic>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2. Commercial Fairs</a:t>
            </a:r>
          </a:p>
        </p:txBody>
      </p:sp>
      <p:sp>
        <p:nvSpPr>
          <p:cNvPr id="8" name="Slide Number Placeholder 3">
            <a:extLst>
              <a:ext uri="{FF2B5EF4-FFF2-40B4-BE49-F238E27FC236}">
                <a16:creationId xmlns:a16="http://schemas.microsoft.com/office/drawing/2014/main" id="{7FF0107D-A494-4C4A-82EC-5EC422AA4A0D}"/>
              </a:ext>
            </a:extLst>
          </p:cNvPr>
          <p:cNvSpPr>
            <a:spLocks noGrp="1" noChangeArrowheads="1"/>
          </p:cNvSpPr>
          <p:nvPr>
            <p:ph type="sldNum" sz="quarter" idx="12"/>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a:spcBef>
                <a:spcPct val="0"/>
              </a:spcBef>
              <a:spcAft>
                <a:spcPct val="0"/>
              </a:spcAft>
              <a:buFontTx/>
              <a:buNone/>
            </a:pPr>
            <a:fld id="{47A9363F-59F7-834E-B623-B4BC29EC1FC4}" type="slidenum">
              <a:rPr lang="en-US" altLang="en-US" sz="1200">
                <a:solidFill>
                  <a:srgbClr val="898989"/>
                </a:solidFill>
              </a:rPr>
              <a:pPr>
                <a:spcBef>
                  <a:spcPct val="0"/>
                </a:spcBef>
                <a:spcAft>
                  <a:spcPct val="0"/>
                </a:spcAft>
                <a:buFontTx/>
                <a:buNone/>
              </a:pPr>
              <a:t>13</a:t>
            </a:fld>
            <a:endParaRPr lang="en-US" altLang="en-US" sz="1200">
              <a:solidFill>
                <a:srgbClr val="898989"/>
              </a:solidFill>
            </a:endParaRPr>
          </a:p>
        </p:txBody>
      </p:sp>
      <p:sp>
        <p:nvSpPr>
          <p:cNvPr id="16" name="Content Placeholder 2">
            <a:extLst>
              <a:ext uri="{FF2B5EF4-FFF2-40B4-BE49-F238E27FC236}">
                <a16:creationId xmlns:a16="http://schemas.microsoft.com/office/drawing/2014/main" id="{BB4C0BB5-3364-A54E-A8E9-C0FAE79D4101}"/>
              </a:ext>
            </a:extLst>
          </p:cNvPr>
          <p:cNvSpPr txBox="1">
            <a:spLocks/>
          </p:cNvSpPr>
          <p:nvPr/>
        </p:nvSpPr>
        <p:spPr bwMode="auto">
          <a:xfrm>
            <a:off x="448056" y="1239338"/>
            <a:ext cx="48006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a:spcAft>
                <a:spcPts val="600"/>
              </a:spcAft>
            </a:pPr>
            <a:r>
              <a:rPr lang="en-US" altLang="en-US" sz="1800" dirty="0"/>
              <a:t>Medina del Campo</a:t>
            </a:r>
          </a:p>
          <a:p>
            <a:pPr lvl="1">
              <a:spcAft>
                <a:spcPts val="600"/>
              </a:spcAft>
            </a:pPr>
            <a:r>
              <a:rPr lang="en-US" altLang="en-US" sz="1600" dirty="0"/>
              <a:t>About 20,000 people (then,… and now)</a:t>
            </a:r>
          </a:p>
          <a:p>
            <a:pPr lvl="1">
              <a:spcAft>
                <a:spcPts val="600"/>
              </a:spcAft>
            </a:pPr>
            <a:r>
              <a:rPr lang="en-US" altLang="en-US" sz="1600" dirty="0"/>
              <a:t>Bi-annual fairs (1-3 months)</a:t>
            </a:r>
          </a:p>
          <a:p>
            <a:pPr lvl="1">
              <a:spcAft>
                <a:spcPts val="600"/>
              </a:spcAft>
            </a:pPr>
            <a:r>
              <a:rPr lang="en-US" altLang="en-US" sz="1600" dirty="0"/>
              <a:t>Increasing return to trading opportunities</a:t>
            </a:r>
          </a:p>
          <a:p>
            <a:pPr lvl="1">
              <a:spcAft>
                <a:spcPts val="600"/>
              </a:spcAft>
            </a:pPr>
            <a:r>
              <a:rPr lang="en-US" altLang="en-US" sz="1600" dirty="0"/>
              <a:t>Financial contract often contingent on a particular fair.</a:t>
            </a:r>
          </a:p>
          <a:p>
            <a:pPr lvl="1">
              <a:spcAft>
                <a:spcPts val="600"/>
              </a:spcAft>
            </a:pPr>
            <a:r>
              <a:rPr lang="en-US" altLang="ja-JP" sz="1600" dirty="0">
                <a:ea typeface="ヒラギノ明朝 ProN W3" panose="02020300000000000000" pitchFamily="18" charset="-128"/>
                <a:cs typeface="Calibri" panose="020F0502020204030204" pitchFamily="34" charset="0"/>
              </a:rPr>
              <a:t>Trade needs credit and credit needs trade</a:t>
            </a:r>
            <a:endParaRPr lang="en-US" altLang="en-US" sz="1600" dirty="0">
              <a:cs typeface="Calibri" panose="020F0502020204030204" pitchFamily="34" charset="0"/>
            </a:endParaRPr>
          </a:p>
          <a:p>
            <a:pPr lvl="1">
              <a:spcAft>
                <a:spcPts val="600"/>
              </a:spcAft>
            </a:pPr>
            <a:r>
              <a:rPr lang="en-US" altLang="en-US" sz="1600" dirty="0"/>
              <a:t>Some fairs are postponed, and then merged with a subsequent fair</a:t>
            </a:r>
          </a:p>
        </p:txBody>
      </p:sp>
    </p:spTree>
    <p:extLst>
      <p:ext uri="{BB962C8B-B14F-4D97-AF65-F5344CB8AC3E}">
        <p14:creationId xmlns:p14="http://schemas.microsoft.com/office/powerpoint/2010/main" val="3465895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Holding all the commercial fairs	</a:t>
            </a:r>
          </a:p>
        </p:txBody>
      </p:sp>
      <p:graphicFrame>
        <p:nvGraphicFramePr>
          <p:cNvPr id="4" name="Content Placeholder 4">
            <a:extLst>
              <a:ext uri="{FF2B5EF4-FFF2-40B4-BE49-F238E27FC236}">
                <a16:creationId xmlns:a16="http://schemas.microsoft.com/office/drawing/2014/main" id="{DA023526-6F4A-0842-8BD0-952A39F4D0DF}"/>
              </a:ext>
            </a:extLst>
          </p:cNvPr>
          <p:cNvGraphicFramePr>
            <a:graphicFrameLocks noGrp="1"/>
          </p:cNvGraphicFramePr>
          <p:nvPr>
            <p:ph idx="1"/>
            <p:extLst>
              <p:ext uri="{D42A27DB-BD31-4B8C-83A1-F6EECF244321}">
                <p14:modId xmlns:p14="http://schemas.microsoft.com/office/powerpoint/2010/main" val="1963777930"/>
              </p:ext>
            </p:extLst>
          </p:nvPr>
        </p:nvGraphicFramePr>
        <p:xfrm>
          <a:off x="2998922" y="1449388"/>
          <a:ext cx="6178416" cy="436247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a:extLst>
              <a:ext uri="{FF2B5EF4-FFF2-40B4-BE49-F238E27FC236}">
                <a16:creationId xmlns:a16="http://schemas.microsoft.com/office/drawing/2014/main" id="{F012CC7A-D438-4D45-A3B5-605AF073ED8F}"/>
              </a:ext>
            </a:extLst>
          </p:cNvPr>
          <p:cNvSpPr/>
          <p:nvPr/>
        </p:nvSpPr>
        <p:spPr>
          <a:xfrm>
            <a:off x="7852529" y="2029402"/>
            <a:ext cx="2149311" cy="3871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137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3. Public banks</a:t>
            </a: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623335" y="1449856"/>
            <a:ext cx="8554431" cy="711453"/>
          </a:xfrm>
        </p:spPr>
        <p:txBody>
          <a:bodyPr>
            <a:noAutofit/>
          </a:bodyPr>
          <a:lstStyle/>
          <a:p>
            <a:pPr>
              <a:spcAft>
                <a:spcPts val="1200"/>
              </a:spcAft>
            </a:pPr>
            <a:r>
              <a:rPr lang="en-US" sz="2000" dirty="0">
                <a:latin typeface="Calibri" panose="020F0502020204030204" pitchFamily="34" charset="0"/>
                <a:cs typeface="Calibri" panose="020F0502020204030204" pitchFamily="34" charset="0"/>
              </a:rPr>
              <a:t>Private banks. Part of the credit system that will be affected by the crises.</a:t>
            </a:r>
          </a:p>
        </p:txBody>
      </p:sp>
      <p:sp>
        <p:nvSpPr>
          <p:cNvPr id="4" name="Title 1">
            <a:extLst>
              <a:ext uri="{FF2B5EF4-FFF2-40B4-BE49-F238E27FC236}">
                <a16:creationId xmlns:a16="http://schemas.microsoft.com/office/drawing/2014/main" id="{48826002-CF5F-BA4B-97AD-A5C6BF38395C}"/>
              </a:ext>
            </a:extLst>
          </p:cNvPr>
          <p:cNvSpPr txBox="1">
            <a:spLocks/>
          </p:cNvSpPr>
          <p:nvPr/>
        </p:nvSpPr>
        <p:spPr>
          <a:xfrm>
            <a:off x="448056" y="2477309"/>
            <a:ext cx="10515600" cy="9638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0070C0"/>
                </a:solidFill>
                <a:latin typeface="Helvetica" pitchFamily="2" charset="0"/>
              </a:rPr>
              <a:t>4. Administration</a:t>
            </a:r>
          </a:p>
        </p:txBody>
      </p:sp>
      <p:sp>
        <p:nvSpPr>
          <p:cNvPr id="5" name="Content Placeholder 2">
            <a:extLst>
              <a:ext uri="{FF2B5EF4-FFF2-40B4-BE49-F238E27FC236}">
                <a16:creationId xmlns:a16="http://schemas.microsoft.com/office/drawing/2014/main" id="{F65B7D38-E61F-644A-95E9-068FD62477E8}"/>
              </a:ext>
            </a:extLst>
          </p:cNvPr>
          <p:cNvSpPr txBox="1">
            <a:spLocks/>
          </p:cNvSpPr>
          <p:nvPr/>
        </p:nvSpPr>
        <p:spPr>
          <a:xfrm>
            <a:off x="623335" y="3757112"/>
            <a:ext cx="10104368" cy="29308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US" sz="2000" dirty="0">
                <a:latin typeface="Calibri" panose="020F0502020204030204" pitchFamily="34" charset="0"/>
                <a:cs typeface="Calibri" panose="020F0502020204030204" pitchFamily="34" charset="0"/>
              </a:rPr>
              <a:t>No administration to collect revenues or manage the debt.</a:t>
            </a:r>
          </a:p>
          <a:p>
            <a:pPr>
              <a:spcAft>
                <a:spcPts val="1200"/>
              </a:spcAft>
            </a:pPr>
            <a:r>
              <a:rPr lang="en-US" sz="2000" dirty="0">
                <a:latin typeface="Calibri" panose="020F0502020204030204" pitchFamily="34" charset="0"/>
                <a:cs typeface="Calibri" panose="020F0502020204030204" pitchFamily="34" charset="0"/>
              </a:rPr>
              <a:t>Rev collection through tax farmers and delegation to the cities</a:t>
            </a:r>
          </a:p>
          <a:p>
            <a:pPr>
              <a:spcAft>
                <a:spcPts val="1200"/>
              </a:spcAft>
            </a:pPr>
            <a:r>
              <a:rPr lang="en-US" sz="2000" dirty="0">
                <a:latin typeface="Calibri" panose="020F0502020204030204" pitchFamily="34" charset="0"/>
                <a:cs typeface="Calibri" panose="020F0502020204030204" pitchFamily="34" charset="0"/>
              </a:rPr>
              <a:t>The system is based on posterior verification</a:t>
            </a:r>
          </a:p>
          <a:p>
            <a:pPr lvl="1">
              <a:spcAft>
                <a:spcPts val="1200"/>
              </a:spcAft>
            </a:pPr>
            <a:r>
              <a:rPr lang="en-US" sz="1600" dirty="0">
                <a:latin typeface="Calibri" panose="020F0502020204030204" pitchFamily="34" charset="0"/>
                <a:cs typeface="Calibri" panose="020F0502020204030204" pitchFamily="34" charset="0"/>
              </a:rPr>
              <a:t>Very powerful administration of accountants in all fiscal matters</a:t>
            </a:r>
          </a:p>
          <a:p>
            <a:pPr>
              <a:spcAft>
                <a:spcPts val="1200"/>
              </a:spcAft>
            </a:pPr>
            <a:r>
              <a:rPr lang="en-US" sz="2000" dirty="0">
                <a:latin typeface="Calibri" panose="020F0502020204030204" pitchFamily="34" charset="0"/>
                <a:cs typeface="Calibri" panose="020F0502020204030204" pitchFamily="34" charset="0"/>
              </a:rPr>
              <a:t>On financial matters, the merchant-bankers (mainly but not exclusively from Genoa act as		agents of the Crown</a:t>
            </a:r>
          </a:p>
        </p:txBody>
      </p:sp>
    </p:spTree>
    <p:extLst>
      <p:ext uri="{BB962C8B-B14F-4D97-AF65-F5344CB8AC3E}">
        <p14:creationId xmlns:p14="http://schemas.microsoft.com/office/powerpoint/2010/main" val="55046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5. Revenues (1)</a:t>
            </a: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611460" y="1133857"/>
            <a:ext cx="8554431" cy="659318"/>
          </a:xfrm>
        </p:spPr>
        <p:txBody>
          <a:bodyPr>
            <a:noAutofit/>
          </a:bodyPr>
          <a:lstStyle/>
          <a:p>
            <a:pPr>
              <a:spcAft>
                <a:spcPts val="1200"/>
              </a:spcAft>
            </a:pPr>
            <a:r>
              <a:rPr lang="en-US" sz="2000" dirty="0">
                <a:latin typeface="Calibri" panose="020F0502020204030204" pitchFamily="34" charset="0"/>
                <a:cs typeface="Calibri" panose="020F0502020204030204" pitchFamily="34" charset="0"/>
              </a:rPr>
              <a:t>Ordinary </a:t>
            </a:r>
          </a:p>
          <a:p>
            <a:pPr>
              <a:spcAft>
                <a:spcPts val="1200"/>
              </a:spcAft>
            </a:pPr>
            <a:r>
              <a:rPr lang="en-US" sz="2000" dirty="0">
                <a:latin typeface="Calibri" panose="020F0502020204030204" pitchFamily="34" charset="0"/>
                <a:cs typeface="Calibri" panose="020F0502020204030204" pitchFamily="34" charset="0"/>
              </a:rPr>
              <a:t> extraordinary</a:t>
            </a:r>
          </a:p>
          <a:p>
            <a:pPr>
              <a:spcAft>
                <a:spcPts val="1200"/>
              </a:spcAft>
            </a:pPr>
            <a:endParaRPr lang="en-US" sz="2000" dirty="0">
              <a:latin typeface="Calibri" panose="020F0502020204030204" pitchFamily="34" charset="0"/>
              <a:cs typeface="Calibri" panose="020F0502020204030204" pitchFamily="34" charset="0"/>
            </a:endParaRPr>
          </a:p>
        </p:txBody>
      </p:sp>
      <p:pic>
        <p:nvPicPr>
          <p:cNvPr id="5" name="Picture 4" descr="A graph of a number of people&#10;&#10;Description automatically generated with medium confidence">
            <a:extLst>
              <a:ext uri="{FF2B5EF4-FFF2-40B4-BE49-F238E27FC236}">
                <a16:creationId xmlns:a16="http://schemas.microsoft.com/office/drawing/2014/main" id="{06352446-4EEF-2C44-BFF6-7F0F3CBD5CB0}"/>
              </a:ext>
            </a:extLst>
          </p:cNvPr>
          <p:cNvPicPr>
            <a:picLocks noChangeAspect="1"/>
          </p:cNvPicPr>
          <p:nvPr/>
        </p:nvPicPr>
        <p:blipFill>
          <a:blip r:embed="rId2"/>
          <a:stretch>
            <a:fillRect/>
          </a:stretch>
        </p:blipFill>
        <p:spPr>
          <a:xfrm>
            <a:off x="3608168" y="669302"/>
            <a:ext cx="8618538" cy="5919147"/>
          </a:xfrm>
          <a:prstGeom prst="rect">
            <a:avLst/>
          </a:prstGeom>
        </p:spPr>
      </p:pic>
    </p:spTree>
    <p:extLst>
      <p:ext uri="{BB962C8B-B14F-4D97-AF65-F5344CB8AC3E}">
        <p14:creationId xmlns:p14="http://schemas.microsoft.com/office/powerpoint/2010/main" val="53153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graph of different colored lines&#10;&#10;Description automatically generated">
            <a:extLst>
              <a:ext uri="{FF2B5EF4-FFF2-40B4-BE49-F238E27FC236}">
                <a16:creationId xmlns:a16="http://schemas.microsoft.com/office/drawing/2014/main" id="{675BBC58-2318-DC45-B5FD-9A59621C202B}"/>
              </a:ext>
            </a:extLst>
          </p:cNvPr>
          <p:cNvPicPr>
            <a:picLocks noGrp="1" noChangeAspect="1"/>
          </p:cNvPicPr>
          <p:nvPr>
            <p:ph idx="1"/>
          </p:nvPr>
        </p:nvPicPr>
        <p:blipFill>
          <a:blip r:embed="rId2"/>
          <a:stretch>
            <a:fillRect/>
          </a:stretch>
        </p:blipFill>
        <p:spPr>
          <a:xfrm>
            <a:off x="6910922" y="883640"/>
            <a:ext cx="5155769" cy="5310174"/>
          </a:xfrm>
          <a:prstGeom prst="rect">
            <a:avLst/>
          </a:prstGeom>
        </p:spPr>
      </p:pic>
      <p:sp>
        <p:nvSpPr>
          <p:cNvPr id="5" name="Title 1">
            <a:extLst>
              <a:ext uri="{FF2B5EF4-FFF2-40B4-BE49-F238E27FC236}">
                <a16:creationId xmlns:a16="http://schemas.microsoft.com/office/drawing/2014/main" id="{FC02C6A1-0F24-B14B-BCC7-34A906A2B255}"/>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Decomposition of revenues</a:t>
            </a:r>
          </a:p>
        </p:txBody>
      </p:sp>
      <p:sp>
        <p:nvSpPr>
          <p:cNvPr id="6" name="Content Placeholder 2">
            <a:extLst>
              <a:ext uri="{FF2B5EF4-FFF2-40B4-BE49-F238E27FC236}">
                <a16:creationId xmlns:a16="http://schemas.microsoft.com/office/drawing/2014/main" id="{5B45E63E-E491-AA49-961F-2D8A1C9DE500}"/>
              </a:ext>
            </a:extLst>
          </p:cNvPr>
          <p:cNvSpPr txBox="1">
            <a:spLocks/>
          </p:cNvSpPr>
          <p:nvPr/>
        </p:nvSpPr>
        <p:spPr>
          <a:xfrm>
            <a:off x="583181" y="1024128"/>
            <a:ext cx="5751632" cy="48097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US" sz="2000" dirty="0">
                <a:latin typeface="Calibri" panose="020F0502020204030204" pitchFamily="34" charset="0"/>
                <a:cs typeface="Calibri" panose="020F0502020204030204" pitchFamily="34" charset="0"/>
              </a:rPr>
              <a:t>Ordinary</a:t>
            </a:r>
          </a:p>
          <a:p>
            <a:pPr lvl="1">
              <a:spcAft>
                <a:spcPts val="600"/>
              </a:spcAft>
            </a:pPr>
            <a:r>
              <a:rPr lang="en-US" sz="1600" dirty="0">
                <a:latin typeface="Calibri" panose="020F0502020204030204" pitchFamily="34" charset="0"/>
                <a:cs typeface="Calibri" panose="020F0502020204030204" pitchFamily="34" charset="0"/>
              </a:rPr>
              <a:t>Farms (monopolies, imports, others…)</a:t>
            </a:r>
          </a:p>
          <a:p>
            <a:pPr lvl="1">
              <a:spcAft>
                <a:spcPts val="600"/>
              </a:spcAft>
            </a:pPr>
            <a:r>
              <a:rPr lang="en-US" sz="1600" dirty="0" err="1">
                <a:latin typeface="Calibri" panose="020F0502020204030204" pitchFamily="34" charset="0"/>
                <a:cs typeface="Calibri" panose="020F0502020204030204" pitchFamily="34" charset="0"/>
              </a:rPr>
              <a:t>Alcabalas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encabezamiento</a:t>
            </a:r>
            <a:r>
              <a:rPr lang="en-US" sz="1600" dirty="0">
                <a:latin typeface="Calibri" panose="020F0502020204030204" pitchFamily="34" charset="0"/>
                <a:cs typeface="Calibri" panose="020F0502020204030204" pitchFamily="34" charset="0"/>
              </a:rPr>
              <a:t>, fixed contribution by the cities, negotiated in the Cortes</a:t>
            </a:r>
          </a:p>
          <a:p>
            <a:pPr lvl="1">
              <a:spcAft>
                <a:spcPts val="600"/>
              </a:spcAft>
            </a:pPr>
            <a:r>
              <a:rPr lang="en-US" sz="1600" dirty="0">
                <a:latin typeface="Calibri" panose="020F0502020204030204" pitchFamily="34" charset="0"/>
                <a:cs typeface="Calibri" panose="020F0502020204030204" pitchFamily="34" charset="0"/>
              </a:rPr>
              <a:t>Stable juridical foundation, stable revenues</a:t>
            </a:r>
          </a:p>
          <a:p>
            <a:pPr lvl="1">
              <a:spcAft>
                <a:spcPts val="600"/>
              </a:spcAft>
            </a:pPr>
            <a:r>
              <a:rPr lang="en-US" sz="1600" dirty="0">
                <a:latin typeface="Calibri" panose="020F0502020204030204" pitchFamily="34" charset="0"/>
                <a:cs typeface="Calibri" panose="020F0502020204030204" pitchFamily="34" charset="0"/>
              </a:rPr>
              <a:t>The only revenues that can service the long-term debt.</a:t>
            </a:r>
          </a:p>
          <a:p>
            <a:pPr>
              <a:spcAft>
                <a:spcPts val="1200"/>
              </a:spcAft>
            </a:pPr>
            <a:r>
              <a:rPr lang="en-US" sz="2000" dirty="0">
                <a:latin typeface="Calibri" panose="020F0502020204030204" pitchFamily="34" charset="0"/>
                <a:cs typeface="Calibri" panose="020F0502020204030204" pitchFamily="34" charset="0"/>
              </a:rPr>
              <a:t> Extraordinary</a:t>
            </a:r>
          </a:p>
          <a:p>
            <a:pPr lvl="1">
              <a:spcAft>
                <a:spcPts val="600"/>
              </a:spcAft>
            </a:pPr>
            <a:r>
              <a:rPr lang="en-US" sz="1600" dirty="0">
                <a:latin typeface="Calibri" panose="020F0502020204030204" pitchFamily="34" charset="0"/>
                <a:cs typeface="Calibri" panose="020F0502020204030204" pitchFamily="34" charset="0"/>
              </a:rPr>
              <a:t>Church</a:t>
            </a:r>
          </a:p>
          <a:p>
            <a:pPr lvl="1">
              <a:spcAft>
                <a:spcPts val="600"/>
              </a:spcAft>
            </a:pPr>
            <a:r>
              <a:rPr lang="en-US" sz="1600" dirty="0" err="1">
                <a:latin typeface="Calibri" panose="020F0502020204030204" pitchFamily="34" charset="0"/>
                <a:cs typeface="Calibri" panose="020F0502020204030204" pitchFamily="34" charset="0"/>
              </a:rPr>
              <a:t>Servicios</a:t>
            </a:r>
            <a:r>
              <a:rPr lang="en-US" sz="1600" dirty="0">
                <a:latin typeface="Calibri" panose="020F0502020204030204" pitchFamily="34" charset="0"/>
                <a:cs typeface="Calibri" panose="020F0502020204030204" pitchFamily="34" charset="0"/>
              </a:rPr>
              <a:t> (other tax temporarily granted by the Cortes)</a:t>
            </a:r>
          </a:p>
          <a:p>
            <a:pPr lvl="1">
              <a:spcAft>
                <a:spcPts val="600"/>
              </a:spcAft>
            </a:pPr>
            <a:r>
              <a:rPr lang="en-US" sz="1600" dirty="0">
                <a:latin typeface="Calibri" panose="020F0502020204030204" pitchFamily="34" charset="0"/>
                <a:cs typeface="Calibri" panose="020F0502020204030204" pitchFamily="34" charset="0"/>
              </a:rPr>
              <a:t>Silver from the Americas</a:t>
            </a:r>
          </a:p>
          <a:p>
            <a:pPr lvl="1">
              <a:spcAft>
                <a:spcPts val="600"/>
              </a:spcAft>
            </a:pPr>
            <a:r>
              <a:rPr lang="en-US" sz="1600" dirty="0">
                <a:latin typeface="Calibri" panose="020F0502020204030204" pitchFamily="34" charset="0"/>
                <a:cs typeface="Calibri" panose="020F0502020204030204" pitchFamily="34" charset="0"/>
              </a:rPr>
              <a:t>Cannot service the long-term debt</a:t>
            </a:r>
          </a:p>
          <a:p>
            <a:pPr>
              <a:spcAft>
                <a:spcPts val="1200"/>
              </a:spcAft>
            </a:pPr>
            <a:r>
              <a:rPr lang="en-US" sz="2000" dirty="0">
                <a:latin typeface="Calibri" panose="020F0502020204030204" pitchFamily="34" charset="0"/>
                <a:cs typeface="Calibri" panose="020F0502020204030204" pitchFamily="34" charset="0"/>
              </a:rPr>
              <a:t>Crown “controls” only farmed rev and silver</a:t>
            </a:r>
          </a:p>
          <a:p>
            <a:pPr lvl="1">
              <a:spcAft>
                <a:spcPts val="1200"/>
              </a:spcAft>
            </a:pPr>
            <a:r>
              <a:rPr lang="en-US" sz="1600" dirty="0">
                <a:latin typeface="Calibri" panose="020F0502020204030204" pitchFamily="34" charset="0"/>
                <a:cs typeface="Calibri" panose="020F0502020204030204" pitchFamily="34" charset="0"/>
              </a:rPr>
              <a:t>Not more than a quarter of revenues for the debt service</a:t>
            </a:r>
            <a:r>
              <a:rPr lang="en-US" sz="2000" dirty="0">
                <a:latin typeface="Calibri" panose="020F0502020204030204" pitchFamily="34" charset="0"/>
                <a:cs typeface="Calibri" panose="020F0502020204030204" pitchFamily="34" charset="0"/>
              </a:rPr>
              <a:t>.</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1910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6. The long-term debt: the </a:t>
            </a:r>
            <a:r>
              <a:rPr lang="en-US" sz="3200" dirty="0" err="1">
                <a:solidFill>
                  <a:srgbClr val="0070C0"/>
                </a:solidFill>
                <a:latin typeface="Helvetica" pitchFamily="2" charset="0"/>
              </a:rPr>
              <a:t>juros</a:t>
            </a:r>
            <a:endParaRPr lang="en-US" sz="3200" dirty="0">
              <a:solidFill>
                <a:srgbClr val="0070C0"/>
              </a:solidFill>
              <a:latin typeface="Helvetica" pitchFamily="2" charset="0"/>
            </a:endParaRP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208503" y="1250093"/>
            <a:ext cx="8554431" cy="6578219"/>
          </a:xfrm>
        </p:spPr>
        <p:txBody>
          <a:bodyPr>
            <a:noAutofit/>
          </a:bodyPr>
          <a:lstStyle/>
          <a:p>
            <a:pPr>
              <a:spcAft>
                <a:spcPts val="1200"/>
              </a:spcAft>
            </a:pPr>
            <a:r>
              <a:rPr lang="en-US" sz="2000" dirty="0">
                <a:latin typeface="Calibri" panose="020F0502020204030204" pitchFamily="34" charset="0"/>
                <a:cs typeface="Calibri" panose="020F0502020204030204" pitchFamily="34" charset="0"/>
              </a:rPr>
              <a:t>History (from 14</a:t>
            </a:r>
            <a:r>
              <a:rPr lang="en-US" sz="2000" baseline="30000" dirty="0">
                <a:latin typeface="Calibri" panose="020F0502020204030204" pitchFamily="34" charset="0"/>
                <a:cs typeface="Calibri" panose="020F0502020204030204" pitchFamily="34" charset="0"/>
              </a:rPr>
              <a:t>th</a:t>
            </a:r>
            <a:r>
              <a:rPr lang="en-US" sz="2000" dirty="0">
                <a:latin typeface="Calibri" panose="020F0502020204030204" pitchFamily="34" charset="0"/>
                <a:cs typeface="Calibri" panose="020F0502020204030204" pitchFamily="34" charset="0"/>
              </a:rPr>
              <a:t> century, rewards for the Reconquista)</a:t>
            </a:r>
          </a:p>
          <a:p>
            <a:pPr>
              <a:spcAft>
                <a:spcPts val="1200"/>
              </a:spcAft>
            </a:pPr>
            <a:r>
              <a:rPr lang="en-US" sz="2000" dirty="0">
                <a:latin typeface="Calibri" panose="020F0502020204030204" pitchFamily="34" charset="0"/>
                <a:cs typeface="Calibri" panose="020F0502020204030204" pitchFamily="34" charset="0"/>
              </a:rPr>
              <a:t>Funded on a specific tax revenue</a:t>
            </a:r>
          </a:p>
          <a:p>
            <a:pPr>
              <a:spcAft>
                <a:spcPts val="1200"/>
              </a:spcAft>
            </a:pPr>
            <a:r>
              <a:rPr lang="en-US" sz="2000" dirty="0">
                <a:latin typeface="Calibri" panose="020F0502020204030204" pitchFamily="34" charset="0"/>
                <a:cs typeface="Calibri" panose="020F0502020204030204" pitchFamily="34" charset="0"/>
              </a:rPr>
              <a:t>Redeemable</a:t>
            </a:r>
          </a:p>
          <a:p>
            <a:pPr marL="0" indent="0">
              <a:spcAft>
                <a:spcPts val="1200"/>
              </a:spcAft>
              <a:buNone/>
            </a:pPr>
            <a:endParaRPr lang="en-US" sz="2000" dirty="0">
              <a:latin typeface="Calibri" panose="020F0502020204030204" pitchFamily="34" charset="0"/>
              <a:cs typeface="Calibri" panose="020F0502020204030204" pitchFamily="34" charset="0"/>
            </a:endParaRPr>
          </a:p>
          <a:p>
            <a:pPr>
              <a:spcAft>
                <a:spcPts val="1200"/>
              </a:spcAft>
            </a:pPr>
            <a:r>
              <a:rPr lang="en-US" sz="2000" dirty="0">
                <a:latin typeface="Calibri" panose="020F0502020204030204" pitchFamily="34" charset="0"/>
                <a:cs typeface="Calibri" panose="020F0502020204030204" pitchFamily="34" charset="0"/>
              </a:rPr>
              <a:t>Tradable (secondary market)</a:t>
            </a:r>
          </a:p>
          <a:p>
            <a:pPr>
              <a:spcAft>
                <a:spcPts val="1200"/>
              </a:spcAft>
            </a:pPr>
            <a:r>
              <a:rPr lang="en-US" sz="2000" dirty="0">
                <a:latin typeface="Calibri" panose="020F0502020204030204" pitchFamily="34" charset="0"/>
                <a:cs typeface="Calibri" panose="020F0502020204030204" pitchFamily="34" charset="0"/>
              </a:rPr>
              <a:t>Local service (often, same office collects taxes and pays coupons).</a:t>
            </a:r>
          </a:p>
          <a:p>
            <a:pPr>
              <a:spcAft>
                <a:spcPts val="1200"/>
              </a:spcAft>
            </a:pPr>
            <a:r>
              <a:rPr lang="en-US" sz="2000" dirty="0">
                <a:latin typeface="Calibri" panose="020F0502020204030204" pitchFamily="34" charset="0"/>
                <a:cs typeface="Calibri" panose="020F0502020204030204" pitchFamily="34" charset="0"/>
              </a:rPr>
              <a:t>Never any default, but some local delays could occur.</a:t>
            </a:r>
          </a:p>
          <a:p>
            <a:pPr>
              <a:spcAft>
                <a:spcPts val="1200"/>
              </a:spcAft>
            </a:pPr>
            <a:r>
              <a:rPr lang="en-US" sz="2000" dirty="0"/>
              <a:t>Archival work: many examples, illustration through the history of the </a:t>
            </a:r>
            <a:r>
              <a:rPr lang="en-US" sz="2000" dirty="0" err="1"/>
              <a:t>juro</a:t>
            </a:r>
            <a:r>
              <a:rPr lang="en-US" sz="2000" dirty="0"/>
              <a:t> purchased by Teresa </a:t>
            </a:r>
            <a:r>
              <a:rPr lang="en-US" sz="2000" dirty="0" err="1"/>
              <a:t>Núñez</a:t>
            </a:r>
            <a:r>
              <a:rPr lang="en-US" sz="2000" dirty="0"/>
              <a:t> </a:t>
            </a:r>
          </a:p>
          <a:p>
            <a:pPr lvl="1">
              <a:spcAft>
                <a:spcPts val="1200"/>
              </a:spcAft>
            </a:pPr>
            <a:r>
              <a:rPr lang="en-US" sz="1800" dirty="0"/>
              <a:t>6000 ducats in 1565 at 7.14 percent 427 ducat income, 277 on the </a:t>
            </a:r>
            <a:r>
              <a:rPr lang="en-US" sz="1800" dirty="0" err="1"/>
              <a:t>alcabalas</a:t>
            </a:r>
            <a:r>
              <a:rPr lang="en-US" sz="1800" dirty="0"/>
              <a:t> of Murcia. Sale in 1577, transfer in 1580, bequest, ..redeemed in 1607 and “increased” to 5 percent.</a:t>
            </a:r>
            <a:endParaRPr lang="en-US" sz="2000" dirty="0">
              <a:latin typeface="Calibri" panose="020F0502020204030204" pitchFamily="34" charset="0"/>
              <a:cs typeface="Calibri" panose="020F0502020204030204" pitchFamily="34" charset="0"/>
            </a:endParaRPr>
          </a:p>
          <a:p>
            <a:pPr>
              <a:spcAft>
                <a:spcPts val="1200"/>
              </a:spcAft>
            </a:pPr>
            <a:endParaRPr lang="en-US" sz="2000" dirty="0">
              <a:latin typeface="Calibri" panose="020F0502020204030204" pitchFamily="34" charset="0"/>
              <a:cs typeface="Calibri" panose="020F0502020204030204" pitchFamily="34" charset="0"/>
            </a:endParaRPr>
          </a:p>
        </p:txBody>
      </p:sp>
      <p:pic>
        <p:nvPicPr>
          <p:cNvPr id="5" name="Picture 4" descr="A table with numbers and a number of people&#10;&#10;Description automatically generated">
            <a:extLst>
              <a:ext uri="{FF2B5EF4-FFF2-40B4-BE49-F238E27FC236}">
                <a16:creationId xmlns:a16="http://schemas.microsoft.com/office/drawing/2014/main" id="{DF95E239-A45D-E74A-A4C8-A85389A1236B}"/>
              </a:ext>
            </a:extLst>
          </p:cNvPr>
          <p:cNvPicPr>
            <a:picLocks noChangeAspect="1"/>
          </p:cNvPicPr>
          <p:nvPr/>
        </p:nvPicPr>
        <p:blipFill>
          <a:blip r:embed="rId2"/>
          <a:stretch>
            <a:fillRect/>
          </a:stretch>
        </p:blipFill>
        <p:spPr>
          <a:xfrm>
            <a:off x="4326661" y="1838461"/>
            <a:ext cx="7487009" cy="2017102"/>
          </a:xfrm>
          <a:prstGeom prst="rect">
            <a:avLst/>
          </a:prstGeom>
        </p:spPr>
      </p:pic>
    </p:spTree>
    <p:extLst>
      <p:ext uri="{BB962C8B-B14F-4D97-AF65-F5344CB8AC3E}">
        <p14:creationId xmlns:p14="http://schemas.microsoft.com/office/powerpoint/2010/main" val="1701842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Slide Number Placeholder 1">
            <a:extLst>
              <a:ext uri="{FF2B5EF4-FFF2-40B4-BE49-F238E27FC236}">
                <a16:creationId xmlns:a16="http://schemas.microsoft.com/office/drawing/2014/main" id="{0427D757-353F-9246-86D7-CB09D5EC0B6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a:spcBef>
                <a:spcPct val="0"/>
              </a:spcBef>
              <a:spcAft>
                <a:spcPct val="0"/>
              </a:spcAft>
              <a:buFontTx/>
              <a:buNone/>
            </a:pPr>
            <a:fld id="{73287183-7A58-5344-BFDA-785FEDA03767}" type="slidenum">
              <a:rPr lang="en-US" altLang="en-US" sz="1200">
                <a:solidFill>
                  <a:srgbClr val="898989"/>
                </a:solidFill>
              </a:rPr>
              <a:pPr>
                <a:spcBef>
                  <a:spcPct val="0"/>
                </a:spcBef>
                <a:spcAft>
                  <a:spcPct val="0"/>
                </a:spcAft>
                <a:buFontTx/>
                <a:buNone/>
              </a:pPr>
              <a:t>19</a:t>
            </a:fld>
            <a:endParaRPr lang="en-US" altLang="en-US" sz="1200">
              <a:solidFill>
                <a:srgbClr val="898989"/>
              </a:solidFill>
            </a:endParaRPr>
          </a:p>
        </p:txBody>
      </p:sp>
      <p:pic>
        <p:nvPicPr>
          <p:cNvPr id="27651" name="Picture 5" descr="Chart, scatter chart&#10;&#10;Description automatically generated">
            <a:extLst>
              <a:ext uri="{FF2B5EF4-FFF2-40B4-BE49-F238E27FC236}">
                <a16:creationId xmlns:a16="http://schemas.microsoft.com/office/drawing/2014/main" id="{E7E5E939-79DE-3F40-B06C-D2138540BC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0013" y="1216025"/>
            <a:ext cx="4876801" cy="357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6" descr="Chart, scatter chart&#10;&#10;Description automatically generated">
            <a:extLst>
              <a:ext uri="{FF2B5EF4-FFF2-40B4-BE49-F238E27FC236}">
                <a16:creationId xmlns:a16="http://schemas.microsoft.com/office/drawing/2014/main" id="{EE0E7A42-130A-824F-91CE-C6CAD9BD64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5189" y="1281114"/>
            <a:ext cx="4878387" cy="357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TextBox 4">
            <a:extLst>
              <a:ext uri="{FF2B5EF4-FFF2-40B4-BE49-F238E27FC236}">
                <a16:creationId xmlns:a16="http://schemas.microsoft.com/office/drawing/2014/main" id="{7BCDEB94-58BE-3F43-B4D5-7185A20744F6}"/>
              </a:ext>
            </a:extLst>
          </p:cNvPr>
          <p:cNvSpPr txBox="1">
            <a:spLocks noChangeArrowheads="1"/>
          </p:cNvSpPr>
          <p:nvPr/>
        </p:nvSpPr>
        <p:spPr bwMode="auto">
          <a:xfrm>
            <a:off x="2209801" y="5094288"/>
            <a:ext cx="75456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eaLnBrk="1" hangingPunct="1">
              <a:spcBef>
                <a:spcPct val="0"/>
              </a:spcBef>
              <a:spcAft>
                <a:spcPct val="0"/>
              </a:spcAft>
              <a:buFontTx/>
              <a:buNone/>
            </a:pPr>
            <a:r>
              <a:rPr lang="es-ES" altLang="en-US" sz="1800" dirty="0">
                <a:latin typeface="Arial" panose="020B0604020202020204" pitchFamily="34" charset="0"/>
              </a:rPr>
              <a:t> Juros </a:t>
            </a:r>
            <a:r>
              <a:rPr lang="es-ES" altLang="en-US" sz="1800" dirty="0" err="1">
                <a:latin typeface="Arial" panose="020B0604020202020204" pitchFamily="34" charset="0"/>
              </a:rPr>
              <a:t>on</a:t>
            </a:r>
            <a:r>
              <a:rPr lang="es-ES" altLang="en-US" sz="1800" dirty="0">
                <a:latin typeface="Arial" panose="020B0604020202020204" pitchFamily="34" charset="0"/>
              </a:rPr>
              <a:t> alcabalas and tercias		     Juros </a:t>
            </a:r>
            <a:r>
              <a:rPr lang="es-ES" altLang="en-US" sz="1800" dirty="0" err="1">
                <a:latin typeface="Arial" panose="020B0604020202020204" pitchFamily="34" charset="0"/>
              </a:rPr>
              <a:t>on</a:t>
            </a:r>
            <a:r>
              <a:rPr lang="es-ES" altLang="en-US" sz="1800" dirty="0">
                <a:latin typeface="Arial" panose="020B0604020202020204" pitchFamily="34" charset="0"/>
              </a:rPr>
              <a:t> </a:t>
            </a:r>
            <a:r>
              <a:rPr lang="es-ES" altLang="en-US" sz="1800" dirty="0" err="1">
                <a:latin typeface="Arial" panose="020B0604020202020204" pitchFamily="34" charset="0"/>
              </a:rPr>
              <a:t>other</a:t>
            </a:r>
            <a:r>
              <a:rPr lang="es-ES" altLang="en-US" sz="1800" dirty="0">
                <a:latin typeface="Arial" panose="020B0604020202020204" pitchFamily="34" charset="0"/>
              </a:rPr>
              <a:t> </a:t>
            </a:r>
            <a:r>
              <a:rPr lang="es-ES" altLang="en-US" sz="1800" dirty="0" err="1">
                <a:latin typeface="Arial" panose="020B0604020202020204" pitchFamily="34" charset="0"/>
              </a:rPr>
              <a:t>revenues</a:t>
            </a:r>
            <a:endParaRPr lang="en-US" altLang="en-US" sz="1800" dirty="0">
              <a:latin typeface="Arial" panose="020B0604020202020204" pitchFamily="34" charset="0"/>
            </a:endParaRPr>
          </a:p>
        </p:txBody>
      </p:sp>
      <p:sp>
        <p:nvSpPr>
          <p:cNvPr id="27655" name="TextBox 7">
            <a:extLst>
              <a:ext uri="{FF2B5EF4-FFF2-40B4-BE49-F238E27FC236}">
                <a16:creationId xmlns:a16="http://schemas.microsoft.com/office/drawing/2014/main" id="{31E358CF-6FFA-3D41-A133-E2C8DB825E38}"/>
              </a:ext>
            </a:extLst>
          </p:cNvPr>
          <p:cNvSpPr txBox="1">
            <a:spLocks noChangeArrowheads="1"/>
          </p:cNvSpPr>
          <p:nvPr/>
        </p:nvSpPr>
        <p:spPr bwMode="auto">
          <a:xfrm>
            <a:off x="3808414" y="1676400"/>
            <a:ext cx="9921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eaLnBrk="1" hangingPunct="1">
              <a:spcBef>
                <a:spcPct val="0"/>
              </a:spcBef>
              <a:spcAft>
                <a:spcPct val="0"/>
              </a:spcAft>
              <a:buFontTx/>
              <a:buNone/>
            </a:pPr>
            <a:r>
              <a:rPr lang="en-US" altLang="en-US" sz="1800">
                <a:latin typeface="Arial" panose="020B0604020202020204" pitchFamily="34" charset="0"/>
              </a:rPr>
              <a:t>(7.14%)</a:t>
            </a:r>
          </a:p>
        </p:txBody>
      </p:sp>
      <p:sp>
        <p:nvSpPr>
          <p:cNvPr id="27656" name="TextBox 8">
            <a:extLst>
              <a:ext uri="{FF2B5EF4-FFF2-40B4-BE49-F238E27FC236}">
                <a16:creationId xmlns:a16="http://schemas.microsoft.com/office/drawing/2014/main" id="{4E2CFC19-8485-A143-8C2F-F125DCA9BD70}"/>
              </a:ext>
            </a:extLst>
          </p:cNvPr>
          <p:cNvSpPr txBox="1">
            <a:spLocks noChangeArrowheads="1"/>
          </p:cNvSpPr>
          <p:nvPr/>
        </p:nvSpPr>
        <p:spPr bwMode="auto">
          <a:xfrm>
            <a:off x="2992438" y="2722563"/>
            <a:ext cx="6715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eaLnBrk="1" hangingPunct="1">
              <a:spcBef>
                <a:spcPct val="0"/>
              </a:spcBef>
              <a:spcAft>
                <a:spcPct val="0"/>
              </a:spcAft>
              <a:buFontTx/>
              <a:buNone/>
            </a:pPr>
            <a:r>
              <a:rPr lang="en-US" altLang="en-US" sz="1800">
                <a:latin typeface="Arial" panose="020B0604020202020204" pitchFamily="34" charset="0"/>
              </a:rPr>
              <a:t>(5%)</a:t>
            </a:r>
          </a:p>
        </p:txBody>
      </p:sp>
      <p:sp>
        <p:nvSpPr>
          <p:cNvPr id="10" name="TextBox 9">
            <a:extLst>
              <a:ext uri="{FF2B5EF4-FFF2-40B4-BE49-F238E27FC236}">
                <a16:creationId xmlns:a16="http://schemas.microsoft.com/office/drawing/2014/main" id="{F6873B0E-C54C-BC4E-B034-30DF5ED4BECC}"/>
              </a:ext>
            </a:extLst>
          </p:cNvPr>
          <p:cNvSpPr txBox="1"/>
          <p:nvPr/>
        </p:nvSpPr>
        <p:spPr>
          <a:xfrm>
            <a:off x="4764089" y="4552950"/>
            <a:ext cx="1432443" cy="369332"/>
          </a:xfrm>
          <a:prstGeom prst="rect">
            <a:avLst/>
          </a:prstGeom>
          <a:noFill/>
        </p:spPr>
        <p:txBody>
          <a:bodyPr wrap="none">
            <a:spAutoFit/>
          </a:bodyPr>
          <a:lstStyle/>
          <a:p>
            <a:pPr eaLnBrk="1" hangingPunct="1">
              <a:defRPr/>
            </a:pPr>
            <a:r>
              <a:rPr lang="en-US" dirty="0">
                <a:solidFill>
                  <a:schemeClr val="accent3">
                    <a:lumMod val="75000"/>
                  </a:schemeClr>
                </a:solidFill>
              </a:rPr>
              <a:t>Life annuities</a:t>
            </a:r>
          </a:p>
        </p:txBody>
      </p:sp>
      <p:sp>
        <p:nvSpPr>
          <p:cNvPr id="27658" name="TextBox 10">
            <a:extLst>
              <a:ext uri="{FF2B5EF4-FFF2-40B4-BE49-F238E27FC236}">
                <a16:creationId xmlns:a16="http://schemas.microsoft.com/office/drawing/2014/main" id="{571D4A3E-CEEA-E24A-A14A-88598329E6CD}"/>
              </a:ext>
            </a:extLst>
          </p:cNvPr>
          <p:cNvSpPr txBox="1">
            <a:spLocks noChangeArrowheads="1"/>
          </p:cNvSpPr>
          <p:nvPr/>
        </p:nvSpPr>
        <p:spPr bwMode="auto">
          <a:xfrm>
            <a:off x="2825750" y="4573589"/>
            <a:ext cx="1004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eaLnBrk="1" hangingPunct="1">
              <a:spcBef>
                <a:spcPct val="0"/>
              </a:spcBef>
              <a:spcAft>
                <a:spcPct val="0"/>
              </a:spcAft>
              <a:buFontTx/>
              <a:buNone/>
            </a:pPr>
            <a:r>
              <a:rPr lang="en-US" altLang="en-US" sz="1800">
                <a:solidFill>
                  <a:srgbClr val="FF0000"/>
                </a:solidFill>
                <a:latin typeface="Arial" panose="020B0604020202020204" pitchFamily="34" charset="0"/>
              </a:rPr>
              <a:t>al quitar</a:t>
            </a:r>
          </a:p>
        </p:txBody>
      </p:sp>
      <p:sp>
        <p:nvSpPr>
          <p:cNvPr id="27659" name="TextBox 11">
            <a:extLst>
              <a:ext uri="{FF2B5EF4-FFF2-40B4-BE49-F238E27FC236}">
                <a16:creationId xmlns:a16="http://schemas.microsoft.com/office/drawing/2014/main" id="{3AF0FF4F-2822-BB4B-AAF8-DB784AF245DE}"/>
              </a:ext>
            </a:extLst>
          </p:cNvPr>
          <p:cNvSpPr txBox="1">
            <a:spLocks noChangeArrowheads="1"/>
          </p:cNvSpPr>
          <p:nvPr/>
        </p:nvSpPr>
        <p:spPr bwMode="auto">
          <a:xfrm>
            <a:off x="1587500" y="4448176"/>
            <a:ext cx="685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eaLnBrk="1" hangingPunct="1">
              <a:spcBef>
                <a:spcPct val="0"/>
              </a:spcBef>
              <a:spcAft>
                <a:spcPct val="0"/>
              </a:spcAft>
              <a:buFontTx/>
              <a:buNone/>
            </a:pPr>
            <a:r>
              <a:rPr lang="en-US" altLang="en-US" sz="1800">
                <a:solidFill>
                  <a:srgbClr val="0070C0"/>
                </a:solidFill>
                <a:latin typeface="Arial" panose="020B0604020202020204" pitchFamily="34" charset="0"/>
              </a:rPr>
              <a:t>Non-</a:t>
            </a:r>
          </a:p>
          <a:p>
            <a:pPr eaLnBrk="1" hangingPunct="1">
              <a:spcBef>
                <a:spcPct val="0"/>
              </a:spcBef>
              <a:spcAft>
                <a:spcPct val="0"/>
              </a:spcAft>
              <a:buFontTx/>
              <a:buNone/>
            </a:pPr>
            <a:r>
              <a:rPr lang="en-US" altLang="en-US" sz="1800">
                <a:solidFill>
                  <a:srgbClr val="0070C0"/>
                </a:solidFill>
                <a:latin typeface="Arial" panose="020B0604020202020204" pitchFamily="34" charset="0"/>
              </a:rPr>
              <a:t>nég.</a:t>
            </a:r>
          </a:p>
        </p:txBody>
      </p:sp>
      <p:sp>
        <p:nvSpPr>
          <p:cNvPr id="15" name="Title 1">
            <a:extLst>
              <a:ext uri="{FF2B5EF4-FFF2-40B4-BE49-F238E27FC236}">
                <a16:creationId xmlns:a16="http://schemas.microsoft.com/office/drawing/2014/main" id="{6C1990B2-11FF-4C44-9DE1-9D45620137DE}"/>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 Distribution of the yields of </a:t>
            </a:r>
            <a:r>
              <a:rPr lang="en-US" sz="3200" dirty="0" err="1">
                <a:solidFill>
                  <a:srgbClr val="0070C0"/>
                </a:solidFill>
                <a:latin typeface="Helvetica" pitchFamily="2" charset="0"/>
              </a:rPr>
              <a:t>juros</a:t>
            </a:r>
            <a:endParaRPr lang="en-US" sz="3200" dirty="0">
              <a:solidFill>
                <a:srgbClr val="0070C0"/>
              </a:solidFill>
              <a:latin typeface="Helvetica" pitchFamily="2" charset="0"/>
            </a:endParaRPr>
          </a:p>
        </p:txBody>
      </p:sp>
    </p:spTree>
    <p:extLst>
      <p:ext uri="{BB962C8B-B14F-4D97-AF65-F5344CB8AC3E}">
        <p14:creationId xmlns:p14="http://schemas.microsoft.com/office/powerpoint/2010/main" val="1383085209"/>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7. </a:t>
            </a:r>
            <a:r>
              <a:rPr lang="en-US" sz="3200" dirty="0" err="1">
                <a:solidFill>
                  <a:srgbClr val="0070C0"/>
                </a:solidFill>
                <a:latin typeface="Helvetica" pitchFamily="2" charset="0"/>
              </a:rPr>
              <a:t>Crecimientos</a:t>
            </a:r>
            <a:endParaRPr lang="en-US" sz="3200" dirty="0">
              <a:solidFill>
                <a:srgbClr val="0070C0"/>
              </a:solidFill>
              <a:latin typeface="Helvetica" pitchFamily="2" charset="0"/>
            </a:endParaRP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611459" y="1133856"/>
            <a:ext cx="8554431" cy="6578219"/>
          </a:xfrm>
        </p:spPr>
        <p:txBody>
          <a:bodyPr>
            <a:noAutofit/>
          </a:bodyPr>
          <a:lstStyle/>
          <a:p>
            <a:pPr>
              <a:spcAft>
                <a:spcPts val="1200"/>
              </a:spcAft>
            </a:pPr>
            <a:r>
              <a:rPr lang="en-US" sz="2000" dirty="0">
                <a:latin typeface="Calibri" panose="020F0502020204030204" pitchFamily="34" charset="0"/>
                <a:cs typeface="Calibri" panose="020F0502020204030204" pitchFamily="34" charset="0"/>
              </a:rPr>
              <a:t>A </a:t>
            </a:r>
            <a:r>
              <a:rPr lang="en-US" sz="2000" dirty="0" err="1">
                <a:latin typeface="Calibri" panose="020F0502020204030204" pitchFamily="34" charset="0"/>
                <a:cs typeface="Calibri" panose="020F0502020204030204" pitchFamily="34" charset="0"/>
              </a:rPr>
              <a:t>juro</a:t>
            </a:r>
            <a:r>
              <a:rPr lang="en-US" sz="2000" dirty="0">
                <a:latin typeface="Calibri" panose="020F0502020204030204" pitchFamily="34" charset="0"/>
                <a:cs typeface="Calibri" panose="020F0502020204030204" pitchFamily="34" charset="0"/>
              </a:rPr>
              <a:t> is a claim on a specific revenue.</a:t>
            </a:r>
          </a:p>
          <a:p>
            <a:pPr>
              <a:spcAft>
                <a:spcPts val="1200"/>
              </a:spcAft>
            </a:pPr>
            <a:r>
              <a:rPr lang="en-US" sz="2000" dirty="0">
                <a:latin typeface="Calibri" panose="020F0502020204030204" pitchFamily="34" charset="0"/>
                <a:cs typeface="Calibri" panose="020F0502020204030204" pitchFamily="34" charset="0"/>
              </a:rPr>
              <a:t>The claim has a face value.</a:t>
            </a:r>
          </a:p>
          <a:p>
            <a:pPr>
              <a:spcAft>
                <a:spcPts val="1200"/>
              </a:spcAft>
            </a:pPr>
            <a:r>
              <a:rPr lang="en-US" sz="2000" dirty="0">
                <a:latin typeface="Calibri" panose="020F0502020204030204" pitchFamily="34" charset="0"/>
                <a:cs typeface="Calibri" panose="020F0502020204030204" pitchFamily="34" charset="0"/>
              </a:rPr>
              <a:t>Secular trend of the interest is downwards.</a:t>
            </a:r>
          </a:p>
          <a:p>
            <a:pPr>
              <a:spcAft>
                <a:spcPts val="1200"/>
              </a:spcAft>
            </a:pPr>
            <a:r>
              <a:rPr lang="en-US" sz="2000" dirty="0">
                <a:latin typeface="Calibri" panose="020F0502020204030204" pitchFamily="34" charset="0"/>
                <a:cs typeface="Calibri" panose="020F0502020204030204" pitchFamily="34" charset="0"/>
              </a:rPr>
              <a:t>The </a:t>
            </a:r>
            <a:r>
              <a:rPr lang="en-US" sz="2000" dirty="0" err="1">
                <a:latin typeface="Calibri" panose="020F0502020204030204" pitchFamily="34" charset="0"/>
                <a:cs typeface="Calibri" panose="020F0502020204030204" pitchFamily="34" charset="0"/>
              </a:rPr>
              <a:t>juro</a:t>
            </a:r>
            <a:r>
              <a:rPr lang="en-US" sz="2000" dirty="0">
                <a:latin typeface="Calibri" panose="020F0502020204030204" pitchFamily="34" charset="0"/>
                <a:cs typeface="Calibri" panose="020F0502020204030204" pitchFamily="34" charset="0"/>
              </a:rPr>
              <a:t> is redeemable. Redemption frees the tax revenue from the mortgage, but there is not </a:t>
            </a:r>
            <a:r>
              <a:rPr lang="en-US" sz="2000" i="1" dirty="0">
                <a:latin typeface="Calibri" panose="020F0502020204030204" pitchFamily="34" charset="0"/>
                <a:cs typeface="Calibri" panose="020F0502020204030204" pitchFamily="34" charset="0"/>
              </a:rPr>
              <a:t>general revenue </a:t>
            </a:r>
            <a:r>
              <a:rPr lang="en-US" sz="2000" dirty="0">
                <a:latin typeface="Calibri" panose="020F0502020204030204" pitchFamily="34" charset="0"/>
                <a:cs typeface="Calibri" panose="020F0502020204030204" pitchFamily="34" charset="0"/>
              </a:rPr>
              <a:t>(like in England 2 centuries later).</a:t>
            </a:r>
          </a:p>
          <a:p>
            <a:pPr>
              <a:spcAft>
                <a:spcPts val="1200"/>
              </a:spcAft>
            </a:pPr>
            <a:r>
              <a:rPr lang="en-US" sz="2000" dirty="0">
                <a:latin typeface="Calibri" panose="020F0502020204030204" pitchFamily="34" charset="0"/>
                <a:cs typeface="Calibri" panose="020F0502020204030204" pitchFamily="34" charset="0"/>
              </a:rPr>
              <a:t>The same revenue is mortgaged on a </a:t>
            </a:r>
            <a:r>
              <a:rPr lang="en-US" sz="2000" dirty="0" err="1">
                <a:latin typeface="Calibri" panose="020F0502020204030204" pitchFamily="34" charset="0"/>
                <a:cs typeface="Calibri" panose="020F0502020204030204" pitchFamily="34" charset="0"/>
              </a:rPr>
              <a:t>juro</a:t>
            </a:r>
            <a:r>
              <a:rPr lang="en-US" sz="2000" dirty="0">
                <a:latin typeface="Calibri" panose="020F0502020204030204" pitchFamily="34" charset="0"/>
                <a:cs typeface="Calibri" panose="020F0502020204030204" pitchFamily="34" charset="0"/>
              </a:rPr>
              <a:t> with </a:t>
            </a:r>
            <a:r>
              <a:rPr lang="en-US" sz="2000" dirty="0" err="1">
                <a:latin typeface="Calibri" panose="020F0502020204030204" pitchFamily="34" charset="0"/>
                <a:cs typeface="Calibri" panose="020F0502020204030204" pitchFamily="34" charset="0"/>
              </a:rPr>
              <a:t>juro</a:t>
            </a:r>
            <a:r>
              <a:rPr lang="en-US" sz="2000" dirty="0">
                <a:latin typeface="Calibri" panose="020F0502020204030204" pitchFamily="34" charset="0"/>
                <a:cs typeface="Calibri" panose="020F0502020204030204" pitchFamily="34" charset="0"/>
              </a:rPr>
              <a:t> with a higher face value.</a:t>
            </a:r>
          </a:p>
          <a:p>
            <a:pPr>
              <a:spcAft>
                <a:spcPts val="1200"/>
              </a:spcAft>
            </a:pPr>
            <a:r>
              <a:rPr lang="en-US" sz="2000" dirty="0">
                <a:latin typeface="Calibri" panose="020F0502020204030204" pitchFamily="34" charset="0"/>
                <a:cs typeface="Calibri" panose="020F0502020204030204" pitchFamily="34" charset="0"/>
              </a:rPr>
              <a:t>Because of the fragmentation of the fiscal system (revenues and debt), a reduction of the coupon is not feasible. </a:t>
            </a:r>
          </a:p>
          <a:p>
            <a:pPr>
              <a:spcAft>
                <a:spcPts val="1200"/>
              </a:spcAft>
            </a:pPr>
            <a:r>
              <a:rPr lang="en-US" sz="2000" dirty="0">
                <a:latin typeface="Calibri" panose="020F0502020204030204" pitchFamily="34" charset="0"/>
                <a:cs typeface="Calibri" panose="020F0502020204030204" pitchFamily="34" charset="0"/>
              </a:rPr>
              <a:t>Essential to understand debt settlement (no default)</a:t>
            </a:r>
          </a:p>
          <a:p>
            <a:pPr>
              <a:spcAft>
                <a:spcPts val="1200"/>
              </a:spcAft>
            </a:pPr>
            <a:endParaRPr lang="en-US" sz="2000" dirty="0">
              <a:latin typeface="Calibri" panose="020F0502020204030204" pitchFamily="34" charset="0"/>
              <a:cs typeface="Calibri" panose="020F0502020204030204" pitchFamily="34" charset="0"/>
            </a:endParaRPr>
          </a:p>
          <a:p>
            <a:pPr>
              <a:spcAft>
                <a:spcPts val="1200"/>
              </a:spcAft>
            </a:pP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78688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table with numbers and text&#10;&#10;Description automatically generated">
            <a:extLst>
              <a:ext uri="{FF2B5EF4-FFF2-40B4-BE49-F238E27FC236}">
                <a16:creationId xmlns:a16="http://schemas.microsoft.com/office/drawing/2014/main" id="{8BCD7570-6563-1C4F-8031-010EE8C43835}"/>
              </a:ext>
            </a:extLst>
          </p:cNvPr>
          <p:cNvPicPr>
            <a:picLocks noChangeAspect="1"/>
          </p:cNvPicPr>
          <p:nvPr/>
        </p:nvPicPr>
        <p:blipFill>
          <a:blip r:embed="rId2"/>
          <a:stretch>
            <a:fillRect/>
          </a:stretch>
        </p:blipFill>
        <p:spPr>
          <a:xfrm>
            <a:off x="3298820" y="0"/>
            <a:ext cx="8090428" cy="6858000"/>
          </a:xfrm>
          <a:prstGeom prst="rect">
            <a:avLst/>
          </a:prstGeom>
        </p:spPr>
      </p:pic>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358218" y="339364"/>
            <a:ext cx="2337848" cy="1197205"/>
          </a:xfrm>
        </p:spPr>
        <p:txBody>
          <a:bodyPr>
            <a:normAutofit fontScale="90000"/>
          </a:bodyPr>
          <a:lstStyle/>
          <a:p>
            <a:r>
              <a:rPr lang="en-US" sz="3200" dirty="0">
                <a:solidFill>
                  <a:srgbClr val="0070C0"/>
                </a:solidFill>
                <a:latin typeface="Helvetica" pitchFamily="2" charset="0"/>
              </a:rPr>
              <a:t>Examples of </a:t>
            </a:r>
            <a:r>
              <a:rPr lang="en-US" sz="3200" dirty="0" err="1">
                <a:solidFill>
                  <a:srgbClr val="0070C0"/>
                </a:solidFill>
                <a:latin typeface="Helvetica" pitchFamily="2" charset="0"/>
              </a:rPr>
              <a:t>crecimientos</a:t>
            </a:r>
            <a:endParaRPr lang="en-US" sz="3200" dirty="0">
              <a:solidFill>
                <a:srgbClr val="0070C0"/>
              </a:solidFill>
              <a:latin typeface="Helvetica" pitchFamily="2" charset="0"/>
            </a:endParaRPr>
          </a:p>
        </p:txBody>
      </p:sp>
      <p:sp>
        <p:nvSpPr>
          <p:cNvPr id="6" name="Rectangle 5">
            <a:extLst>
              <a:ext uri="{FF2B5EF4-FFF2-40B4-BE49-F238E27FC236}">
                <a16:creationId xmlns:a16="http://schemas.microsoft.com/office/drawing/2014/main" id="{C27568A2-9663-4A4A-88D7-E21D515DD190}"/>
              </a:ext>
            </a:extLst>
          </p:cNvPr>
          <p:cNvSpPr/>
          <p:nvPr/>
        </p:nvSpPr>
        <p:spPr>
          <a:xfrm>
            <a:off x="3440784" y="4458878"/>
            <a:ext cx="6881567" cy="395926"/>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D4DC657-A764-C64A-931D-1A96184D397D}"/>
              </a:ext>
            </a:extLst>
          </p:cNvPr>
          <p:cNvSpPr txBox="1"/>
          <p:nvPr/>
        </p:nvSpPr>
        <p:spPr>
          <a:xfrm>
            <a:off x="1300289" y="4458878"/>
            <a:ext cx="1863267" cy="369332"/>
          </a:xfrm>
          <a:prstGeom prst="rect">
            <a:avLst/>
          </a:prstGeom>
          <a:noFill/>
        </p:spPr>
        <p:txBody>
          <a:bodyPr wrap="none" rtlCol="0">
            <a:spAutoFit/>
          </a:bodyPr>
          <a:lstStyle/>
          <a:p>
            <a:r>
              <a:rPr lang="en-US" dirty="0"/>
              <a:t>Two </a:t>
            </a:r>
            <a:r>
              <a:rPr lang="en-US" dirty="0" err="1"/>
              <a:t>juros</a:t>
            </a:r>
            <a:r>
              <a:rPr lang="en-US" dirty="0"/>
              <a:t> merged</a:t>
            </a:r>
          </a:p>
        </p:txBody>
      </p:sp>
      <p:sp>
        <p:nvSpPr>
          <p:cNvPr id="10" name="TextBox 9">
            <a:extLst>
              <a:ext uri="{FF2B5EF4-FFF2-40B4-BE49-F238E27FC236}">
                <a16:creationId xmlns:a16="http://schemas.microsoft.com/office/drawing/2014/main" id="{95449699-A469-2448-8F02-0E8774855072}"/>
              </a:ext>
            </a:extLst>
          </p:cNvPr>
          <p:cNvSpPr txBox="1"/>
          <p:nvPr/>
        </p:nvSpPr>
        <p:spPr>
          <a:xfrm>
            <a:off x="133448" y="1727040"/>
            <a:ext cx="2743200" cy="923330"/>
          </a:xfrm>
          <a:prstGeom prst="rect">
            <a:avLst/>
          </a:prstGeom>
          <a:noFill/>
        </p:spPr>
        <p:txBody>
          <a:bodyPr wrap="square" rtlCol="0">
            <a:spAutoFit/>
          </a:bodyPr>
          <a:lstStyle/>
          <a:p>
            <a:r>
              <a:rPr lang="en-US" dirty="0"/>
              <a:t>Bankers could be repaid by a license to augment the face value of </a:t>
            </a:r>
            <a:r>
              <a:rPr lang="en-US" dirty="0" err="1"/>
              <a:t>juros</a:t>
            </a:r>
            <a:r>
              <a:rPr lang="en-US" dirty="0"/>
              <a:t>. </a:t>
            </a:r>
          </a:p>
        </p:txBody>
      </p:sp>
    </p:spTree>
    <p:extLst>
      <p:ext uri="{BB962C8B-B14F-4D97-AF65-F5344CB8AC3E}">
        <p14:creationId xmlns:p14="http://schemas.microsoft.com/office/powerpoint/2010/main" val="850714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table with numbers and text&#10;&#10;Description automatically generated">
            <a:extLst>
              <a:ext uri="{FF2B5EF4-FFF2-40B4-BE49-F238E27FC236}">
                <a16:creationId xmlns:a16="http://schemas.microsoft.com/office/drawing/2014/main" id="{0654879A-74A4-B146-8913-4C351ADF5071}"/>
              </a:ext>
            </a:extLst>
          </p:cNvPr>
          <p:cNvPicPr>
            <a:picLocks noChangeAspect="1"/>
          </p:cNvPicPr>
          <p:nvPr/>
        </p:nvPicPr>
        <p:blipFill>
          <a:blip r:embed="rId2"/>
          <a:stretch>
            <a:fillRect/>
          </a:stretch>
        </p:blipFill>
        <p:spPr>
          <a:xfrm>
            <a:off x="1087994" y="556181"/>
            <a:ext cx="8965680" cy="6132136"/>
          </a:xfrm>
          <a:prstGeom prst="rect">
            <a:avLst/>
          </a:prstGeom>
        </p:spPr>
      </p:pic>
    </p:spTree>
    <p:extLst>
      <p:ext uri="{BB962C8B-B14F-4D97-AF65-F5344CB8AC3E}">
        <p14:creationId xmlns:p14="http://schemas.microsoft.com/office/powerpoint/2010/main" val="33025869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0609A-F820-1648-8AA6-142118E9C228}"/>
              </a:ext>
            </a:extLst>
          </p:cNvPr>
          <p:cNvSpPr>
            <a:spLocks noGrp="1"/>
          </p:cNvSpPr>
          <p:nvPr>
            <p:ph type="title"/>
          </p:nvPr>
        </p:nvSpPr>
        <p:spPr>
          <a:xfrm>
            <a:off x="6299202" y="1470819"/>
            <a:ext cx="3962400" cy="482600"/>
          </a:xfrm>
        </p:spPr>
        <p:txBody>
          <a:bodyPr>
            <a:normAutofit fontScale="90000"/>
          </a:bodyPr>
          <a:lstStyle/>
          <a:p>
            <a:r>
              <a:rPr lang="en-US" altLang="en-US" sz="2400" dirty="0">
                <a:latin typeface="Garamond" panose="02020404030301010803" pitchFamily="18" charset="0"/>
                <a:ea typeface="ＭＳ Ｐゴシック" panose="020B0600070205080204" pitchFamily="34" charset="-128"/>
                <a:cs typeface="Garamond" panose="02020404030301010803" pitchFamily="18" charset="0"/>
              </a:rPr>
              <a:t>The </a:t>
            </a:r>
            <a:r>
              <a:rPr lang="en-US" altLang="en-US" sz="2400" dirty="0" err="1">
                <a:latin typeface="Garamond" panose="02020404030301010803" pitchFamily="18" charset="0"/>
                <a:ea typeface="ＭＳ Ｐゴシック" panose="020B0600070205080204" pitchFamily="34" charset="-128"/>
                <a:cs typeface="Garamond" panose="02020404030301010803" pitchFamily="18" charset="0"/>
              </a:rPr>
              <a:t>Fiesco</a:t>
            </a:r>
            <a:r>
              <a:rPr lang="en-US" altLang="en-US" sz="2400" dirty="0">
                <a:latin typeface="Garamond" panose="02020404030301010803" pitchFamily="18" charset="0"/>
                <a:ea typeface="ＭＳ Ｐゴシック" panose="020B0600070205080204" pitchFamily="34" charset="-128"/>
                <a:cs typeface="Garamond" panose="02020404030301010803" pitchFamily="18" charset="0"/>
              </a:rPr>
              <a:t> contract,</a:t>
            </a:r>
            <a:br>
              <a:rPr lang="en-US" altLang="en-US" sz="2400" dirty="0">
                <a:latin typeface="Garamond" panose="02020404030301010803" pitchFamily="18" charset="0"/>
                <a:ea typeface="ＭＳ Ｐゴシック" panose="020B0600070205080204" pitchFamily="34" charset="-128"/>
                <a:cs typeface="Garamond" panose="02020404030301010803" pitchFamily="18" charset="0"/>
              </a:rPr>
            </a:br>
            <a:r>
              <a:rPr lang="en-US" altLang="en-US" sz="2400" dirty="0">
                <a:latin typeface="Garamond" panose="02020404030301010803" pitchFamily="18" charset="0"/>
                <a:ea typeface="ＭＳ Ｐゴシック" panose="020B0600070205080204" pitchFamily="34" charset="-128"/>
                <a:cs typeface="Garamond" panose="02020404030301010803" pitchFamily="18" charset="0"/>
              </a:rPr>
              <a:t> 3/4/91</a:t>
            </a:r>
            <a:br>
              <a:rPr lang="en-US" altLang="en-US" sz="2400" dirty="0">
                <a:latin typeface="Garamond" panose="02020404030301010803" pitchFamily="18" charset="0"/>
                <a:ea typeface="ＭＳ Ｐゴシック" panose="020B0600070205080204" pitchFamily="34" charset="-128"/>
                <a:cs typeface="Garamond" panose="02020404030301010803" pitchFamily="18" charset="0"/>
              </a:rPr>
            </a:br>
            <a:r>
              <a:rPr lang="en-US" altLang="en-US" sz="2400" dirty="0">
                <a:latin typeface="Garamond" panose="02020404030301010803" pitchFamily="18" charset="0"/>
                <a:ea typeface="ＭＳ Ｐゴシック" panose="020B0600070205080204" pitchFamily="34" charset="-128"/>
                <a:cs typeface="Garamond" panose="02020404030301010803" pitchFamily="18" charset="0"/>
              </a:rPr>
              <a:t>Monthly deliveries for a year</a:t>
            </a:r>
          </a:p>
        </p:txBody>
      </p:sp>
      <p:sp>
        <p:nvSpPr>
          <p:cNvPr id="3" name="Content Placeholder 2">
            <a:extLst>
              <a:ext uri="{FF2B5EF4-FFF2-40B4-BE49-F238E27FC236}">
                <a16:creationId xmlns:a16="http://schemas.microsoft.com/office/drawing/2014/main" id="{BFEEB8A9-2AEF-BC46-AF74-37CA2EA46949}"/>
              </a:ext>
            </a:extLst>
          </p:cNvPr>
          <p:cNvSpPr>
            <a:spLocks noGrp="1"/>
          </p:cNvSpPr>
          <p:nvPr>
            <p:ph idx="1"/>
          </p:nvPr>
        </p:nvSpPr>
        <p:spPr>
          <a:xfrm>
            <a:off x="6257925" y="2488009"/>
            <a:ext cx="4762500" cy="1316037"/>
          </a:xfrm>
        </p:spPr>
        <p:txBody>
          <a:bodyPr>
            <a:normAutofit lnSpcReduction="10000"/>
          </a:bodyPr>
          <a:lstStyle/>
          <a:p>
            <a:pPr marL="0" indent="0">
              <a:buNone/>
            </a:pPr>
            <a:r>
              <a:rPr lang="en-US" altLang="en-US" sz="1800" dirty="0">
                <a:ea typeface="ＭＳ Ｐゴシック" panose="020B0600070205080204" pitchFamily="34" charset="-128"/>
              </a:rPr>
              <a:t>Lo que por mi </a:t>
            </a:r>
            <a:r>
              <a:rPr lang="en-US" altLang="en-US" sz="1800" dirty="0" err="1">
                <a:ea typeface="ＭＳ Ｐゴシック" panose="020B0600070205080204" pitchFamily="34" charset="-128"/>
              </a:rPr>
              <a:t>mandado</a:t>
            </a:r>
            <a:r>
              <a:rPr lang="en-US" altLang="en-US" sz="1800" dirty="0">
                <a:ea typeface="ＭＳ Ｐゴシック" panose="020B0600070205080204" pitchFamily="34" charset="-128"/>
              </a:rPr>
              <a:t> se </a:t>
            </a:r>
            <a:r>
              <a:rPr lang="en-US" altLang="en-US" sz="1800" dirty="0" err="1">
                <a:ea typeface="ＭＳ Ｐゴシック" panose="020B0600070205080204" pitchFamily="34" charset="-128"/>
              </a:rPr>
              <a:t>asienta</a:t>
            </a:r>
            <a:r>
              <a:rPr lang="en-US" altLang="en-US" sz="1800" dirty="0">
                <a:ea typeface="ＭＳ Ｐゴシック" panose="020B0600070205080204" pitchFamily="34" charset="-128"/>
              </a:rPr>
              <a:t> y </a:t>
            </a:r>
            <a:r>
              <a:rPr lang="en-US" altLang="en-US" sz="1800" dirty="0" err="1">
                <a:ea typeface="ＭＳ Ｐゴシック" panose="020B0600070205080204" pitchFamily="34" charset="-128"/>
              </a:rPr>
              <a:t>concierta</a:t>
            </a:r>
            <a:r>
              <a:rPr lang="en-US" altLang="en-US" sz="1800" dirty="0">
                <a:ea typeface="ＭＳ Ｐゴシック" panose="020B0600070205080204" pitchFamily="34" charset="-128"/>
              </a:rPr>
              <a:t> con Tomás </a:t>
            </a:r>
            <a:r>
              <a:rPr lang="en-US" altLang="en-US" sz="1800" dirty="0" err="1">
                <a:ea typeface="ＭＳ Ｐゴシック" panose="020B0600070205080204" pitchFamily="34" charset="-128"/>
              </a:rPr>
              <a:t>Fiesco</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ginoves</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sobre</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trescientos</a:t>
            </a:r>
            <a:r>
              <a:rPr lang="en-US" altLang="en-US" sz="1800" dirty="0">
                <a:ea typeface="ＭＳ Ｐゴシック" panose="020B0600070205080204" pitchFamily="34" charset="-128"/>
              </a:rPr>
              <a:t> mil escudos que por </a:t>
            </a:r>
            <a:r>
              <a:rPr lang="en-US" altLang="en-US" sz="1800" dirty="0" err="1">
                <a:ea typeface="ＭＳ Ｐゴシック" panose="020B0600070205080204" pitchFamily="34" charset="-128"/>
              </a:rPr>
              <a:t>servirme</a:t>
            </a:r>
            <a:r>
              <a:rPr lang="en-US" altLang="en-US" sz="1800" dirty="0">
                <a:ea typeface="ＭＳ Ｐゴシック" panose="020B0600070205080204" pitchFamily="34" charset="-128"/>
              </a:rPr>
              <a:t> a de </a:t>
            </a:r>
            <a:r>
              <a:rPr lang="en-US" altLang="en-US" sz="1800" dirty="0" err="1">
                <a:ea typeface="ＭＳ Ｐゴシック" panose="020B0600070205080204" pitchFamily="34" charset="-128"/>
              </a:rPr>
              <a:t>proveer</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en</a:t>
            </a:r>
            <a:r>
              <a:rPr lang="en-US" altLang="en-US" sz="1800" dirty="0">
                <a:ea typeface="ＭＳ Ｐゴシック" panose="020B0600070205080204" pitchFamily="34" charset="-128"/>
              </a:rPr>
              <a:t> </a:t>
            </a:r>
            <a:r>
              <a:rPr lang="en-US" altLang="en-US" sz="1800" dirty="0" err="1">
                <a:ea typeface="ＭＳ Ｐゴシック" panose="020B0600070205080204" pitchFamily="34" charset="-128"/>
              </a:rPr>
              <a:t>Amberes</a:t>
            </a:r>
            <a:r>
              <a:rPr lang="en-US" altLang="en-US" sz="1800" dirty="0">
                <a:ea typeface="ＭＳ Ｐゴシック" panose="020B0600070205080204" pitchFamily="34" charset="-128"/>
              </a:rPr>
              <a:t> o </a:t>
            </a:r>
            <a:r>
              <a:rPr lang="en-US" altLang="en-US" sz="1800" dirty="0" err="1">
                <a:ea typeface="ＭＳ Ｐゴシック" panose="020B0600070205080204" pitchFamily="34" charset="-128"/>
              </a:rPr>
              <a:t>Dunquerque</a:t>
            </a:r>
            <a:r>
              <a:rPr lang="en-US" altLang="en-US" sz="1800" dirty="0">
                <a:ea typeface="ＭＳ Ｐゴシック" panose="020B0600070205080204" pitchFamily="34" charset="-128"/>
              </a:rPr>
              <a:t> o Lila o Namur de los mis </a:t>
            </a:r>
            <a:r>
              <a:rPr lang="en-US" altLang="en-US" sz="1800" dirty="0" err="1">
                <a:ea typeface="ＭＳ Ｐゴシック" panose="020B0600070205080204" pitchFamily="34" charset="-128"/>
              </a:rPr>
              <a:t>estados</a:t>
            </a:r>
            <a:r>
              <a:rPr lang="en-US" altLang="en-US" sz="1800" dirty="0">
                <a:ea typeface="ＭＳ Ｐゴシック" panose="020B0600070205080204" pitchFamily="34" charset="-128"/>
              </a:rPr>
              <a:t> de </a:t>
            </a:r>
            <a:r>
              <a:rPr lang="en-US" altLang="en-US" sz="1800" dirty="0" err="1">
                <a:ea typeface="ＭＳ Ｐゴシック" panose="020B0600070205080204" pitchFamily="34" charset="-128"/>
              </a:rPr>
              <a:t>Flandes</a:t>
            </a:r>
            <a:r>
              <a:rPr lang="en-US" altLang="en-US" sz="1800" dirty="0">
                <a:ea typeface="ＭＳ Ｐゴシック" panose="020B0600070205080204" pitchFamily="34" charset="-128"/>
              </a:rPr>
              <a:t>, </a:t>
            </a:r>
          </a:p>
        </p:txBody>
      </p:sp>
      <p:sp>
        <p:nvSpPr>
          <p:cNvPr id="33795" name="Slide Number Placeholder 3">
            <a:extLst>
              <a:ext uri="{FF2B5EF4-FFF2-40B4-BE49-F238E27FC236}">
                <a16:creationId xmlns:a16="http://schemas.microsoft.com/office/drawing/2014/main" id="{C613F6F0-D3E1-DF47-A05B-E753CF26B81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a:spcBef>
                <a:spcPct val="0"/>
              </a:spcBef>
              <a:spcAft>
                <a:spcPct val="0"/>
              </a:spcAft>
              <a:buFontTx/>
              <a:buNone/>
            </a:pPr>
            <a:fld id="{F97B07D0-85D1-2940-90A4-28CF13EF3885}" type="slidenum">
              <a:rPr lang="en-US" altLang="en-US" sz="1200">
                <a:solidFill>
                  <a:srgbClr val="898989"/>
                </a:solidFill>
              </a:rPr>
              <a:pPr>
                <a:spcBef>
                  <a:spcPct val="0"/>
                </a:spcBef>
                <a:spcAft>
                  <a:spcPct val="0"/>
                </a:spcAft>
                <a:buFontTx/>
                <a:buNone/>
              </a:pPr>
              <a:t>23</a:t>
            </a:fld>
            <a:endParaRPr lang="en-US" altLang="en-US" sz="1200">
              <a:solidFill>
                <a:srgbClr val="898989"/>
              </a:solidFill>
            </a:endParaRPr>
          </a:p>
        </p:txBody>
      </p:sp>
      <p:pic>
        <p:nvPicPr>
          <p:cNvPr id="33796" name="Picture 4" descr="Map&#10;&#10;Description automatically generated">
            <a:extLst>
              <a:ext uri="{FF2B5EF4-FFF2-40B4-BE49-F238E27FC236}">
                <a16:creationId xmlns:a16="http://schemas.microsoft.com/office/drawing/2014/main" id="{04E1A543-F727-C449-BF7A-C38739704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9400" y="914401"/>
            <a:ext cx="4343400" cy="624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val 12">
            <a:extLst>
              <a:ext uri="{FF2B5EF4-FFF2-40B4-BE49-F238E27FC236}">
                <a16:creationId xmlns:a16="http://schemas.microsoft.com/office/drawing/2014/main" id="{B805C68C-71C9-424B-98E9-C7B083402FEF}"/>
              </a:ext>
            </a:extLst>
          </p:cNvPr>
          <p:cNvSpPr/>
          <p:nvPr/>
        </p:nvSpPr>
        <p:spPr>
          <a:xfrm>
            <a:off x="2047875" y="1401764"/>
            <a:ext cx="381000" cy="231775"/>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15" name="Oval 14">
            <a:extLst>
              <a:ext uri="{FF2B5EF4-FFF2-40B4-BE49-F238E27FC236}">
                <a16:creationId xmlns:a16="http://schemas.microsoft.com/office/drawing/2014/main" id="{8380F32E-8BA1-E344-8805-0E2DAF682CF4}"/>
              </a:ext>
            </a:extLst>
          </p:cNvPr>
          <p:cNvSpPr/>
          <p:nvPr/>
        </p:nvSpPr>
        <p:spPr>
          <a:xfrm>
            <a:off x="1409700" y="1871663"/>
            <a:ext cx="381000" cy="233362"/>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16" name="Oval 15">
            <a:extLst>
              <a:ext uri="{FF2B5EF4-FFF2-40B4-BE49-F238E27FC236}">
                <a16:creationId xmlns:a16="http://schemas.microsoft.com/office/drawing/2014/main" id="{C86A6079-3BBD-644F-9577-42B269E62578}"/>
              </a:ext>
            </a:extLst>
          </p:cNvPr>
          <p:cNvSpPr/>
          <p:nvPr/>
        </p:nvSpPr>
        <p:spPr>
          <a:xfrm>
            <a:off x="1184275" y="1595438"/>
            <a:ext cx="382588" cy="233362"/>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17" name="Oval 16">
            <a:extLst>
              <a:ext uri="{FF2B5EF4-FFF2-40B4-BE49-F238E27FC236}">
                <a16:creationId xmlns:a16="http://schemas.microsoft.com/office/drawing/2014/main" id="{05ABA4BA-7281-E14F-87C7-0199DF94F31A}"/>
              </a:ext>
            </a:extLst>
          </p:cNvPr>
          <p:cNvSpPr/>
          <p:nvPr/>
        </p:nvSpPr>
        <p:spPr>
          <a:xfrm>
            <a:off x="2387600" y="2049463"/>
            <a:ext cx="381000" cy="233362"/>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18" name="Oval 17">
            <a:extLst>
              <a:ext uri="{FF2B5EF4-FFF2-40B4-BE49-F238E27FC236}">
                <a16:creationId xmlns:a16="http://schemas.microsoft.com/office/drawing/2014/main" id="{02347F18-C2D3-9648-A738-C5AAEE59023C}"/>
              </a:ext>
            </a:extLst>
          </p:cNvPr>
          <p:cNvSpPr/>
          <p:nvPr/>
        </p:nvSpPr>
        <p:spPr>
          <a:xfrm>
            <a:off x="2895600" y="4487864"/>
            <a:ext cx="381000" cy="231775"/>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19" name="Oval 18">
            <a:extLst>
              <a:ext uri="{FF2B5EF4-FFF2-40B4-BE49-F238E27FC236}">
                <a16:creationId xmlns:a16="http://schemas.microsoft.com/office/drawing/2014/main" id="{AE53A3D1-739D-5542-BBCE-3311B4F3A6D1}"/>
              </a:ext>
            </a:extLst>
          </p:cNvPr>
          <p:cNvSpPr/>
          <p:nvPr/>
        </p:nvSpPr>
        <p:spPr>
          <a:xfrm>
            <a:off x="2466975" y="5562601"/>
            <a:ext cx="381000" cy="231775"/>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20" name="Oval 19">
            <a:extLst>
              <a:ext uri="{FF2B5EF4-FFF2-40B4-BE49-F238E27FC236}">
                <a16:creationId xmlns:a16="http://schemas.microsoft.com/office/drawing/2014/main" id="{63583C6E-1517-954D-8C14-C78D41BCD5AD}"/>
              </a:ext>
            </a:extLst>
          </p:cNvPr>
          <p:cNvSpPr/>
          <p:nvPr/>
        </p:nvSpPr>
        <p:spPr>
          <a:xfrm>
            <a:off x="2840038" y="5665789"/>
            <a:ext cx="381000" cy="231775"/>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22" name="Content Placeholder 2">
            <a:extLst>
              <a:ext uri="{FF2B5EF4-FFF2-40B4-BE49-F238E27FC236}">
                <a16:creationId xmlns:a16="http://schemas.microsoft.com/office/drawing/2014/main" id="{3F9BC879-7C8B-F548-921E-A7A73DB85B03}"/>
              </a:ext>
            </a:extLst>
          </p:cNvPr>
          <p:cNvSpPr txBox="1">
            <a:spLocks/>
          </p:cNvSpPr>
          <p:nvPr/>
        </p:nvSpPr>
        <p:spPr bwMode="auto">
          <a:xfrm>
            <a:off x="6299202" y="3995736"/>
            <a:ext cx="45529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eaLnBrk="1" hangingPunct="1">
              <a:buFont typeface="Arial" panose="020B0604020202020204" pitchFamily="34" charset="0"/>
              <a:buNone/>
            </a:pPr>
            <a:r>
              <a:rPr lang="en-US" altLang="en-US" sz="1800" dirty="0"/>
              <a:t>o </a:t>
            </a:r>
            <a:r>
              <a:rPr lang="en-US" altLang="en-US" sz="1800" dirty="0" err="1"/>
              <a:t>Viçanzon</a:t>
            </a:r>
            <a:r>
              <a:rPr lang="en-US" altLang="en-US" sz="1800" dirty="0"/>
              <a:t> o Gray del mi </a:t>
            </a:r>
            <a:r>
              <a:rPr lang="en-US" altLang="en-US" sz="1800" dirty="0" err="1"/>
              <a:t>condado</a:t>
            </a:r>
            <a:r>
              <a:rPr lang="en-US" altLang="en-US" sz="1800" dirty="0"/>
              <a:t> de </a:t>
            </a:r>
            <a:r>
              <a:rPr lang="en-US" altLang="en-US" sz="1800" dirty="0" err="1"/>
              <a:t>Borgoña</a:t>
            </a:r>
            <a:r>
              <a:rPr lang="en-US" altLang="en-US" sz="1800" dirty="0"/>
              <a:t>, </a:t>
            </a:r>
          </a:p>
        </p:txBody>
      </p:sp>
      <p:sp>
        <p:nvSpPr>
          <p:cNvPr id="24" name="Content Placeholder 2">
            <a:extLst>
              <a:ext uri="{FF2B5EF4-FFF2-40B4-BE49-F238E27FC236}">
                <a16:creationId xmlns:a16="http://schemas.microsoft.com/office/drawing/2014/main" id="{B8934918-D95F-1646-9265-EF27FB47FA35}"/>
              </a:ext>
            </a:extLst>
          </p:cNvPr>
          <p:cNvSpPr txBox="1">
            <a:spLocks/>
          </p:cNvSpPr>
          <p:nvPr/>
        </p:nvSpPr>
        <p:spPr bwMode="auto">
          <a:xfrm>
            <a:off x="6257925" y="4748610"/>
            <a:ext cx="45529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eaLnBrk="1" hangingPunct="1">
              <a:buFont typeface="Arial" panose="020B0604020202020204" pitchFamily="34" charset="0"/>
              <a:buNone/>
            </a:pPr>
            <a:r>
              <a:rPr lang="en-US" altLang="en-US" sz="1800" dirty="0"/>
              <a:t>o </a:t>
            </a:r>
            <a:r>
              <a:rPr lang="en-US" altLang="en-US" sz="1800" dirty="0" err="1"/>
              <a:t>Monluel</a:t>
            </a:r>
            <a:r>
              <a:rPr lang="en-US" altLang="en-US" sz="1800" dirty="0"/>
              <a:t> o </a:t>
            </a:r>
            <a:r>
              <a:rPr lang="en-US" altLang="en-US" sz="1800" dirty="0" err="1"/>
              <a:t>Chamberi</a:t>
            </a:r>
            <a:r>
              <a:rPr lang="en-US" altLang="en-US" sz="1800" dirty="0"/>
              <a:t> </a:t>
            </a:r>
            <a:r>
              <a:rPr lang="en-US" altLang="en-US" sz="1800" dirty="0" err="1"/>
              <a:t>en</a:t>
            </a:r>
            <a:r>
              <a:rPr lang="en-US" altLang="en-US" sz="1800" dirty="0"/>
              <a:t> el </a:t>
            </a:r>
            <a:r>
              <a:rPr lang="en-US" altLang="en-US" sz="1800" dirty="0" err="1"/>
              <a:t>ducado</a:t>
            </a:r>
            <a:r>
              <a:rPr lang="en-US" altLang="en-US" sz="1800" dirty="0"/>
              <a:t> de </a:t>
            </a:r>
            <a:r>
              <a:rPr lang="en-US" altLang="en-US" sz="1800" dirty="0" err="1"/>
              <a:t>Saboya</a:t>
            </a:r>
            <a:r>
              <a:rPr lang="en-US" altLang="en-US" sz="1800" dirty="0"/>
              <a:t> es lo </a:t>
            </a:r>
            <a:r>
              <a:rPr lang="en-US" altLang="en-US" sz="1800" dirty="0" err="1"/>
              <a:t>siguiente</a:t>
            </a:r>
            <a:r>
              <a:rPr lang="en-US" altLang="en-US" sz="1800" dirty="0"/>
              <a:t>: </a:t>
            </a:r>
          </a:p>
        </p:txBody>
      </p:sp>
      <p:sp>
        <p:nvSpPr>
          <p:cNvPr id="25" name="Oval 24">
            <a:extLst>
              <a:ext uri="{FF2B5EF4-FFF2-40B4-BE49-F238E27FC236}">
                <a16:creationId xmlns:a16="http://schemas.microsoft.com/office/drawing/2014/main" id="{0EB5B93F-DDB8-AB46-831E-65936D6E437F}"/>
              </a:ext>
            </a:extLst>
          </p:cNvPr>
          <p:cNvSpPr/>
          <p:nvPr/>
        </p:nvSpPr>
        <p:spPr>
          <a:xfrm>
            <a:off x="2635250" y="4340226"/>
            <a:ext cx="381000" cy="231775"/>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26" name="TextBox 25">
            <a:extLst>
              <a:ext uri="{FF2B5EF4-FFF2-40B4-BE49-F238E27FC236}">
                <a16:creationId xmlns:a16="http://schemas.microsoft.com/office/drawing/2014/main" id="{E410E4E4-ABE2-1646-AE9E-C3282387CDBB}"/>
              </a:ext>
            </a:extLst>
          </p:cNvPr>
          <p:cNvSpPr txBox="1">
            <a:spLocks noChangeArrowheads="1"/>
          </p:cNvSpPr>
          <p:nvPr/>
        </p:nvSpPr>
        <p:spPr bwMode="auto">
          <a:xfrm>
            <a:off x="1935164" y="3568700"/>
            <a:ext cx="1582737" cy="1015663"/>
          </a:xfrm>
          <a:prstGeom prst="rect">
            <a:avLst/>
          </a:prstGeom>
          <a:noFill/>
          <a:ln>
            <a:noFill/>
          </a:ln>
        </p:spPr>
        <p:txBody>
          <a:bodyPr>
            <a:spAutoFit/>
          </a:bodyP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eaLnBrk="1" hangingPunct="1">
              <a:spcBef>
                <a:spcPct val="0"/>
              </a:spcBef>
              <a:spcAft>
                <a:spcPct val="0"/>
              </a:spcAft>
              <a:buFontTx/>
              <a:buNone/>
              <a:defRPr/>
            </a:pPr>
            <a:r>
              <a:rPr lang="en-US" altLang="en-US" b="1" dirty="0">
                <a:solidFill>
                  <a:schemeClr val="accent1">
                    <a:lumMod val="75000"/>
                  </a:schemeClr>
                </a:solidFill>
                <a:latin typeface="Arial" panose="020B0604020202020204" pitchFamily="34" charset="0"/>
              </a:rPr>
              <a:t>The Spanish road</a:t>
            </a:r>
          </a:p>
        </p:txBody>
      </p:sp>
      <p:sp>
        <p:nvSpPr>
          <p:cNvPr id="21" name="Title 1">
            <a:extLst>
              <a:ext uri="{FF2B5EF4-FFF2-40B4-BE49-F238E27FC236}">
                <a16:creationId xmlns:a16="http://schemas.microsoft.com/office/drawing/2014/main" id="{BEAB5D38-BE0C-F343-83DE-08C82DAC3C47}"/>
              </a:ext>
            </a:extLst>
          </p:cNvPr>
          <p:cNvSpPr txBox="1">
            <a:spLocks/>
          </p:cNvSpPr>
          <p:nvPr/>
        </p:nvSpPr>
        <p:spPr>
          <a:xfrm>
            <a:off x="85048" y="-47718"/>
            <a:ext cx="5481404" cy="9638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solidFill>
                  <a:srgbClr val="0070C0"/>
                </a:solidFill>
                <a:latin typeface="Helvetica" pitchFamily="2" charset="0"/>
                <a:ea typeface="MS Mincho" panose="02020609040205080304" pitchFamily="49" charset="-128"/>
                <a:cs typeface="Calibri" panose="020F0502020204030204" pitchFamily="34" charset="0"/>
              </a:rPr>
              <a:t>The short-term debt: asientos</a:t>
            </a:r>
            <a:endParaRPr lang="en-US" sz="3200" dirty="0">
              <a:solidFill>
                <a:srgbClr val="0070C0"/>
              </a:solidFill>
              <a:latin typeface="Helvetica" pitchFamily="2" charset="0"/>
            </a:endParaRPr>
          </a:p>
        </p:txBody>
      </p:sp>
    </p:spTree>
    <p:extLst>
      <p:ext uri="{BB962C8B-B14F-4D97-AF65-F5344CB8AC3E}">
        <p14:creationId xmlns:p14="http://schemas.microsoft.com/office/powerpoint/2010/main" val="34528798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nodeType="clickEffect">
                                  <p:stCondLst>
                                    <p:cond delay="0"/>
                                  </p:stCondLst>
                                  <p:childTnLst>
                                    <p:set>
                                      <p:cBhvr>
                                        <p:cTn id="10" dur="1" fill="hold">
                                          <p:stCondLst>
                                            <p:cond delay="0"/>
                                          </p:stCondLst>
                                        </p:cTn>
                                        <p:tgtEl>
                                          <p:spTgt spid="26"/>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3" grpId="0" animBg="1"/>
      <p:bldP spid="15" grpId="0" animBg="1"/>
      <p:bldP spid="16" grpId="0" animBg="1"/>
      <p:bldP spid="17" grpId="0" animBg="1"/>
      <p:bldP spid="18" grpId="0" animBg="1"/>
      <p:bldP spid="19" grpId="0" animBg="1"/>
      <p:bldP spid="20" grpId="0" animBg="1"/>
      <p:bldP spid="22" grpId="0"/>
      <p:bldP spid="24" grpId="0"/>
      <p:bldP spid="25" grpId="0" animBg="1"/>
      <p:bldP spid="26" grpId="0"/>
      <p:bldP spid="26"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 of a number of payments&#10;&#10;Description automatically generated">
            <a:extLst>
              <a:ext uri="{FF2B5EF4-FFF2-40B4-BE49-F238E27FC236}">
                <a16:creationId xmlns:a16="http://schemas.microsoft.com/office/drawing/2014/main" id="{E077B48C-0304-8B4E-BD73-5CB002644845}"/>
              </a:ext>
            </a:extLst>
          </p:cNvPr>
          <p:cNvPicPr>
            <a:picLocks noChangeAspect="1"/>
          </p:cNvPicPr>
          <p:nvPr/>
        </p:nvPicPr>
        <p:blipFill>
          <a:blip r:embed="rId2"/>
          <a:stretch>
            <a:fillRect/>
          </a:stretch>
        </p:blipFill>
        <p:spPr>
          <a:xfrm>
            <a:off x="1943100" y="292100"/>
            <a:ext cx="4152900" cy="3136900"/>
          </a:xfrm>
          <a:prstGeom prst="rect">
            <a:avLst/>
          </a:prstGeom>
        </p:spPr>
      </p:pic>
      <p:pic>
        <p:nvPicPr>
          <p:cNvPr id="7" name="Picture 6" descr="A map of spain with black dots&#10;&#10;Description automatically generated">
            <a:extLst>
              <a:ext uri="{FF2B5EF4-FFF2-40B4-BE49-F238E27FC236}">
                <a16:creationId xmlns:a16="http://schemas.microsoft.com/office/drawing/2014/main" id="{F827F3ED-D43C-AA43-8CE6-A6808CD9EB6C}"/>
              </a:ext>
            </a:extLst>
          </p:cNvPr>
          <p:cNvPicPr>
            <a:picLocks noChangeAspect="1"/>
          </p:cNvPicPr>
          <p:nvPr/>
        </p:nvPicPr>
        <p:blipFill>
          <a:blip r:embed="rId3"/>
          <a:stretch>
            <a:fillRect/>
          </a:stretch>
        </p:blipFill>
        <p:spPr>
          <a:xfrm>
            <a:off x="6096000" y="737429"/>
            <a:ext cx="4853284" cy="4198239"/>
          </a:xfrm>
          <a:prstGeom prst="rect">
            <a:avLst/>
          </a:prstGeom>
        </p:spPr>
      </p:pic>
      <p:pic>
        <p:nvPicPr>
          <p:cNvPr id="9" name="Picture 8" descr="A graph with a line&#10;&#10;Description automatically generated">
            <a:extLst>
              <a:ext uri="{FF2B5EF4-FFF2-40B4-BE49-F238E27FC236}">
                <a16:creationId xmlns:a16="http://schemas.microsoft.com/office/drawing/2014/main" id="{6BF85C37-1EA4-384F-A62A-545F9D3CB8D6}"/>
              </a:ext>
            </a:extLst>
          </p:cNvPr>
          <p:cNvPicPr>
            <a:picLocks noChangeAspect="1"/>
          </p:cNvPicPr>
          <p:nvPr/>
        </p:nvPicPr>
        <p:blipFill>
          <a:blip r:embed="rId4"/>
          <a:stretch>
            <a:fillRect/>
          </a:stretch>
        </p:blipFill>
        <p:spPr>
          <a:xfrm>
            <a:off x="1055802" y="3314298"/>
            <a:ext cx="3978111" cy="3488294"/>
          </a:xfrm>
          <a:prstGeom prst="rect">
            <a:avLst/>
          </a:prstGeom>
        </p:spPr>
      </p:pic>
      <p:sp>
        <p:nvSpPr>
          <p:cNvPr id="6" name="Title 5">
            <a:extLst>
              <a:ext uri="{FF2B5EF4-FFF2-40B4-BE49-F238E27FC236}">
                <a16:creationId xmlns:a16="http://schemas.microsoft.com/office/drawing/2014/main" id="{70C73793-654A-B545-B8EF-1C3C3CD5B618}"/>
              </a:ext>
            </a:extLst>
          </p:cNvPr>
          <p:cNvSpPr>
            <a:spLocks noGrp="1"/>
          </p:cNvSpPr>
          <p:nvPr>
            <p:ph type="title"/>
          </p:nvPr>
        </p:nvSpPr>
        <p:spPr/>
        <p:txBody>
          <a:bodyPr/>
          <a:lstStyle/>
          <a:p>
            <a:endParaRPr lang="en-US" dirty="0"/>
          </a:p>
        </p:txBody>
      </p:sp>
      <p:sp>
        <p:nvSpPr>
          <p:cNvPr id="10" name="Content Placeholder 9">
            <a:extLst>
              <a:ext uri="{FF2B5EF4-FFF2-40B4-BE49-F238E27FC236}">
                <a16:creationId xmlns:a16="http://schemas.microsoft.com/office/drawing/2014/main" id="{37FD987F-E6E0-0C4E-9E44-6E2C4AFFB2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141631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3">
            <a:extLst>
              <a:ext uri="{FF2B5EF4-FFF2-40B4-BE49-F238E27FC236}">
                <a16:creationId xmlns:a16="http://schemas.microsoft.com/office/drawing/2014/main" id="{F4165509-C94B-10A1-EEB9-7DB9011A894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67364" y="549275"/>
            <a:ext cx="4962525"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6" name="Slide Number Placeholder 1">
            <a:extLst>
              <a:ext uri="{FF2B5EF4-FFF2-40B4-BE49-F238E27FC236}">
                <a16:creationId xmlns:a16="http://schemas.microsoft.com/office/drawing/2014/main" id="{71592B34-4A0E-330E-17ED-AAA24B9BA49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a:spcBef>
                <a:spcPct val="0"/>
              </a:spcBef>
              <a:spcAft>
                <a:spcPct val="0"/>
              </a:spcAft>
              <a:buFontTx/>
              <a:buNone/>
            </a:pPr>
            <a:fld id="{E4D84EE6-6D9C-DF4B-AB49-FC2F5AF963B7}" type="slidenum">
              <a:rPr lang="en-US" altLang="en-US" sz="1200">
                <a:solidFill>
                  <a:srgbClr val="898989"/>
                </a:solidFill>
              </a:rPr>
              <a:pPr>
                <a:spcBef>
                  <a:spcPct val="0"/>
                </a:spcBef>
                <a:spcAft>
                  <a:spcPct val="0"/>
                </a:spcAft>
                <a:buFontTx/>
                <a:buNone/>
              </a:pPr>
              <a:t>25</a:t>
            </a:fld>
            <a:endParaRPr lang="en-US" altLang="en-US" sz="1200">
              <a:solidFill>
                <a:srgbClr val="898989"/>
              </a:solidFill>
            </a:endParaRPr>
          </a:p>
        </p:txBody>
      </p:sp>
      <p:sp>
        <p:nvSpPr>
          <p:cNvPr id="31748" name="Content Placeholder 2">
            <a:extLst>
              <a:ext uri="{FF2B5EF4-FFF2-40B4-BE49-F238E27FC236}">
                <a16:creationId xmlns:a16="http://schemas.microsoft.com/office/drawing/2014/main" id="{1C7DBAD6-639F-EE89-8C9A-83AD1DADA813}"/>
              </a:ext>
            </a:extLst>
          </p:cNvPr>
          <p:cNvSpPr>
            <a:spLocks noGrp="1"/>
          </p:cNvSpPr>
          <p:nvPr>
            <p:ph idx="1"/>
          </p:nvPr>
        </p:nvSpPr>
        <p:spPr>
          <a:xfrm>
            <a:off x="169683" y="2438400"/>
            <a:ext cx="5190585" cy="1981200"/>
          </a:xfrm>
        </p:spPr>
        <p:txBody>
          <a:bodyPr>
            <a:noAutofit/>
          </a:bodyPr>
          <a:lstStyle/>
          <a:p>
            <a:pPr marL="0" indent="0">
              <a:buNone/>
            </a:pPr>
            <a:r>
              <a:rPr lang="es-ES" altLang="en-US" sz="1800" dirty="0">
                <a:ea typeface="ＭＳ Ｐゴシック" panose="020B0600070205080204" pitchFamily="34" charset="-128"/>
              </a:rPr>
              <a:t>Lo que por mi mandado se asienta y concierta con Francisco Y Pedro de </a:t>
            </a:r>
            <a:r>
              <a:rPr lang="es-ES" altLang="en-US" sz="1800" dirty="0" err="1">
                <a:ea typeface="ＭＳ Ｐゴシック" panose="020B0600070205080204" pitchFamily="34" charset="-128"/>
              </a:rPr>
              <a:t>Maluenda</a:t>
            </a:r>
            <a:r>
              <a:rPr lang="es-ES" altLang="en-US" sz="1800" dirty="0">
                <a:ea typeface="ＭＳ Ｐゴシック" panose="020B0600070205080204" pitchFamily="34" charset="-128"/>
              </a:rPr>
              <a:t> residentes en esta Corte sobre </a:t>
            </a:r>
            <a:r>
              <a:rPr lang="es-ES" altLang="en-US" sz="1800" b="1" dirty="0">
                <a:ea typeface="ＭＳ Ｐゴシック" panose="020B0600070205080204" pitchFamily="34" charset="-128"/>
              </a:rPr>
              <a:t>trescientas y </a:t>
            </a:r>
            <a:r>
              <a:rPr lang="es-ES" altLang="en-US" sz="1800" b="1" dirty="0" err="1">
                <a:ea typeface="ＭＳ Ｐゴシック" panose="020B0600070205080204" pitchFamily="34" charset="-128"/>
              </a:rPr>
              <a:t>quarenta</a:t>
            </a:r>
            <a:r>
              <a:rPr lang="es-ES" altLang="en-US" sz="1800" b="1" dirty="0">
                <a:ea typeface="ＭＳ Ｐゴシック" panose="020B0600070205080204" pitchFamily="34" charset="-128"/>
              </a:rPr>
              <a:t> y nueve mil y quinientos ducados</a:t>
            </a:r>
            <a:r>
              <a:rPr lang="es-ES" altLang="en-US" sz="1800" dirty="0">
                <a:ea typeface="ＭＳ Ｐゴシック" panose="020B0600070205080204" pitchFamily="34" charset="-128"/>
              </a:rPr>
              <a:t> de a </a:t>
            </a:r>
            <a:r>
              <a:rPr lang="es-ES" altLang="en-US" sz="1800" b="1" dirty="0">
                <a:ea typeface="ＭＳ Ｐゴシック" panose="020B0600070205080204" pitchFamily="34" charset="-128"/>
              </a:rPr>
              <a:t>trescientos y setenta y cinco maravedís cada uno</a:t>
            </a:r>
            <a:r>
              <a:rPr lang="es-ES" altLang="en-US" sz="1800" dirty="0">
                <a:ea typeface="ＭＳ Ｐゴシック" panose="020B0600070205080204" pitchFamily="34" charset="-128"/>
              </a:rPr>
              <a:t> que montan ciento y treinta y un </a:t>
            </a:r>
            <a:r>
              <a:rPr lang="es-ES" altLang="en-US" sz="1800" dirty="0" err="1">
                <a:ea typeface="ＭＳ Ｐゴシック" panose="020B0600070205080204" pitchFamily="34" charset="-128"/>
              </a:rPr>
              <a:t>quentos</a:t>
            </a:r>
            <a:r>
              <a:rPr lang="es-ES" altLang="en-US" sz="1800" dirty="0">
                <a:ea typeface="ＭＳ Ｐゴシック" panose="020B0600070205080204" pitchFamily="34" charset="-128"/>
              </a:rPr>
              <a:t> y sesenta y dos mil y quinientos maravedís que por mi servirán de proveer en la ciudad de Lisboa de mi </a:t>
            </a:r>
            <a:r>
              <a:rPr lang="es-ES" altLang="en-US" sz="1800" dirty="0" err="1">
                <a:ea typeface="ＭＳ Ｐゴシック" panose="020B0600070205080204" pitchFamily="34" charset="-128"/>
              </a:rPr>
              <a:t>Reyno</a:t>
            </a:r>
            <a:r>
              <a:rPr lang="es-ES" altLang="en-US" sz="1800" dirty="0">
                <a:ea typeface="ＭＳ Ｐゴシック" panose="020B0600070205080204" pitchFamily="34" charset="-128"/>
              </a:rPr>
              <a:t> de Portugal es lo siguiente=</a:t>
            </a:r>
            <a:endParaRPr lang="en-US" altLang="en-US" sz="1800" dirty="0">
              <a:ea typeface="ＭＳ Ｐゴシック" panose="020B0600070205080204" pitchFamily="34" charset="-128"/>
            </a:endParaRPr>
          </a:p>
          <a:p>
            <a:pPr marL="0" indent="0">
              <a:buNone/>
            </a:pPr>
            <a:endParaRPr lang="en-US" altLang="en-US" sz="1800" dirty="0">
              <a:ea typeface="ＭＳ Ｐゴシック" panose="020B0600070205080204" pitchFamily="34" charset="-128"/>
            </a:endParaRPr>
          </a:p>
          <a:p>
            <a:pPr marL="0" indent="0"/>
            <a:endParaRPr lang="en-US" altLang="en-US" sz="1800" dirty="0">
              <a:ea typeface="ＭＳ Ｐゴシック" panose="020B0600070205080204" pitchFamily="34" charset="-128"/>
            </a:endParaRPr>
          </a:p>
        </p:txBody>
      </p:sp>
      <p:sp>
        <p:nvSpPr>
          <p:cNvPr id="8" name="Title 1">
            <a:extLst>
              <a:ext uri="{FF2B5EF4-FFF2-40B4-BE49-F238E27FC236}">
                <a16:creationId xmlns:a16="http://schemas.microsoft.com/office/drawing/2014/main" id="{6ED1F5BD-3AB6-534F-8A2B-46DA5D2165AD}"/>
              </a:ext>
            </a:extLst>
          </p:cNvPr>
          <p:cNvSpPr>
            <a:spLocks noGrp="1"/>
          </p:cNvSpPr>
          <p:nvPr>
            <p:ph type="title"/>
          </p:nvPr>
        </p:nvSpPr>
        <p:spPr>
          <a:xfrm>
            <a:off x="338138" y="549275"/>
            <a:ext cx="10515600" cy="963803"/>
          </a:xfrm>
        </p:spPr>
        <p:txBody>
          <a:bodyPr>
            <a:normAutofit fontScale="90000"/>
          </a:bodyPr>
          <a:lstStyle/>
          <a:p>
            <a:r>
              <a:rPr lang="en-US" sz="3200" dirty="0">
                <a:solidFill>
                  <a:srgbClr val="0070C0"/>
                </a:solidFill>
                <a:latin typeface="Helvetica" pitchFamily="2" charset="0"/>
              </a:rPr>
              <a:t>14. </a:t>
            </a:r>
            <a:r>
              <a:rPr lang="en-US" sz="3200" dirty="0">
                <a:solidFill>
                  <a:srgbClr val="0070C0"/>
                </a:solidFill>
                <a:latin typeface="Helvetica" pitchFamily="2" charset="0"/>
                <a:ea typeface="MS Mincho" panose="02020609040205080304" pitchFamily="49" charset="-128"/>
                <a:cs typeface="Calibri" panose="020F0502020204030204" pitchFamily="34" charset="0"/>
              </a:rPr>
              <a:t>Options to repay the bankers in long-term debt: 		the </a:t>
            </a:r>
            <a:r>
              <a:rPr lang="en-US" sz="3200" dirty="0" err="1">
                <a:solidFill>
                  <a:srgbClr val="0070C0"/>
                </a:solidFill>
                <a:latin typeface="Helvetica" pitchFamily="2" charset="0"/>
                <a:ea typeface="MS Mincho" panose="02020609040205080304" pitchFamily="49" charset="-128"/>
                <a:cs typeface="Calibri" panose="020F0502020204030204" pitchFamily="34" charset="0"/>
              </a:rPr>
              <a:t>Maluenda</a:t>
            </a:r>
            <a:r>
              <a:rPr lang="en-US" sz="3200" dirty="0">
                <a:solidFill>
                  <a:srgbClr val="0070C0"/>
                </a:solidFill>
                <a:latin typeface="Helvetica" pitchFamily="2" charset="0"/>
                <a:ea typeface="MS Mincho" panose="02020609040205080304" pitchFamily="49" charset="-128"/>
                <a:cs typeface="Calibri" panose="020F0502020204030204" pitchFamily="34" charset="0"/>
              </a:rPr>
              <a:t> contract</a:t>
            </a:r>
            <a:endParaRPr lang="en-US" sz="3200" dirty="0">
              <a:solidFill>
                <a:srgbClr val="0070C0"/>
              </a:solidFill>
              <a:latin typeface="Helvetica" pitchFamily="2" charset="0"/>
            </a:endParaRPr>
          </a:p>
        </p:txBody>
      </p:sp>
      <p:sp>
        <p:nvSpPr>
          <p:cNvPr id="9" name="Content Placeholder 2">
            <a:extLst>
              <a:ext uri="{FF2B5EF4-FFF2-40B4-BE49-F238E27FC236}">
                <a16:creationId xmlns:a16="http://schemas.microsoft.com/office/drawing/2014/main" id="{62639CA6-57FB-BC42-A405-66B7CF92F8C8}"/>
              </a:ext>
            </a:extLst>
          </p:cNvPr>
          <p:cNvSpPr txBox="1">
            <a:spLocks/>
          </p:cNvSpPr>
          <p:nvPr/>
        </p:nvSpPr>
        <p:spPr>
          <a:xfrm>
            <a:off x="338138" y="1703531"/>
            <a:ext cx="4664990" cy="657821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US" sz="2000">
                <a:latin typeface="Calibri" panose="020F0502020204030204" pitchFamily="34" charset="0"/>
                <a:cs typeface="Calibri" panose="020F0502020204030204" pitchFamily="34" charset="0"/>
              </a:rPr>
              <a:t>Monthly deliveries for one year in Lisbon</a:t>
            </a:r>
          </a:p>
          <a:p>
            <a:pPr>
              <a:spcAft>
                <a:spcPts val="1200"/>
              </a:spcAft>
            </a:pP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90009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Chart, line chart&#10;&#10;Description automatically generated">
            <a:extLst>
              <a:ext uri="{FF2B5EF4-FFF2-40B4-BE49-F238E27FC236}">
                <a16:creationId xmlns:a16="http://schemas.microsoft.com/office/drawing/2014/main" id="{C18CFD7F-BCBC-A57A-9C5D-94BEBE39DFB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772150" y="2736850"/>
            <a:ext cx="4610100" cy="2738438"/>
          </a:xfrm>
        </p:spPr>
      </p:pic>
      <p:sp>
        <p:nvSpPr>
          <p:cNvPr id="32770" name="Slide Number Placeholder 3">
            <a:extLst>
              <a:ext uri="{FF2B5EF4-FFF2-40B4-BE49-F238E27FC236}">
                <a16:creationId xmlns:a16="http://schemas.microsoft.com/office/drawing/2014/main" id="{66D11E66-DD26-101F-14E8-E754A6C21DD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a:spcBef>
                <a:spcPct val="0"/>
              </a:spcBef>
              <a:spcAft>
                <a:spcPct val="0"/>
              </a:spcAft>
              <a:buFontTx/>
              <a:buNone/>
            </a:pPr>
            <a:fld id="{B0163EF5-19C0-B04D-A7D7-DF2E91913AB1}" type="slidenum">
              <a:rPr lang="en-US" altLang="en-US" sz="1200">
                <a:solidFill>
                  <a:srgbClr val="898989"/>
                </a:solidFill>
              </a:rPr>
              <a:pPr>
                <a:spcBef>
                  <a:spcPct val="0"/>
                </a:spcBef>
                <a:spcAft>
                  <a:spcPct val="0"/>
                </a:spcAft>
                <a:buFontTx/>
                <a:buNone/>
              </a:pPr>
              <a:t>26</a:t>
            </a:fld>
            <a:endParaRPr lang="en-US" altLang="en-US" sz="1200">
              <a:solidFill>
                <a:srgbClr val="898989"/>
              </a:solidFill>
            </a:endParaRPr>
          </a:p>
        </p:txBody>
      </p:sp>
      <p:pic>
        <p:nvPicPr>
          <p:cNvPr id="5" name="Picture 4" descr="Diagram&#10;&#10;Description automatically generated">
            <a:extLst>
              <a:ext uri="{FF2B5EF4-FFF2-40B4-BE49-F238E27FC236}">
                <a16:creationId xmlns:a16="http://schemas.microsoft.com/office/drawing/2014/main" id="{919FEDAB-5A2B-0C53-2573-C9991104F0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2776" y="104775"/>
            <a:ext cx="3787775"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Diagram&#10;&#10;Description automatically generated with low confidence">
            <a:extLst>
              <a:ext uri="{FF2B5EF4-FFF2-40B4-BE49-F238E27FC236}">
                <a16:creationId xmlns:a16="http://schemas.microsoft.com/office/drawing/2014/main" id="{4BAB4DE5-6433-C08E-AA3B-7388626E7D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04113" y="-107950"/>
            <a:ext cx="3238500"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a:extLst>
              <a:ext uri="{FF2B5EF4-FFF2-40B4-BE49-F238E27FC236}">
                <a16:creationId xmlns:a16="http://schemas.microsoft.com/office/drawing/2014/main" id="{3E431227-64D0-E412-0660-78A2188D9163}"/>
              </a:ext>
            </a:extLst>
          </p:cNvPr>
          <p:cNvSpPr txBox="1">
            <a:spLocks/>
          </p:cNvSpPr>
          <p:nvPr/>
        </p:nvSpPr>
        <p:spPr bwMode="auto">
          <a:xfrm>
            <a:off x="5670550" y="180975"/>
            <a:ext cx="2971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a:spcBef>
                <a:spcPct val="0"/>
              </a:spcBef>
              <a:spcAft>
                <a:spcPct val="0"/>
              </a:spcAft>
              <a:buFontTx/>
              <a:buNone/>
            </a:pPr>
            <a:r>
              <a:rPr lang="en-US" altLang="en-US" sz="3600">
                <a:solidFill>
                  <a:srgbClr val="000090"/>
                </a:solidFill>
                <a:latin typeface="Garamond" panose="02020404030301010803" pitchFamily="18" charset="0"/>
              </a:rPr>
              <a:t>et … execution</a:t>
            </a:r>
          </a:p>
        </p:txBody>
      </p:sp>
      <p:sp>
        <p:nvSpPr>
          <p:cNvPr id="32774" name="Title 1">
            <a:extLst>
              <a:ext uri="{FF2B5EF4-FFF2-40B4-BE49-F238E27FC236}">
                <a16:creationId xmlns:a16="http://schemas.microsoft.com/office/drawing/2014/main" id="{E3C44280-B022-117C-5259-232D711DF50E}"/>
              </a:ext>
            </a:extLst>
          </p:cNvPr>
          <p:cNvSpPr>
            <a:spLocks noGrp="1"/>
          </p:cNvSpPr>
          <p:nvPr>
            <p:ph type="title"/>
          </p:nvPr>
        </p:nvSpPr>
        <p:spPr>
          <a:xfrm>
            <a:off x="1547813" y="127000"/>
            <a:ext cx="2286000" cy="311150"/>
          </a:xfrm>
        </p:spPr>
        <p:txBody>
          <a:bodyPr>
            <a:normAutofit fontScale="90000"/>
          </a:bodyPr>
          <a:lstStyle/>
          <a:p>
            <a:r>
              <a:rPr lang="en-US" altLang="en-US">
                <a:latin typeface="Garamond" panose="02020404030301010803" pitchFamily="18" charset="0"/>
                <a:ea typeface="ＭＳ Ｐゴシック" panose="020B0600070205080204" pitchFamily="34" charset="-128"/>
                <a:cs typeface="Garamond" panose="02020404030301010803" pitchFamily="18" charset="0"/>
              </a:rPr>
              <a:t>Contrat	</a:t>
            </a:r>
          </a:p>
        </p:txBody>
      </p:sp>
      <p:pic>
        <p:nvPicPr>
          <p:cNvPr id="9" name="Picture 8" descr="Diagram&#10;&#10;Description automatically generated">
            <a:extLst>
              <a:ext uri="{FF2B5EF4-FFF2-40B4-BE49-F238E27FC236}">
                <a16:creationId xmlns:a16="http://schemas.microsoft.com/office/drawing/2014/main" id="{8D820EFB-50EA-A990-929C-868ACF7A65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950" y="3562350"/>
            <a:ext cx="39116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8180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A5E4A6A9-7C2D-DE0A-96CA-442893A7CC36}"/>
              </a:ext>
            </a:extLst>
          </p:cNvPr>
          <p:cNvSpPr>
            <a:spLocks noGrp="1"/>
          </p:cNvSpPr>
          <p:nvPr>
            <p:ph type="title"/>
          </p:nvPr>
        </p:nvSpPr>
        <p:spPr>
          <a:xfrm>
            <a:off x="1828800" y="304800"/>
            <a:ext cx="4114800" cy="685800"/>
          </a:xfrm>
        </p:spPr>
        <p:txBody>
          <a:bodyPr>
            <a:normAutofit fontScale="90000"/>
          </a:bodyPr>
          <a:lstStyle/>
          <a:p>
            <a:r>
              <a:rPr lang="en-US" altLang="en-US" sz="2800" dirty="0">
                <a:latin typeface="Garamond" panose="02020404030301010803" pitchFamily="18" charset="0"/>
                <a:ea typeface="ＭＳ Ｐゴシック" panose="020B0600070205080204" pitchFamily="34" charset="-128"/>
                <a:cs typeface="Garamond" panose="02020404030301010803" pitchFamily="18" charset="0"/>
              </a:rPr>
              <a:t>Menu of </a:t>
            </a:r>
            <a:r>
              <a:rPr lang="en-US" altLang="en-US" sz="2800" dirty="0" err="1">
                <a:latin typeface="Garamond" panose="02020404030301010803" pitchFamily="18" charset="0"/>
                <a:ea typeface="ＭＳ Ｐゴシック" panose="020B0600070205080204" pitchFamily="34" charset="-128"/>
                <a:cs typeface="Garamond" panose="02020404030301010803" pitchFamily="18" charset="0"/>
              </a:rPr>
              <a:t>juros</a:t>
            </a:r>
            <a:br>
              <a:rPr lang="en-US" altLang="en-US" sz="2800" dirty="0">
                <a:latin typeface="Garamond" panose="02020404030301010803" pitchFamily="18" charset="0"/>
                <a:ea typeface="ＭＳ Ｐゴシック" panose="020B0600070205080204" pitchFamily="34" charset="-128"/>
                <a:cs typeface="Garamond" panose="02020404030301010803" pitchFamily="18" charset="0"/>
              </a:rPr>
            </a:br>
            <a:r>
              <a:rPr lang="en-US" altLang="en-US" sz="2800" dirty="0">
                <a:latin typeface="Garamond" panose="02020404030301010803" pitchFamily="18" charset="0"/>
                <a:ea typeface="ＭＳ Ｐゴシック" panose="020B0600070205080204" pitchFamily="34" charset="-128"/>
                <a:cs typeface="Garamond" panose="02020404030301010803" pitchFamily="18" charset="0"/>
              </a:rPr>
              <a:t>for the option</a:t>
            </a:r>
          </a:p>
        </p:txBody>
      </p:sp>
      <p:graphicFrame>
        <p:nvGraphicFramePr>
          <p:cNvPr id="33794" name="Object 4">
            <a:extLst>
              <a:ext uri="{FF2B5EF4-FFF2-40B4-BE49-F238E27FC236}">
                <a16:creationId xmlns:a16="http://schemas.microsoft.com/office/drawing/2014/main" id="{7443C48A-212A-891A-1A63-ED33DFD1D19D}"/>
              </a:ext>
            </a:extLst>
          </p:cNvPr>
          <p:cNvGraphicFramePr>
            <a:graphicFrameLocks noChangeAspect="1"/>
          </p:cNvGraphicFramePr>
          <p:nvPr/>
        </p:nvGraphicFramePr>
        <p:xfrm>
          <a:off x="1752600" y="2362201"/>
          <a:ext cx="7759700" cy="10939463"/>
        </p:xfrm>
        <a:graphic>
          <a:graphicData uri="http://schemas.openxmlformats.org/presentationml/2006/ole">
            <mc:AlternateContent xmlns:mc="http://schemas.openxmlformats.org/markup-compatibility/2006">
              <mc:Choice xmlns:v="urn:schemas-microsoft-com:vml" Requires="v">
                <p:oleObj name="Document" r:id="rId2" imgW="12090400" imgH="17043400" progId="Word.Document.12">
                  <p:embed/>
                </p:oleObj>
              </mc:Choice>
              <mc:Fallback>
                <p:oleObj name="Document" r:id="rId2" imgW="12090400" imgH="17043400" progId="Word.Document.12">
                  <p:embed/>
                  <p:pic>
                    <p:nvPicPr>
                      <p:cNvPr id="33794" name="Object 4">
                        <a:extLst>
                          <a:ext uri="{FF2B5EF4-FFF2-40B4-BE49-F238E27FC236}">
                            <a16:creationId xmlns:a16="http://schemas.microsoft.com/office/drawing/2014/main" id="{7443C48A-212A-891A-1A63-ED33DFD1D1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362201"/>
                        <a:ext cx="7759700" cy="1093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a:extLst>
              <a:ext uri="{FF2B5EF4-FFF2-40B4-BE49-F238E27FC236}">
                <a16:creationId xmlns:a16="http://schemas.microsoft.com/office/drawing/2014/main" id="{C213B365-9C1E-8AB3-BF06-94DC1814C39D}"/>
              </a:ext>
            </a:extLst>
          </p:cNvPr>
          <p:cNvSpPr/>
          <p:nvPr/>
        </p:nvSpPr>
        <p:spPr>
          <a:xfrm>
            <a:off x="2438400" y="3449638"/>
            <a:ext cx="6400800" cy="360362"/>
          </a:xfrm>
          <a:prstGeom prst="rect">
            <a:avLst/>
          </a:prstGeom>
          <a:solidFill>
            <a:srgbClr val="FF0000">
              <a:alpha val="20000"/>
            </a:srgbClr>
          </a:solidFill>
          <a:ln w="63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33796" name="Slide Number Placeholder 1">
            <a:extLst>
              <a:ext uri="{FF2B5EF4-FFF2-40B4-BE49-F238E27FC236}">
                <a16:creationId xmlns:a16="http://schemas.microsoft.com/office/drawing/2014/main" id="{BB5B27FB-CDF1-4844-AF96-9E40BB1D100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a:spcBef>
                <a:spcPct val="0"/>
              </a:spcBef>
              <a:spcAft>
                <a:spcPct val="0"/>
              </a:spcAft>
              <a:buFontTx/>
              <a:buNone/>
            </a:pPr>
            <a:fld id="{D9DF6870-146E-4642-BB08-6CD75EE25A7B}" type="slidenum">
              <a:rPr lang="en-US" altLang="en-US" sz="1200">
                <a:solidFill>
                  <a:srgbClr val="898989"/>
                </a:solidFill>
              </a:rPr>
              <a:pPr>
                <a:spcBef>
                  <a:spcPct val="0"/>
                </a:spcBef>
                <a:spcAft>
                  <a:spcPct val="0"/>
                </a:spcAft>
                <a:buFontTx/>
                <a:buNone/>
              </a:pPr>
              <a:t>27</a:t>
            </a:fld>
            <a:endParaRPr lang="en-US" altLang="en-US" sz="1200">
              <a:solidFill>
                <a:srgbClr val="898989"/>
              </a:solidFill>
            </a:endParaRPr>
          </a:p>
        </p:txBody>
      </p:sp>
    </p:spTree>
    <p:extLst>
      <p:ext uri="{BB962C8B-B14F-4D97-AF65-F5344CB8AC3E}">
        <p14:creationId xmlns:p14="http://schemas.microsoft.com/office/powerpoint/2010/main" val="4738541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CBAC891F-0F18-D465-E517-2DA1A1A3D960}"/>
              </a:ext>
            </a:extLst>
          </p:cNvPr>
          <p:cNvSpPr>
            <a:spLocks noGrp="1"/>
          </p:cNvSpPr>
          <p:nvPr>
            <p:ph type="title"/>
          </p:nvPr>
        </p:nvSpPr>
        <p:spPr>
          <a:xfrm>
            <a:off x="1531938" y="414338"/>
            <a:ext cx="3725862" cy="311150"/>
          </a:xfrm>
        </p:spPr>
        <p:txBody>
          <a:bodyPr>
            <a:normAutofit fontScale="90000"/>
          </a:bodyPr>
          <a:lstStyle/>
          <a:p>
            <a:r>
              <a:rPr lang="en-US" altLang="en-US" sz="2800">
                <a:latin typeface="Garamond" panose="02020404030301010803" pitchFamily="18" charset="0"/>
                <a:ea typeface="ＭＳ Ｐゴシック" panose="020B0600070205080204" pitchFamily="34" charset="-128"/>
                <a:cs typeface="Garamond" panose="02020404030301010803" pitchFamily="18" charset="0"/>
              </a:rPr>
              <a:t>Royal accountants: interests on tranche</a:t>
            </a:r>
            <a:br>
              <a:rPr lang="en-US" altLang="en-US" sz="2800">
                <a:latin typeface="Garamond" panose="02020404030301010803" pitchFamily="18" charset="0"/>
                <a:ea typeface="ＭＳ Ｐゴシック" panose="020B0600070205080204" pitchFamily="34" charset="-128"/>
                <a:cs typeface="Garamond" panose="02020404030301010803" pitchFamily="18" charset="0"/>
              </a:rPr>
            </a:br>
            <a:r>
              <a:rPr lang="en-US" altLang="en-US" sz="2800">
                <a:latin typeface="Garamond" panose="02020404030301010803" pitchFamily="18" charset="0"/>
                <a:ea typeface="ＭＳ Ｐゴシック" panose="020B0600070205080204" pitchFamily="34" charset="-128"/>
                <a:cs typeface="Garamond" panose="02020404030301010803" pitchFamily="18" charset="0"/>
              </a:rPr>
              <a:t>A1</a:t>
            </a:r>
          </a:p>
        </p:txBody>
      </p:sp>
      <p:pic>
        <p:nvPicPr>
          <p:cNvPr id="9" name="Picture 8" descr="Diagram&#10;&#10;Description automatically generated">
            <a:extLst>
              <a:ext uri="{FF2B5EF4-FFF2-40B4-BE49-F238E27FC236}">
                <a16:creationId xmlns:a16="http://schemas.microsoft.com/office/drawing/2014/main" id="{B1A05581-F416-67E3-DBDA-07DFBFA95B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275" y="1163638"/>
            <a:ext cx="39116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6749D92F-36C9-ACA7-8ACC-A2A8441F7856}"/>
              </a:ext>
            </a:extLst>
          </p:cNvPr>
          <p:cNvSpPr>
            <a:spLocks noGrp="1"/>
          </p:cNvSpPr>
          <p:nvPr>
            <p:ph idx="1"/>
          </p:nvPr>
        </p:nvSpPr>
        <p:spPr>
          <a:xfrm>
            <a:off x="1524001" y="4419600"/>
            <a:ext cx="4367213" cy="2438400"/>
          </a:xfrm>
        </p:spPr>
        <p:txBody>
          <a:bodyPr>
            <a:normAutofit fontScale="92500" lnSpcReduction="20000"/>
          </a:bodyPr>
          <a:lstStyle/>
          <a:p>
            <a:pPr>
              <a:spcAft>
                <a:spcPts val="600"/>
              </a:spcAft>
            </a:pPr>
            <a:r>
              <a:rPr lang="en-US" altLang="en-US">
                <a:ea typeface="ＭＳ Ｐゴシック" panose="020B0600070205080204" pitchFamily="34" charset="-128"/>
              </a:rPr>
              <a:t>Fleet arrives 17/09/95</a:t>
            </a:r>
          </a:p>
          <a:p>
            <a:r>
              <a:rPr lang="en-US" altLang="en-US">
                <a:ea typeface="ＭＳ Ｐゴシック" panose="020B0600070205080204" pitchFamily="34" charset="-128"/>
              </a:rPr>
              <a:t>Crown pays back between 13/12/95 et le 22/02/96</a:t>
            </a:r>
          </a:p>
          <a:p>
            <a:pPr lvl="1"/>
            <a:r>
              <a:rPr lang="en-US" altLang="en-US">
                <a:ea typeface="ＭＳ Ｐゴシック" panose="020B0600070205080204" pitchFamily="34" charset="-128"/>
              </a:rPr>
              <a:t>2 asientos</a:t>
            </a:r>
          </a:p>
          <a:p>
            <a:pPr lvl="1"/>
            <a:r>
              <a:rPr lang="en-US" altLang="en-US">
                <a:ea typeface="ＭＳ Ｐゴシック" panose="020B0600070205080204" pitchFamily="34" charset="-128"/>
              </a:rPr>
              <a:t>Staggered payments are equivalent to a unique payment on 25/01/96</a:t>
            </a:r>
          </a:p>
        </p:txBody>
      </p:sp>
      <p:pic>
        <p:nvPicPr>
          <p:cNvPr id="13" name="Picture 12" descr="Diagram&#10;&#10;Description automatically generated">
            <a:extLst>
              <a:ext uri="{FF2B5EF4-FFF2-40B4-BE49-F238E27FC236}">
                <a16:creationId xmlns:a16="http://schemas.microsoft.com/office/drawing/2014/main" id="{9EDFC383-33C7-17FE-E918-57D7D6419E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1" y="304801"/>
            <a:ext cx="4176713" cy="503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Table&#10;&#10;Description automatically generated">
            <a:extLst>
              <a:ext uri="{FF2B5EF4-FFF2-40B4-BE49-F238E27FC236}">
                <a16:creationId xmlns:a16="http://schemas.microsoft.com/office/drawing/2014/main" id="{F8686794-D3E9-20E5-74C5-F1B531E586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1" y="603250"/>
            <a:ext cx="2447925" cy="410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picture containing text, watch&#10;&#10;Description automatically generated">
            <a:extLst>
              <a:ext uri="{FF2B5EF4-FFF2-40B4-BE49-F238E27FC236}">
                <a16:creationId xmlns:a16="http://schemas.microsoft.com/office/drawing/2014/main" id="{0CE6812C-C3F9-C8EB-2120-5007F51057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81825" y="5445126"/>
            <a:ext cx="3303588"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a:extLst>
              <a:ext uri="{FF2B5EF4-FFF2-40B4-BE49-F238E27FC236}">
                <a16:creationId xmlns:a16="http://schemas.microsoft.com/office/drawing/2014/main" id="{6D1554D7-8736-92CD-3AA0-BB1BFA2582B4}"/>
              </a:ext>
            </a:extLst>
          </p:cNvPr>
          <p:cNvSpPr/>
          <p:nvPr/>
        </p:nvSpPr>
        <p:spPr>
          <a:xfrm>
            <a:off x="5891214" y="315914"/>
            <a:ext cx="1500187" cy="828675"/>
          </a:xfrm>
          <a:prstGeom prst="ellipse">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Oval 10">
            <a:extLst>
              <a:ext uri="{FF2B5EF4-FFF2-40B4-BE49-F238E27FC236}">
                <a16:creationId xmlns:a16="http://schemas.microsoft.com/office/drawing/2014/main" id="{06BDC9BD-CB28-ACF8-999C-491F28DC33EE}"/>
              </a:ext>
            </a:extLst>
          </p:cNvPr>
          <p:cNvSpPr/>
          <p:nvPr/>
        </p:nvSpPr>
        <p:spPr>
          <a:xfrm>
            <a:off x="6705601" y="5249863"/>
            <a:ext cx="3749675" cy="1116012"/>
          </a:xfrm>
          <a:prstGeom prst="ellipse">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Oval 11">
            <a:extLst>
              <a:ext uri="{FF2B5EF4-FFF2-40B4-BE49-F238E27FC236}">
                <a16:creationId xmlns:a16="http://schemas.microsoft.com/office/drawing/2014/main" id="{35AE0F21-9501-5EB7-438A-94D230919CF1}"/>
              </a:ext>
            </a:extLst>
          </p:cNvPr>
          <p:cNvSpPr/>
          <p:nvPr/>
        </p:nvSpPr>
        <p:spPr>
          <a:xfrm>
            <a:off x="9070976" y="1098551"/>
            <a:ext cx="1501775" cy="828675"/>
          </a:xfrm>
          <a:prstGeom prst="ellipse">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 name="TextBox 5">
            <a:extLst>
              <a:ext uri="{FF2B5EF4-FFF2-40B4-BE49-F238E27FC236}">
                <a16:creationId xmlns:a16="http://schemas.microsoft.com/office/drawing/2014/main" id="{12621808-DD2E-5637-74FC-2BC4BBEBD7EB}"/>
              </a:ext>
            </a:extLst>
          </p:cNvPr>
          <p:cNvSpPr txBox="1">
            <a:spLocks noChangeArrowheads="1"/>
          </p:cNvSpPr>
          <p:nvPr/>
        </p:nvSpPr>
        <p:spPr bwMode="auto">
          <a:xfrm>
            <a:off x="8093075" y="6365875"/>
            <a:ext cx="31843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a:spcBef>
                <a:spcPct val="0"/>
              </a:spcBef>
              <a:spcAft>
                <a:spcPct val="0"/>
              </a:spcAft>
              <a:buFontTx/>
              <a:buNone/>
            </a:pPr>
            <a:r>
              <a:rPr lang="en-US" altLang="en-US" dirty="0"/>
              <a:t>XXXX,DCC,LX,000:  4,760,000</a:t>
            </a:r>
          </a:p>
        </p:txBody>
      </p:sp>
    </p:spTree>
    <p:extLst>
      <p:ext uri="{BB962C8B-B14F-4D97-AF65-F5344CB8AC3E}">
        <p14:creationId xmlns:p14="http://schemas.microsoft.com/office/powerpoint/2010/main" val="40769399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11" grpId="0" animBg="1"/>
      <p:bldP spid="12" grpId="0" animBg="1"/>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 with a line and a red line&#10;&#10;Description automatically generated">
            <a:extLst>
              <a:ext uri="{FF2B5EF4-FFF2-40B4-BE49-F238E27FC236}">
                <a16:creationId xmlns:a16="http://schemas.microsoft.com/office/drawing/2014/main" id="{17037CC6-00C6-FF43-AFC2-1AA502189C2B}"/>
              </a:ext>
            </a:extLst>
          </p:cNvPr>
          <p:cNvPicPr>
            <a:picLocks noChangeAspect="1"/>
          </p:cNvPicPr>
          <p:nvPr/>
        </p:nvPicPr>
        <p:blipFill>
          <a:blip r:embed="rId2"/>
          <a:stretch>
            <a:fillRect/>
          </a:stretch>
        </p:blipFill>
        <p:spPr>
          <a:xfrm>
            <a:off x="3525623" y="1937012"/>
            <a:ext cx="6492057" cy="4536734"/>
          </a:xfrm>
          <a:prstGeom prst="rect">
            <a:avLst/>
          </a:prstGeom>
        </p:spPr>
      </p:pic>
      <p:sp>
        <p:nvSpPr>
          <p:cNvPr id="6" name="Title 5">
            <a:extLst>
              <a:ext uri="{FF2B5EF4-FFF2-40B4-BE49-F238E27FC236}">
                <a16:creationId xmlns:a16="http://schemas.microsoft.com/office/drawing/2014/main" id="{5CAE8EEE-D2BA-8040-A2FC-ADF785840CC5}"/>
              </a:ext>
            </a:extLst>
          </p:cNvPr>
          <p:cNvSpPr>
            <a:spLocks noGrp="1"/>
          </p:cNvSpPr>
          <p:nvPr>
            <p:ph type="title"/>
          </p:nvPr>
        </p:nvSpPr>
        <p:spPr/>
        <p:txBody>
          <a:bodyPr/>
          <a:lstStyle/>
          <a:p>
            <a:endParaRPr lang="en-US"/>
          </a:p>
        </p:txBody>
      </p:sp>
      <p:sp>
        <p:nvSpPr>
          <p:cNvPr id="8" name="Content Placeholder 7">
            <a:extLst>
              <a:ext uri="{FF2B5EF4-FFF2-40B4-BE49-F238E27FC236}">
                <a16:creationId xmlns:a16="http://schemas.microsoft.com/office/drawing/2014/main" id="{3240960B-02CD-BF44-B037-6483DDFE77E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8954195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5201743" cy="963803"/>
          </a:xfrm>
        </p:spPr>
        <p:txBody>
          <a:bodyPr>
            <a:normAutofit/>
          </a:bodyPr>
          <a:lstStyle/>
          <a:p>
            <a:r>
              <a:rPr lang="en-US" sz="3200" dirty="0">
                <a:solidFill>
                  <a:srgbClr val="0070C0"/>
                </a:solidFill>
                <a:latin typeface="Helvetica" pitchFamily="2" charset="0"/>
              </a:rPr>
              <a:t>8. Framework</a:t>
            </a: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603316" y="1018096"/>
            <a:ext cx="4298622" cy="2026762"/>
          </a:xfrm>
        </p:spPr>
        <p:txBody>
          <a:bodyPr>
            <a:noAutofit/>
          </a:bodyPr>
          <a:lstStyle/>
          <a:p>
            <a:pPr>
              <a:spcAft>
                <a:spcPts val="1200"/>
              </a:spcAft>
            </a:pPr>
            <a:r>
              <a:rPr lang="en-US" sz="2000" dirty="0">
                <a:latin typeface="Calibri" panose="020F0502020204030204" pitchFamily="34" charset="0"/>
                <a:cs typeface="Calibri" panose="020F0502020204030204" pitchFamily="34" charset="0"/>
              </a:rPr>
              <a:t>Theory of public finance</a:t>
            </a:r>
          </a:p>
          <a:p>
            <a:pPr>
              <a:spcAft>
                <a:spcPts val="1200"/>
              </a:spcAft>
            </a:pPr>
            <a:r>
              <a:rPr lang="en-US" sz="2000" dirty="0">
                <a:latin typeface="Calibri" panose="020F0502020204030204" pitchFamily="34" charset="0"/>
                <a:cs typeface="Calibri" panose="020F0502020204030204" pitchFamily="34" charset="0"/>
              </a:rPr>
              <a:t>Central government controls taxes and expenditures</a:t>
            </a:r>
          </a:p>
          <a:p>
            <a:pPr>
              <a:spcAft>
                <a:spcPts val="1200"/>
              </a:spcAft>
            </a:pPr>
            <a:r>
              <a:rPr lang="en-US" sz="2000" dirty="0">
                <a:latin typeface="Calibri" panose="020F0502020204030204" pitchFamily="34" charset="0"/>
                <a:cs typeface="Calibri" panose="020F0502020204030204" pitchFamily="34" charset="0"/>
              </a:rPr>
              <a:t>Illustration: England 18</a:t>
            </a:r>
            <a:r>
              <a:rPr lang="en-US" sz="2000" baseline="30000" dirty="0">
                <a:latin typeface="Calibri" panose="020F0502020204030204" pitchFamily="34" charset="0"/>
                <a:cs typeface="Calibri" panose="020F0502020204030204" pitchFamily="34" charset="0"/>
              </a:rPr>
              <a:t>th</a:t>
            </a:r>
            <a:r>
              <a:rPr lang="en-US" sz="2000" dirty="0">
                <a:latin typeface="Calibri" panose="020F0502020204030204" pitchFamily="34" charset="0"/>
                <a:cs typeface="Calibri" panose="020F0502020204030204" pitchFamily="34" charset="0"/>
              </a:rPr>
              <a:t> century</a:t>
            </a:r>
          </a:p>
          <a:p>
            <a:pPr>
              <a:spcAft>
                <a:spcPts val="1200"/>
              </a:spcAft>
            </a:pPr>
            <a:endParaRPr lang="en-US" sz="2000" dirty="0">
              <a:latin typeface="Calibri" panose="020F0502020204030204" pitchFamily="34" charset="0"/>
              <a:cs typeface="Calibri" panose="020F0502020204030204" pitchFamily="34" charset="0"/>
            </a:endParaRPr>
          </a:p>
        </p:txBody>
      </p:sp>
      <p:pic>
        <p:nvPicPr>
          <p:cNvPr id="7" name="Picture 6" descr="A graph of the price of money&#10;&#10;Description automatically generated with medium confidence">
            <a:extLst>
              <a:ext uri="{FF2B5EF4-FFF2-40B4-BE49-F238E27FC236}">
                <a16:creationId xmlns:a16="http://schemas.microsoft.com/office/drawing/2014/main" id="{DBBCEB37-C9EB-5748-93E4-1D6B0021A66A}"/>
              </a:ext>
            </a:extLst>
          </p:cNvPr>
          <p:cNvPicPr>
            <a:picLocks noChangeAspect="1"/>
          </p:cNvPicPr>
          <p:nvPr/>
        </p:nvPicPr>
        <p:blipFill>
          <a:blip r:embed="rId2"/>
          <a:stretch>
            <a:fillRect/>
          </a:stretch>
        </p:blipFill>
        <p:spPr>
          <a:xfrm>
            <a:off x="188340" y="3324520"/>
            <a:ext cx="10401300" cy="3810000"/>
          </a:xfrm>
          <a:prstGeom prst="rect">
            <a:avLst/>
          </a:prstGeom>
        </p:spPr>
      </p:pic>
      <p:pic>
        <p:nvPicPr>
          <p:cNvPr id="9" name="Picture 8" descr="A diagram of a tax and debt interest&#10;&#10;Description automatically generated">
            <a:extLst>
              <a:ext uri="{FF2B5EF4-FFF2-40B4-BE49-F238E27FC236}">
                <a16:creationId xmlns:a16="http://schemas.microsoft.com/office/drawing/2014/main" id="{3FBD1668-6967-2B4F-98B1-96319C346F5F}"/>
              </a:ext>
            </a:extLst>
          </p:cNvPr>
          <p:cNvPicPr>
            <a:picLocks noChangeAspect="1"/>
          </p:cNvPicPr>
          <p:nvPr/>
        </p:nvPicPr>
        <p:blipFill>
          <a:blip r:embed="rId3"/>
          <a:stretch>
            <a:fillRect/>
          </a:stretch>
        </p:blipFill>
        <p:spPr>
          <a:xfrm>
            <a:off x="6096000" y="466867"/>
            <a:ext cx="6273800" cy="2857500"/>
          </a:xfrm>
          <a:prstGeom prst="rect">
            <a:avLst/>
          </a:prstGeom>
        </p:spPr>
      </p:pic>
      <p:sp>
        <p:nvSpPr>
          <p:cNvPr id="10" name="TextBox 9">
            <a:extLst>
              <a:ext uri="{FF2B5EF4-FFF2-40B4-BE49-F238E27FC236}">
                <a16:creationId xmlns:a16="http://schemas.microsoft.com/office/drawing/2014/main" id="{40984635-BD46-D140-A480-E0731E89833D}"/>
              </a:ext>
            </a:extLst>
          </p:cNvPr>
          <p:cNvSpPr txBox="1"/>
          <p:nvPr/>
        </p:nvSpPr>
        <p:spPr>
          <a:xfrm>
            <a:off x="6542202" y="125735"/>
            <a:ext cx="3078663" cy="369332"/>
          </a:xfrm>
          <a:prstGeom prst="rect">
            <a:avLst/>
          </a:prstGeom>
          <a:noFill/>
        </p:spPr>
        <p:txBody>
          <a:bodyPr wrap="none" rtlCol="0">
            <a:spAutoFit/>
          </a:bodyPr>
          <a:lstStyle/>
          <a:p>
            <a:r>
              <a:rPr lang="en-US" dirty="0"/>
              <a:t>Efficient taxation of a fixed war</a:t>
            </a:r>
          </a:p>
        </p:txBody>
      </p:sp>
    </p:spTree>
    <p:extLst>
      <p:ext uri="{BB962C8B-B14F-4D97-AF65-F5344CB8AC3E}">
        <p14:creationId xmlns:p14="http://schemas.microsoft.com/office/powerpoint/2010/main" val="352662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Spain</a:t>
            </a:r>
          </a:p>
        </p:txBody>
      </p:sp>
      <p:pic>
        <p:nvPicPr>
          <p:cNvPr id="4" name="Picture 3">
            <a:extLst>
              <a:ext uri="{FF2B5EF4-FFF2-40B4-BE49-F238E27FC236}">
                <a16:creationId xmlns:a16="http://schemas.microsoft.com/office/drawing/2014/main" id="{55DB64C7-8C42-0B39-45EC-A12AAF8DC78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232978" y="651953"/>
            <a:ext cx="5510966" cy="5334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diagram of a tax and tax&#10;&#10;Description automatically generated">
            <a:extLst>
              <a:ext uri="{FF2B5EF4-FFF2-40B4-BE49-F238E27FC236}">
                <a16:creationId xmlns:a16="http://schemas.microsoft.com/office/drawing/2014/main" id="{D4945BA1-7B62-0047-A885-F51D4810B9D3}"/>
              </a:ext>
            </a:extLst>
          </p:cNvPr>
          <p:cNvPicPr>
            <a:picLocks noChangeAspect="1"/>
          </p:cNvPicPr>
          <p:nvPr/>
        </p:nvPicPr>
        <p:blipFill>
          <a:blip r:embed="rId3"/>
          <a:stretch>
            <a:fillRect/>
          </a:stretch>
        </p:blipFill>
        <p:spPr>
          <a:xfrm>
            <a:off x="57912" y="894871"/>
            <a:ext cx="4842252" cy="2681135"/>
          </a:xfrm>
          <a:prstGeom prst="rect">
            <a:avLst/>
          </a:prstGeom>
        </p:spPr>
      </p:pic>
      <p:pic>
        <p:nvPicPr>
          <p:cNvPr id="10" name="Picture 9" descr="A graph with a blue and red line&#10;&#10;Description automatically generated">
            <a:extLst>
              <a:ext uri="{FF2B5EF4-FFF2-40B4-BE49-F238E27FC236}">
                <a16:creationId xmlns:a16="http://schemas.microsoft.com/office/drawing/2014/main" id="{50C54CB9-B3B2-8141-A03E-5E6E6AD4D7BE}"/>
              </a:ext>
            </a:extLst>
          </p:cNvPr>
          <p:cNvPicPr>
            <a:picLocks noChangeAspect="1"/>
          </p:cNvPicPr>
          <p:nvPr/>
        </p:nvPicPr>
        <p:blipFill>
          <a:blip r:embed="rId4"/>
          <a:stretch>
            <a:fillRect/>
          </a:stretch>
        </p:blipFill>
        <p:spPr>
          <a:xfrm>
            <a:off x="826361" y="3561721"/>
            <a:ext cx="5269639" cy="3545996"/>
          </a:xfrm>
          <a:prstGeom prst="rect">
            <a:avLst/>
          </a:prstGeom>
        </p:spPr>
      </p:pic>
      <p:sp>
        <p:nvSpPr>
          <p:cNvPr id="12" name="Content Placeholder 11">
            <a:extLst>
              <a:ext uri="{FF2B5EF4-FFF2-40B4-BE49-F238E27FC236}">
                <a16:creationId xmlns:a16="http://schemas.microsoft.com/office/drawing/2014/main" id="{C3408C12-4972-FE44-898C-692E6D3D8A37}"/>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841586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10. First test: the 1557 debt restructuring and the war</a:t>
            </a: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556181" y="1060729"/>
            <a:ext cx="9275975" cy="5797271"/>
          </a:xfrm>
        </p:spPr>
        <p:txBody>
          <a:bodyPr>
            <a:noAutofit/>
          </a:bodyPr>
          <a:lstStyle/>
          <a:p>
            <a:pPr>
              <a:spcAft>
                <a:spcPts val="1200"/>
              </a:spcAft>
            </a:pPr>
            <a:r>
              <a:rPr lang="en-US" sz="2000" dirty="0">
                <a:latin typeface="Calibri" panose="020F0502020204030204" pitchFamily="34" charset="0"/>
                <a:cs typeface="Calibri" panose="020F0502020204030204" pitchFamily="34" charset="0"/>
              </a:rPr>
              <a:t>Summer 54, Philip (age 27) goes to London to marry Mary 					</a:t>
            </a:r>
            <a:r>
              <a:rPr lang="en-US" sz="1600" dirty="0">
                <a:latin typeface="Calibri" panose="020F0502020204030204" pitchFamily="34" charset="0"/>
                <a:cs typeface="Calibri" panose="020F0502020204030204" pitchFamily="34" charset="0"/>
              </a:rPr>
              <a:t>(idea of his father, Habsburg method).</a:t>
            </a:r>
          </a:p>
          <a:p>
            <a:pPr>
              <a:spcAft>
                <a:spcPts val="1200"/>
              </a:spcAft>
            </a:pPr>
            <a:r>
              <a:rPr lang="en-US" sz="2000" dirty="0">
                <a:latin typeface="Calibri" panose="020F0502020204030204" pitchFamily="34" charset="0"/>
                <a:cs typeface="Calibri" panose="020F0502020204030204" pitchFamily="34" charset="0"/>
              </a:rPr>
              <a:t>Summer 55, he goes to Brussels to inherit his part from his father, Carlos V.		 </a:t>
            </a:r>
            <a:r>
              <a:rPr lang="en-US" sz="1600" dirty="0">
                <a:latin typeface="Calibri" panose="020F0502020204030204" pitchFamily="34" charset="0"/>
                <a:cs typeface="Calibri" panose="020F0502020204030204" pitchFamily="34" charset="0"/>
              </a:rPr>
              <a:t>(Tearful ceremony in Brussels but at home, the Castilian elite do not support the strategy) </a:t>
            </a:r>
          </a:p>
          <a:p>
            <a:pPr>
              <a:spcAft>
                <a:spcPts val="1200"/>
              </a:spcAft>
            </a:pPr>
            <a:r>
              <a:rPr lang="en-US" sz="2000" dirty="0">
                <a:latin typeface="Calibri" panose="020F0502020204030204" pitchFamily="34" charset="0"/>
                <a:cs typeface="Calibri" panose="020F0502020204030204" pitchFamily="34" charset="0"/>
              </a:rPr>
              <a:t>Summer 56, financial war against the new pope who wanted to capture Naples.</a:t>
            </a:r>
          </a:p>
          <a:p>
            <a:pPr>
              <a:spcAft>
                <a:spcPts val="1200"/>
              </a:spcAft>
            </a:pPr>
            <a:r>
              <a:rPr lang="en-US" sz="2000" dirty="0">
                <a:latin typeface="Calibri" panose="020F0502020204030204" pitchFamily="34" charset="0"/>
                <a:cs typeface="Calibri" panose="020F0502020204030204" pitchFamily="34" charset="0"/>
              </a:rPr>
              <a:t>Preparation for the war against France (arch-enemy of his father)</a:t>
            </a:r>
          </a:p>
          <a:p>
            <a:pPr lvl="1">
              <a:spcAft>
                <a:spcPts val="1200"/>
              </a:spcAft>
            </a:pPr>
            <a:r>
              <a:rPr lang="en-US" sz="1600" dirty="0">
                <a:latin typeface="Calibri" panose="020F0502020204030204" pitchFamily="34" charset="0"/>
                <a:cs typeface="Calibri" panose="020F0502020204030204" pitchFamily="34" charset="0"/>
              </a:rPr>
              <a:t>New team bypassing the “old guard” at home</a:t>
            </a:r>
          </a:p>
          <a:p>
            <a:pPr lvl="1">
              <a:spcAft>
                <a:spcPts val="1200"/>
              </a:spcAft>
            </a:pPr>
            <a:r>
              <a:rPr lang="en-US" sz="1600" dirty="0">
                <a:latin typeface="Calibri" panose="020F0502020204030204" pitchFamily="34" charset="0"/>
                <a:cs typeface="Calibri" panose="020F0502020204030204" pitchFamily="34" charset="0"/>
              </a:rPr>
              <a:t>Confiscation of silver in Sevilla (forced loans)</a:t>
            </a:r>
          </a:p>
          <a:p>
            <a:pPr>
              <a:spcAft>
                <a:spcPts val="1200"/>
              </a:spcAft>
            </a:pPr>
            <a:endParaRPr lang="en-US" sz="2000" dirty="0">
              <a:latin typeface="Calibri" panose="020F0502020204030204" pitchFamily="34" charset="0"/>
              <a:cs typeface="Calibri" panose="020F0502020204030204" pitchFamily="34" charset="0"/>
            </a:endParaRPr>
          </a:p>
        </p:txBody>
      </p:sp>
      <p:pic>
        <p:nvPicPr>
          <p:cNvPr id="6" name="Picture 5" descr="A table with numbers and text&#10;&#10;Description automatically generated">
            <a:extLst>
              <a:ext uri="{FF2B5EF4-FFF2-40B4-BE49-F238E27FC236}">
                <a16:creationId xmlns:a16="http://schemas.microsoft.com/office/drawing/2014/main" id="{69983126-1AE6-E846-B76B-863B81EF4968}"/>
              </a:ext>
            </a:extLst>
          </p:cNvPr>
          <p:cNvPicPr>
            <a:picLocks noChangeAspect="1"/>
          </p:cNvPicPr>
          <p:nvPr/>
        </p:nvPicPr>
        <p:blipFill>
          <a:blip r:embed="rId2"/>
          <a:stretch>
            <a:fillRect/>
          </a:stretch>
        </p:blipFill>
        <p:spPr>
          <a:xfrm>
            <a:off x="3138275" y="4486046"/>
            <a:ext cx="6882273" cy="2075010"/>
          </a:xfrm>
          <a:prstGeom prst="rect">
            <a:avLst/>
          </a:prstGeom>
        </p:spPr>
      </p:pic>
    </p:spTree>
    <p:extLst>
      <p:ext uri="{BB962C8B-B14F-4D97-AF65-F5344CB8AC3E}">
        <p14:creationId xmlns:p14="http://schemas.microsoft.com/office/powerpoint/2010/main" val="626151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10. Issues</a:t>
            </a: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226244" y="1060729"/>
            <a:ext cx="5665510" cy="5797271"/>
          </a:xfrm>
        </p:spPr>
        <p:txBody>
          <a:bodyPr>
            <a:noAutofit/>
          </a:bodyPr>
          <a:lstStyle/>
          <a:p>
            <a:pPr>
              <a:spcAft>
                <a:spcPts val="1200"/>
              </a:spcAft>
            </a:pPr>
            <a:r>
              <a:rPr lang="en-US" sz="2000" dirty="0">
                <a:latin typeface="Calibri" panose="020F0502020204030204" pitchFamily="34" charset="0"/>
                <a:cs typeface="Calibri" panose="020F0502020204030204" pitchFamily="34" charset="0"/>
              </a:rPr>
              <a:t>Refinancing the short-term debt	of 7.5 M into </a:t>
            </a:r>
            <a:r>
              <a:rPr lang="en-US" sz="2000" dirty="0" err="1">
                <a:latin typeface="Calibri" panose="020F0502020204030204" pitchFamily="34" charset="0"/>
                <a:cs typeface="Calibri" panose="020F0502020204030204" pitchFamily="34" charset="0"/>
              </a:rPr>
              <a:t>juros</a:t>
            </a:r>
            <a:r>
              <a:rPr lang="en-US" sz="2000" dirty="0">
                <a:latin typeface="Calibri" panose="020F0502020204030204" pitchFamily="34" charset="0"/>
                <a:cs typeface="Calibri" panose="020F0502020204030204" pitchFamily="34" charset="0"/>
              </a:rPr>
              <a:t>.</a:t>
            </a:r>
          </a:p>
          <a:p>
            <a:pPr>
              <a:spcAft>
                <a:spcPts val="1200"/>
              </a:spcAft>
            </a:pPr>
            <a:r>
              <a:rPr lang="en-US" sz="2000" dirty="0" err="1">
                <a:latin typeface="Calibri" panose="020F0502020204030204" pitchFamily="34" charset="0"/>
                <a:cs typeface="Calibri" panose="020F0502020204030204" pitchFamily="34" charset="0"/>
              </a:rPr>
              <a:t>Juros</a:t>
            </a:r>
            <a:r>
              <a:rPr lang="en-US" sz="2000" dirty="0">
                <a:latin typeface="Calibri" panose="020F0502020204030204" pitchFamily="34" charset="0"/>
                <a:cs typeface="Calibri" panose="020F0502020204030204" pitchFamily="34" charset="0"/>
              </a:rPr>
              <a:t> can be serviced only by ordinary revenues</a:t>
            </a:r>
          </a:p>
          <a:p>
            <a:pPr>
              <a:spcAft>
                <a:spcPts val="1200"/>
              </a:spcAft>
            </a:pPr>
            <a:r>
              <a:rPr lang="en-US" sz="2000" dirty="0">
                <a:latin typeface="Calibri" panose="020F0502020204030204" pitchFamily="34" charset="0"/>
                <a:cs typeface="Calibri" panose="020F0502020204030204" pitchFamily="34" charset="0"/>
              </a:rPr>
              <a:t>Surplus of about 330,000</a:t>
            </a:r>
          </a:p>
          <a:p>
            <a:pPr>
              <a:spcAft>
                <a:spcPts val="600"/>
              </a:spcAft>
            </a:pPr>
            <a:r>
              <a:rPr lang="en-US" sz="2000" dirty="0">
                <a:latin typeface="Calibri" panose="020F0502020204030204" pitchFamily="34" charset="0"/>
                <a:cs typeface="Calibri" panose="020F0502020204030204" pitchFamily="34" charset="0"/>
              </a:rPr>
              <a:t>Two problems:</a:t>
            </a:r>
          </a:p>
          <a:p>
            <a:pPr lvl="1"/>
            <a:r>
              <a:rPr lang="en-US" sz="1600" dirty="0">
                <a:latin typeface="Calibri" panose="020F0502020204030204" pitchFamily="34" charset="0"/>
                <a:cs typeface="Calibri" panose="020F0502020204030204" pitchFamily="34" charset="0"/>
              </a:rPr>
              <a:t>The surplus was used by the elite for benefits</a:t>
            </a:r>
          </a:p>
          <a:p>
            <a:pPr lvl="1"/>
            <a:r>
              <a:rPr lang="en-US" sz="1600" dirty="0">
                <a:latin typeface="Calibri" panose="020F0502020204030204" pitchFamily="34" charset="0"/>
                <a:cs typeface="Calibri" panose="020F0502020204030204" pitchFamily="34" charset="0"/>
              </a:rPr>
              <a:t>Which interest rate?</a:t>
            </a:r>
          </a:p>
          <a:p>
            <a:pPr lvl="2"/>
            <a:r>
              <a:rPr lang="en-US" sz="1600" dirty="0">
                <a:latin typeface="Calibri" panose="020F0502020204030204" pitchFamily="34" charset="0"/>
                <a:cs typeface="Calibri" panose="020F0502020204030204" pitchFamily="34" charset="0"/>
              </a:rPr>
              <a:t>Crown wanted 5%</a:t>
            </a:r>
          </a:p>
          <a:p>
            <a:pPr lvl="2"/>
            <a:r>
              <a:rPr lang="en-US" sz="1600" dirty="0">
                <a:latin typeface="Calibri" panose="020F0502020204030204" pitchFamily="34" charset="0"/>
                <a:cs typeface="Calibri" panose="020F0502020204030204" pitchFamily="34" charset="0"/>
              </a:rPr>
              <a:t>Bankers wanted 7.14%</a:t>
            </a:r>
          </a:p>
          <a:p>
            <a:r>
              <a:rPr lang="en-US" sz="2000" dirty="0">
                <a:latin typeface="Calibri" panose="020F0502020204030204" pitchFamily="34" charset="0"/>
                <a:cs typeface="Calibri" panose="020F0502020204030204" pitchFamily="34" charset="0"/>
              </a:rPr>
              <a:t>April 57 Letter (from London) to stop payments on the short-term debt. </a:t>
            </a:r>
          </a:p>
          <a:p>
            <a:pPr lvl="1"/>
            <a:r>
              <a:rPr lang="en-US" sz="1600" dirty="0">
                <a:latin typeface="Calibri" panose="020F0502020204030204" pitchFamily="34" charset="0"/>
                <a:cs typeface="Calibri" panose="020F0502020204030204" pitchFamily="34" charset="0"/>
              </a:rPr>
              <a:t>Not applied by the old guard, repeat in June. </a:t>
            </a:r>
          </a:p>
          <a:p>
            <a:pPr lvl="1"/>
            <a:r>
              <a:rPr lang="en-US" sz="1600" dirty="0">
                <a:latin typeface="Calibri" panose="020F0502020204030204" pitchFamily="34" charset="0"/>
                <a:cs typeface="Calibri" panose="020F0502020204030204" pitchFamily="34" charset="0"/>
              </a:rPr>
              <a:t>Not a default (never any mention of this, see the letter)</a:t>
            </a:r>
          </a:p>
          <a:p>
            <a:pPr>
              <a:spcAft>
                <a:spcPts val="1200"/>
              </a:spcAft>
            </a:pPr>
            <a:endParaRPr lang="en-US" sz="2000" dirty="0">
              <a:latin typeface="Calibri" panose="020F0502020204030204" pitchFamily="34" charset="0"/>
              <a:cs typeface="Calibri" panose="020F0502020204030204" pitchFamily="34" charset="0"/>
            </a:endParaRPr>
          </a:p>
        </p:txBody>
      </p:sp>
      <p:pic>
        <p:nvPicPr>
          <p:cNvPr id="5" name="Picture 4" descr="A graph of a number of people&#10;&#10;Description automatically generated with medium confidence">
            <a:extLst>
              <a:ext uri="{FF2B5EF4-FFF2-40B4-BE49-F238E27FC236}">
                <a16:creationId xmlns:a16="http://schemas.microsoft.com/office/drawing/2014/main" id="{85EC9351-328E-2345-8D65-25F69828173F}"/>
              </a:ext>
            </a:extLst>
          </p:cNvPr>
          <p:cNvPicPr>
            <a:picLocks noChangeAspect="1"/>
          </p:cNvPicPr>
          <p:nvPr/>
        </p:nvPicPr>
        <p:blipFill>
          <a:blip r:embed="rId2"/>
          <a:stretch>
            <a:fillRect/>
          </a:stretch>
        </p:blipFill>
        <p:spPr>
          <a:xfrm>
            <a:off x="5705856" y="1536568"/>
            <a:ext cx="6601424" cy="4584569"/>
          </a:xfrm>
          <a:prstGeom prst="rect">
            <a:avLst/>
          </a:prstGeom>
        </p:spPr>
      </p:pic>
    </p:spTree>
    <p:extLst>
      <p:ext uri="{BB962C8B-B14F-4D97-AF65-F5344CB8AC3E}">
        <p14:creationId xmlns:p14="http://schemas.microsoft.com/office/powerpoint/2010/main" val="1918269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9A96069-C448-A34F-9EA8-5EA6A07C401F}"/>
              </a:ext>
            </a:extLst>
          </p:cNvPr>
          <p:cNvSpPr txBox="1"/>
          <p:nvPr/>
        </p:nvSpPr>
        <p:spPr>
          <a:xfrm>
            <a:off x="2564091" y="963803"/>
            <a:ext cx="9134573" cy="5358398"/>
          </a:xfrm>
          <a:prstGeom prst="rect">
            <a:avLst/>
          </a:prstGeom>
          <a:noFill/>
        </p:spPr>
        <p:txBody>
          <a:bodyPr wrap="square">
            <a:spAutoFit/>
          </a:bodyPr>
          <a:lstStyle/>
          <a:p>
            <a:pPr marL="0" marR="0" algn="just">
              <a:lnSpc>
                <a:spcPct val="115000"/>
              </a:lnSpc>
              <a:spcBef>
                <a:spcPts val="0"/>
              </a:spcBef>
              <a:spcAft>
                <a:spcPts val="600"/>
              </a:spcAft>
            </a:pPr>
            <a:r>
              <a:rPr lang="en-US" sz="1800" dirty="0">
                <a:effectLst/>
                <a:latin typeface="Cambria" panose="02040503050406030204" pitchFamily="18" charset="0"/>
                <a:ea typeface="MS Mincho" panose="02020609040205080304" pitchFamily="49" charset="-128"/>
                <a:cs typeface="Times New Roman" panose="02020603050405020304" pitchFamily="18" charset="0"/>
              </a:rPr>
              <a:t>“We are aware of the large sums that we owe to merchants for exchanges (`</a:t>
            </a:r>
            <a:r>
              <a:rPr lang="en-US" sz="1800" dirty="0" err="1">
                <a:effectLst/>
                <a:latin typeface="Cambria" panose="02040503050406030204" pitchFamily="18" charset="0"/>
                <a:ea typeface="MS Mincho" panose="02020609040205080304" pitchFamily="49" charset="-128"/>
                <a:cs typeface="Times New Roman" panose="02020603050405020304" pitchFamily="18" charset="0"/>
              </a:rPr>
              <a:t>cambios</a:t>
            </a:r>
            <a:r>
              <a:rPr lang="en-US" sz="1800" dirty="0">
                <a:effectLst/>
                <a:latin typeface="Cambria" panose="02040503050406030204" pitchFamily="18" charset="0"/>
                <a:ea typeface="MS Mincho" panose="02020609040205080304" pitchFamily="49" charset="-128"/>
                <a:cs typeface="Times New Roman" panose="02020603050405020304" pitchFamily="18" charset="0"/>
              </a:rPr>
              <a:t>’) made and remitted to these kingdoms by the emperor my lord and by myself, and of the growing interests that are running from day to day, and that if we do not take some time to settle them, they will grow to such an extent and put us in such a state that we will come doubt what can be more easily accommodated now. We have written to you in past days to look into this and discuss what could be done, and even though you have discussed it up to now, no resolution has been made, […] and considering how much these and the principal amount and the ordinary and extraordinary expenses of these kingdoms and those that in them and outside of them are made and will be made because of the war, and our wealth being as it is, </a:t>
            </a:r>
            <a:r>
              <a:rPr lang="en-US" sz="1800" i="1" dirty="0">
                <a:effectLst/>
                <a:latin typeface="Cambria" panose="02040503050406030204" pitchFamily="18" charset="0"/>
                <a:ea typeface="MS Mincho" panose="02020609040205080304" pitchFamily="49" charset="-128"/>
                <a:cs typeface="Times New Roman" panose="02020603050405020304" pitchFamily="18" charset="0"/>
              </a:rPr>
              <a:t>we have determined and resolved that an account be made with all the merchants of the total that is owed in principal and interest until the end of the past year of one thousand five hundred and fifty-six, and that what this amount be given to them in </a:t>
            </a:r>
            <a:r>
              <a:rPr lang="en-US" sz="1800" i="1" dirty="0" err="1">
                <a:effectLst/>
                <a:latin typeface="Cambria" panose="02040503050406030204" pitchFamily="18" charset="0"/>
                <a:ea typeface="MS Mincho" panose="02020609040205080304" pitchFamily="49" charset="-128"/>
                <a:cs typeface="Times New Roman" panose="02020603050405020304" pitchFamily="18" charset="0"/>
              </a:rPr>
              <a:t>juros</a:t>
            </a:r>
            <a:r>
              <a:rPr lang="en-US" sz="1800" i="1" dirty="0">
                <a:effectLst/>
                <a:latin typeface="Cambria" panose="02040503050406030204" pitchFamily="18" charset="0"/>
                <a:ea typeface="MS Mincho" panose="02020609040205080304" pitchFamily="49" charset="-128"/>
                <a:cs typeface="Times New Roman" panose="02020603050405020304" pitchFamily="18" charset="0"/>
              </a:rPr>
              <a:t> at the rate of twenty thousand maravedis per thousand, aided for this by the appropriations</a:t>
            </a:r>
            <a:r>
              <a:rPr lang="en-US" sz="1800" dirty="0">
                <a:effectLst/>
                <a:latin typeface="Cambria" panose="02040503050406030204" pitchFamily="18" charset="0"/>
                <a:ea typeface="MS Mincho" panose="02020609040205080304" pitchFamily="49" charset="-128"/>
                <a:cs typeface="Times New Roman" panose="02020603050405020304" pitchFamily="18" charset="0"/>
              </a:rPr>
              <a:t> of the House of the Most Serene Prince, my son, and of the President and the Councils and other officials of our House and Court, “</a:t>
            </a:r>
            <a:r>
              <a:rPr lang="en-US" sz="1800" dirty="0" err="1">
                <a:effectLst/>
                <a:latin typeface="Cambria" panose="02040503050406030204" pitchFamily="18" charset="0"/>
                <a:ea typeface="MS Mincho" panose="02020609040205080304" pitchFamily="49" charset="-128"/>
                <a:cs typeface="Times New Roman" panose="02020603050405020304" pitchFamily="18" charset="0"/>
              </a:rPr>
              <a:t>tenencias</a:t>
            </a:r>
            <a:r>
              <a:rPr lang="en-US" sz="1800" dirty="0">
                <a:effectLst/>
                <a:latin typeface="Cambria" panose="02040503050406030204" pitchFamily="18" charset="0"/>
                <a:ea typeface="MS Mincho" panose="02020609040205080304" pitchFamily="49" charset="-128"/>
                <a:cs typeface="Times New Roman" panose="02020603050405020304" pitchFamily="18" charset="0"/>
              </a:rPr>
              <a:t> and </a:t>
            </a:r>
            <a:r>
              <a:rPr lang="en-US" sz="1800" dirty="0" err="1">
                <a:effectLst/>
                <a:latin typeface="Cambria" panose="02040503050406030204" pitchFamily="18" charset="0"/>
                <a:ea typeface="MS Mincho" panose="02020609040205080304" pitchFamily="49" charset="-128"/>
                <a:cs typeface="Times New Roman" panose="02020603050405020304" pitchFamily="18" charset="0"/>
              </a:rPr>
              <a:t>continos</a:t>
            </a:r>
            <a:r>
              <a:rPr lang="en-US" sz="1800" dirty="0">
                <a:effectLst/>
                <a:latin typeface="Cambria" panose="02040503050406030204" pitchFamily="18" charset="0"/>
                <a:ea typeface="MS Mincho" panose="02020609040205080304" pitchFamily="49" charset="-128"/>
                <a:cs typeface="Times New Roman" panose="02020603050405020304" pitchFamily="18" charset="0"/>
              </a:rPr>
              <a:t>,” and of the </a:t>
            </a:r>
            <a:r>
              <a:rPr lang="en-US" sz="1800" dirty="0" err="1">
                <a:effectLst/>
                <a:latin typeface="Cambria" panose="02040503050406030204" pitchFamily="18" charset="0"/>
                <a:ea typeface="MS Mincho" panose="02020609040205080304" pitchFamily="49" charset="-128"/>
                <a:cs typeface="Times New Roman" panose="02020603050405020304" pitchFamily="18" charset="0"/>
              </a:rPr>
              <a:t>juros</a:t>
            </a:r>
            <a:r>
              <a:rPr lang="en-US" sz="1800" dirty="0">
                <a:effectLst/>
                <a:latin typeface="Cambria" panose="02040503050406030204" pitchFamily="18" charset="0"/>
                <a:ea typeface="MS Mincho" panose="02020609040205080304" pitchFamily="49" charset="-128"/>
                <a:cs typeface="Times New Roman" panose="02020603050405020304" pitchFamily="18" charset="0"/>
              </a:rPr>
              <a:t> that would have been given in collaterals to people and merchants with previous­­­­­­­ asientos.</a:t>
            </a:r>
            <a:endParaRPr lang="en-US" sz="14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6" name="Title 1">
            <a:extLst>
              <a:ext uri="{FF2B5EF4-FFF2-40B4-BE49-F238E27FC236}">
                <a16:creationId xmlns:a16="http://schemas.microsoft.com/office/drawing/2014/main" id="{8CD6055B-DD14-AE41-9923-8D68F2170CC6}"/>
              </a:ext>
            </a:extLst>
          </p:cNvPr>
          <p:cNvSpPr>
            <a:spLocks noGrp="1"/>
          </p:cNvSpPr>
          <p:nvPr>
            <p:ph type="title"/>
          </p:nvPr>
        </p:nvSpPr>
        <p:spPr>
          <a:xfrm>
            <a:off x="250093" y="0"/>
            <a:ext cx="10515600" cy="963803"/>
          </a:xfrm>
        </p:spPr>
        <p:txBody>
          <a:bodyPr>
            <a:normAutofit/>
          </a:bodyPr>
          <a:lstStyle/>
          <a:p>
            <a:r>
              <a:rPr lang="en-US" sz="3200" dirty="0">
                <a:solidFill>
                  <a:srgbClr val="0070C0"/>
                </a:solidFill>
                <a:latin typeface="Helvetica" pitchFamily="2" charset="0"/>
              </a:rPr>
              <a:t>Letter of April 17, 1557</a:t>
            </a:r>
          </a:p>
        </p:txBody>
      </p:sp>
    </p:spTree>
    <p:extLst>
      <p:ext uri="{BB962C8B-B14F-4D97-AF65-F5344CB8AC3E}">
        <p14:creationId xmlns:p14="http://schemas.microsoft.com/office/powerpoint/2010/main" val="3127187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1557-1558</a:t>
            </a: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448056" y="1133856"/>
            <a:ext cx="7517593" cy="3230754"/>
          </a:xfrm>
        </p:spPr>
        <p:txBody>
          <a:bodyPr>
            <a:noAutofit/>
          </a:bodyPr>
          <a:lstStyle/>
          <a:p>
            <a:pPr>
              <a:spcAft>
                <a:spcPts val="1200"/>
              </a:spcAft>
            </a:pPr>
            <a:r>
              <a:rPr lang="en-US" sz="2000" dirty="0">
                <a:latin typeface="Calibri" panose="020F0502020204030204" pitchFamily="34" charset="0"/>
                <a:cs typeface="Calibri" panose="020F0502020204030204" pitchFamily="34" charset="0"/>
              </a:rPr>
              <a:t>August 10, 1557, crushing defeat of France, in Saint Quentin.</a:t>
            </a:r>
          </a:p>
          <a:p>
            <a:pPr>
              <a:spcAft>
                <a:spcPts val="1200"/>
              </a:spcAft>
            </a:pPr>
            <a:r>
              <a:rPr lang="en-US" sz="2000" dirty="0">
                <a:latin typeface="Calibri" panose="020F0502020204030204" pitchFamily="34" charset="0"/>
                <a:cs typeface="Calibri" panose="020F0502020204030204" pitchFamily="34" charset="0"/>
              </a:rPr>
              <a:t>May 1558, asiento of one million with Nicolao de </a:t>
            </a:r>
            <a:r>
              <a:rPr lang="en-US" sz="2000" dirty="0" err="1">
                <a:latin typeface="Calibri" panose="020F0502020204030204" pitchFamily="34" charset="0"/>
                <a:cs typeface="Calibri" panose="020F0502020204030204" pitchFamily="34" charset="0"/>
              </a:rPr>
              <a:t>Grimaldo</a:t>
            </a:r>
            <a:r>
              <a:rPr lang="en-US" sz="2000" dirty="0">
                <a:latin typeface="Calibri" panose="020F0502020204030204" pitchFamily="34" charset="0"/>
                <a:cs typeface="Calibri" panose="020F0502020204030204" pitchFamily="34" charset="0"/>
              </a:rPr>
              <a:t>.</a:t>
            </a:r>
          </a:p>
          <a:p>
            <a:pPr lvl="1">
              <a:spcAft>
                <a:spcPts val="1200"/>
              </a:spcAft>
            </a:pPr>
            <a:r>
              <a:rPr lang="en-US" sz="1600" dirty="0">
                <a:latin typeface="Calibri" panose="020F0502020204030204" pitchFamily="34" charset="0"/>
                <a:cs typeface="Calibri" panose="020F0502020204030204" pitchFamily="34" charset="0"/>
              </a:rPr>
              <a:t>Clause to convert previous short-term debt in </a:t>
            </a:r>
            <a:r>
              <a:rPr lang="en-US" sz="1600" dirty="0" err="1">
                <a:latin typeface="Calibri" panose="020F0502020204030204" pitchFamily="34" charset="0"/>
                <a:cs typeface="Calibri" panose="020F0502020204030204" pitchFamily="34" charset="0"/>
              </a:rPr>
              <a:t>juros</a:t>
            </a:r>
            <a:r>
              <a:rPr lang="en-US" sz="1600" dirty="0">
                <a:latin typeface="Calibri" panose="020F0502020204030204" pitchFamily="34" charset="0"/>
                <a:cs typeface="Calibri" panose="020F0502020204030204" pitchFamily="34" charset="0"/>
              </a:rPr>
              <a:t> at 10 and 7.15 percent</a:t>
            </a:r>
          </a:p>
          <a:p>
            <a:pPr lvl="1">
              <a:spcAft>
                <a:spcPts val="1200"/>
              </a:spcAft>
            </a:pPr>
            <a:r>
              <a:rPr lang="en-US" sz="1600" dirty="0">
                <a:latin typeface="Calibri" panose="020F0502020204030204" pitchFamily="34" charset="0"/>
                <a:cs typeface="Calibri" panose="020F0502020204030204" pitchFamily="34" charset="0"/>
              </a:rPr>
              <a:t>April 1557 letter is not applied.</a:t>
            </a:r>
          </a:p>
          <a:p>
            <a:pPr>
              <a:spcAft>
                <a:spcPts val="1200"/>
              </a:spcAft>
            </a:pPr>
            <a:r>
              <a:rPr lang="en-US" sz="2000" dirty="0">
                <a:latin typeface="Calibri" panose="020F0502020204030204" pitchFamily="34" charset="0"/>
                <a:cs typeface="Calibri" panose="020F0502020204030204" pitchFamily="34" charset="0"/>
              </a:rPr>
              <a:t>July 1558, another defeat of France, near Calais (</a:t>
            </a:r>
            <a:r>
              <a:rPr lang="en-US" sz="2000" dirty="0" err="1">
                <a:latin typeface="Calibri" panose="020F0502020204030204" pitchFamily="34" charset="0"/>
                <a:cs typeface="Calibri" panose="020F0502020204030204" pitchFamily="34" charset="0"/>
              </a:rPr>
              <a:t>Gravelines</a:t>
            </a:r>
            <a:r>
              <a:rPr lang="en-US" sz="2000" dirty="0">
                <a:latin typeface="Calibri" panose="020F0502020204030204" pitchFamily="34" charset="0"/>
                <a:cs typeface="Calibri" panose="020F0502020204030204" pitchFamily="34" charset="0"/>
              </a:rPr>
              <a:t>, July 1558).</a:t>
            </a:r>
          </a:p>
          <a:p>
            <a:pPr>
              <a:spcAft>
                <a:spcPts val="1200"/>
              </a:spcAft>
            </a:pPr>
            <a:r>
              <a:rPr lang="en-US" sz="2000" dirty="0">
                <a:latin typeface="Calibri" panose="020F0502020204030204" pitchFamily="34" charset="0"/>
                <a:cs typeface="Calibri" panose="020F0502020204030204" pitchFamily="34" charset="0"/>
              </a:rPr>
              <a:t>Autumn 58, death of Carlos V and of Mary, Queen of England</a:t>
            </a:r>
          </a:p>
          <a:p>
            <a:pPr>
              <a:spcAft>
                <a:spcPts val="1200"/>
              </a:spcAft>
            </a:pPr>
            <a:r>
              <a:rPr lang="en-US" sz="2000" dirty="0">
                <a:latin typeface="Calibri" panose="020F0502020204030204" pitchFamily="34" charset="0"/>
                <a:cs typeface="Calibri" panose="020F0502020204030204" pitchFamily="34" charset="0"/>
              </a:rPr>
              <a:t>Marriage of the daughter of the King of France in June 1559</a:t>
            </a:r>
          </a:p>
          <a:p>
            <a:pPr>
              <a:spcAft>
                <a:spcPts val="1200"/>
              </a:spcAft>
            </a:pPr>
            <a:r>
              <a:rPr lang="en-US" sz="2000" dirty="0">
                <a:latin typeface="Calibri" panose="020F0502020204030204" pitchFamily="34" charset="0"/>
                <a:cs typeface="Calibri" panose="020F0502020204030204" pitchFamily="34" charset="0"/>
              </a:rPr>
              <a:t>Return to Spain in August 1559.</a:t>
            </a:r>
          </a:p>
          <a:p>
            <a:pPr>
              <a:spcAft>
                <a:spcPts val="1200"/>
              </a:spcAft>
            </a:pP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23329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11. The 1560 Cortes: a new relationship</a:t>
            </a: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641024" y="1201761"/>
            <a:ext cx="6617615" cy="6578219"/>
          </a:xfrm>
        </p:spPr>
        <p:txBody>
          <a:bodyPr>
            <a:noAutofit/>
          </a:bodyPr>
          <a:lstStyle/>
          <a:p>
            <a:pPr>
              <a:spcAft>
                <a:spcPts val="1200"/>
              </a:spcAft>
            </a:pPr>
            <a:r>
              <a:rPr lang="en-US" sz="2000" dirty="0">
                <a:latin typeface="Calibri" panose="020F0502020204030204" pitchFamily="34" charset="0"/>
                <a:cs typeface="Calibri" panose="020F0502020204030204" pitchFamily="34" charset="0"/>
              </a:rPr>
              <a:t>Necessity to settle the affairs at home.</a:t>
            </a:r>
          </a:p>
          <a:p>
            <a:pPr>
              <a:spcAft>
                <a:spcPts val="1200"/>
              </a:spcAft>
            </a:pPr>
            <a:r>
              <a:rPr lang="en-US" sz="2000" dirty="0" err="1">
                <a:latin typeface="Calibri" panose="020F0502020204030204" pitchFamily="34" charset="0"/>
                <a:cs typeface="Calibri" panose="020F0502020204030204" pitchFamily="34" charset="0"/>
              </a:rPr>
              <a:t>Encabezamiento</a:t>
            </a:r>
            <a:r>
              <a:rPr lang="en-US" sz="2000" dirty="0">
                <a:latin typeface="Calibri" panose="020F0502020204030204" pitchFamily="34" charset="0"/>
                <a:cs typeface="Calibri" panose="020F0502020204030204" pitchFamily="34" charset="0"/>
              </a:rPr>
              <a:t> (lump-sum contribution of the cities) not changed since 1536 </a:t>
            </a:r>
            <a:r>
              <a:rPr lang="en-US" sz="1600" dirty="0">
                <a:latin typeface="Calibri" panose="020F0502020204030204" pitchFamily="34" charset="0"/>
                <a:cs typeface="Calibri" panose="020F0502020204030204" pitchFamily="34" charset="0"/>
              </a:rPr>
              <a:t>(absences of Philip and his father</a:t>
            </a:r>
            <a:r>
              <a:rPr lang="en-US" sz="2000" dirty="0">
                <a:latin typeface="Calibri" panose="020F0502020204030204" pitchFamily="34" charset="0"/>
                <a:cs typeface="Calibri" panose="020F0502020204030204" pitchFamily="34" charset="0"/>
              </a:rPr>
              <a:t>).</a:t>
            </a:r>
          </a:p>
          <a:p>
            <a:pPr>
              <a:spcAft>
                <a:spcPts val="1200"/>
              </a:spcAft>
            </a:pPr>
            <a:r>
              <a:rPr lang="en-US" sz="2000" dirty="0">
                <a:latin typeface="Calibri" panose="020F0502020204030204" pitchFamily="34" charset="0"/>
                <a:cs typeface="Calibri" panose="020F0502020204030204" pitchFamily="34" charset="0"/>
              </a:rPr>
              <a:t>February 1560: new session of the Cortes </a:t>
            </a:r>
          </a:p>
          <a:p>
            <a:pPr>
              <a:spcAft>
                <a:spcPts val="1200"/>
              </a:spcAft>
            </a:pPr>
            <a:r>
              <a:rPr lang="en-US" sz="2000" dirty="0">
                <a:latin typeface="Calibri" panose="020F0502020204030204" pitchFamily="34" charset="0"/>
                <a:cs typeface="Calibri" panose="020F0502020204030204" pitchFamily="34" charset="0"/>
              </a:rPr>
              <a:t>November 1560: decree suspending payments to the bankers.</a:t>
            </a:r>
          </a:p>
          <a:p>
            <a:pPr>
              <a:spcAft>
                <a:spcPts val="1200"/>
              </a:spcAft>
            </a:pPr>
            <a:r>
              <a:rPr lang="en-US" sz="2000" dirty="0">
                <a:latin typeface="Calibri" panose="020F0502020204030204" pitchFamily="34" charset="0"/>
                <a:cs typeface="Calibri" panose="020F0502020204030204" pitchFamily="34" charset="0"/>
              </a:rPr>
              <a:t>Two parts:</a:t>
            </a:r>
          </a:p>
          <a:p>
            <a:pPr lvl="1">
              <a:spcAft>
                <a:spcPts val="1200"/>
              </a:spcAft>
            </a:pPr>
            <a:r>
              <a:rPr lang="en-US" sz="1600" dirty="0">
                <a:latin typeface="Calibri" panose="020F0502020204030204" pitchFamily="34" charset="0"/>
                <a:cs typeface="Calibri" panose="020F0502020204030204" pitchFamily="34" charset="0"/>
              </a:rPr>
              <a:t>First part for the Cortes </a:t>
            </a:r>
          </a:p>
          <a:p>
            <a:pPr lvl="1">
              <a:spcAft>
                <a:spcPts val="1200"/>
              </a:spcAft>
            </a:pPr>
            <a:r>
              <a:rPr lang="en-US" sz="1600" dirty="0">
                <a:latin typeface="Calibri" panose="020F0502020204030204" pitchFamily="34" charset="0"/>
                <a:cs typeface="Calibri" panose="020F0502020204030204" pitchFamily="34" charset="0"/>
              </a:rPr>
              <a:t>Second part: the bankers</a:t>
            </a:r>
          </a:p>
          <a:p>
            <a:pPr>
              <a:spcAft>
                <a:spcPts val="1200"/>
              </a:spcAft>
            </a:pPr>
            <a:endParaRPr lang="en-US" sz="2000" dirty="0">
              <a:latin typeface="Calibri" panose="020F0502020204030204" pitchFamily="34" charset="0"/>
              <a:cs typeface="Calibri" panose="020F0502020204030204" pitchFamily="34" charset="0"/>
            </a:endParaRPr>
          </a:p>
          <a:p>
            <a:pPr>
              <a:spcAft>
                <a:spcPts val="1200"/>
              </a:spcAft>
            </a:pP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07380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351935" y="57302"/>
            <a:ext cx="10515600" cy="584091"/>
          </a:xfrm>
        </p:spPr>
        <p:txBody>
          <a:bodyPr>
            <a:normAutofit/>
          </a:bodyPr>
          <a:lstStyle/>
          <a:p>
            <a:r>
              <a:rPr lang="en-US" sz="3200" dirty="0">
                <a:solidFill>
                  <a:srgbClr val="0070C0"/>
                </a:solidFill>
                <a:latin typeface="Helvetica" pitchFamily="2" charset="0"/>
              </a:rPr>
              <a:t>The first part of the Decree of 1560: for the Cortes</a:t>
            </a:r>
          </a:p>
        </p:txBody>
      </p:sp>
      <p:sp>
        <p:nvSpPr>
          <p:cNvPr id="5" name="TextBox 4">
            <a:extLst>
              <a:ext uri="{FF2B5EF4-FFF2-40B4-BE49-F238E27FC236}">
                <a16:creationId xmlns:a16="http://schemas.microsoft.com/office/drawing/2014/main" id="{18DFB296-4CEB-8D43-BD63-50834481A187}"/>
              </a:ext>
            </a:extLst>
          </p:cNvPr>
          <p:cNvSpPr txBox="1"/>
          <p:nvPr/>
        </p:nvSpPr>
        <p:spPr>
          <a:xfrm>
            <a:off x="584462" y="603315"/>
            <a:ext cx="10793690" cy="4801314"/>
          </a:xfrm>
          <a:prstGeom prst="rect">
            <a:avLst/>
          </a:prstGeom>
          <a:noFill/>
        </p:spPr>
        <p:txBody>
          <a:bodyPr wrap="square">
            <a:spAutoFit/>
          </a:bodyPr>
          <a:lstStyle/>
          <a:p>
            <a:r>
              <a:rPr lang="en-US" sz="1800" dirty="0">
                <a:effectLst/>
                <a:latin typeface="Cambria" panose="02040503050406030204" pitchFamily="18" charset="0"/>
                <a:ea typeface="MS Mincho" panose="02020609040205080304" pitchFamily="49" charset="-128"/>
                <a:cs typeface="Times New Roman" panose="02020603050405020304" pitchFamily="18" charset="0"/>
              </a:rPr>
              <a:t>Because having seen and understood the state in which our wealth is, and the great difficulties that occurred for the procurement of the necessary and necessary things from these kingdoms, and to be able to comply and pay what is owed to merchants and other persons in such large sums and amounts, </a:t>
            </a:r>
            <a:r>
              <a:rPr lang="en-US" sz="1800" i="1" dirty="0">
                <a:effectLst/>
                <a:latin typeface="Cambria" panose="02040503050406030204" pitchFamily="18" charset="0"/>
                <a:ea typeface="MS Mincho" panose="02020609040205080304" pitchFamily="49" charset="-128"/>
                <a:cs typeface="Times New Roman" panose="02020603050405020304" pitchFamily="18" charset="0"/>
              </a:rPr>
              <a:t>and the delays and suspensions and </a:t>
            </a:r>
            <a:r>
              <a:rPr lang="en-US" sz="1800" i="1"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rPr>
              <a:t>disorder that in the fairs </a:t>
            </a:r>
            <a:r>
              <a:rPr lang="en-US" sz="1800" i="1" dirty="0">
                <a:effectLst/>
                <a:latin typeface="Cambria" panose="02040503050406030204" pitchFamily="18" charset="0"/>
                <a:ea typeface="MS Mincho" panose="02020609040205080304" pitchFamily="49" charset="-128"/>
                <a:cs typeface="Times New Roman" panose="02020603050405020304" pitchFamily="18" charset="0"/>
              </a:rPr>
              <a:t>and trade and commerce</a:t>
            </a:r>
            <a:r>
              <a:rPr lang="en-US" sz="1800" dirty="0">
                <a:effectLst/>
                <a:latin typeface="Cambria" panose="02040503050406030204" pitchFamily="18" charset="0"/>
                <a:ea typeface="MS Mincho" panose="02020609040205080304" pitchFamily="49" charset="-128"/>
                <a:cs typeface="Times New Roman" panose="02020603050405020304" pitchFamily="18" charset="0"/>
              </a:rPr>
              <a:t> [1] because of our necessities there have been and are, and the many and notable inconveniences that would result to us and to our kingdoms and states as well as to our subjects and natives if we did not try to remedy them, the business having come to such a time that it could not be deferred or delayed or remedied by the means that have been used up to now, </a:t>
            </a:r>
            <a:r>
              <a:rPr lang="en-US" sz="1800" i="1"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rPr>
              <a:t>and having been requested and begged by the procurators of these kingdoms on their behalf</a:t>
            </a:r>
            <a:r>
              <a:rPr lang="en-US" sz="18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rPr>
              <a:t> </a:t>
            </a:r>
            <a:r>
              <a:rPr lang="en-US" sz="1800" dirty="0">
                <a:effectLst/>
                <a:latin typeface="Cambria" panose="02040503050406030204" pitchFamily="18" charset="0"/>
                <a:ea typeface="MS Mincho" panose="02020609040205080304" pitchFamily="49" charset="-128"/>
                <a:cs typeface="Times New Roman" panose="02020603050405020304" pitchFamily="18" charset="0"/>
              </a:rPr>
              <a:t>[2] to try to remedy it, we ordered some of our council and other persons of authority to come together, and zealous for our service and the public good </a:t>
            </a:r>
            <a:r>
              <a:rPr lang="en-US" sz="1800" i="1" dirty="0">
                <a:effectLst/>
                <a:latin typeface="Cambria" panose="02040503050406030204" pitchFamily="18" charset="0"/>
                <a:ea typeface="MS Mincho" panose="02020609040205080304" pitchFamily="49" charset="-128"/>
                <a:cs typeface="Times New Roman" panose="02020603050405020304" pitchFamily="18" charset="0"/>
              </a:rPr>
              <a:t>to discuss and discuss what order and form could and should be taken in the commission and fulfillment of the extraordinary and forcible things of these kingdoms, guards and galleys and frontiers and royal houses </a:t>
            </a:r>
            <a:r>
              <a:rPr lang="en-US" sz="1800" i="1"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rPr>
              <a:t>and of the councils and other ministers</a:t>
            </a:r>
            <a:r>
              <a:rPr lang="en-US" sz="18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rPr>
              <a:t>, </a:t>
            </a:r>
            <a:r>
              <a:rPr lang="en-US" sz="1800" dirty="0">
                <a:effectLst/>
                <a:latin typeface="Cambria" panose="02040503050406030204" pitchFamily="18" charset="0"/>
                <a:ea typeface="MS Mincho" panose="02020609040205080304" pitchFamily="49" charset="-128"/>
                <a:cs typeface="Times New Roman" panose="02020603050405020304" pitchFamily="18" charset="0"/>
              </a:rPr>
              <a:t>[3] ,… that likewise they should try and discuss what order and form they could and should have in the payment and fulfillment of what we owe by entries, bills of exchange or on account of our bonds or in any other way to merchants who have contracted with Us, and to other persons, </a:t>
            </a:r>
            <a:r>
              <a:rPr lang="en-US" sz="1800" i="1" dirty="0">
                <a:effectLst/>
                <a:latin typeface="Cambria" panose="02040503050406030204" pitchFamily="18" charset="0"/>
                <a:ea typeface="MS Mincho" panose="02020609040205080304" pitchFamily="49" charset="-128"/>
                <a:cs typeface="Times New Roman" panose="02020603050405020304" pitchFamily="18" charset="0"/>
              </a:rPr>
              <a:t>which are large sums and amounts and of which there is great interest, on the assumption that we wished and it was our will that it be satisfied and fulfilled with all in the best way possible and that the state of our estate would suffer</a:t>
            </a:r>
            <a:r>
              <a:rPr lang="en-US" sz="1800" dirty="0">
                <a:effectLst/>
                <a:latin typeface="Cambria" panose="02040503050406030204" pitchFamily="18" charset="0"/>
                <a:ea typeface="MS Mincho" panose="02020609040205080304" pitchFamily="49" charset="-128"/>
                <a:cs typeface="Times New Roman" panose="02020603050405020304" pitchFamily="18" charset="0"/>
              </a:rPr>
              <a:t>.” </a:t>
            </a:r>
            <a:endParaRPr lang="en-US" dirty="0"/>
          </a:p>
        </p:txBody>
      </p:sp>
      <p:sp>
        <p:nvSpPr>
          <p:cNvPr id="7" name="Content Placeholder 6">
            <a:extLst>
              <a:ext uri="{FF2B5EF4-FFF2-40B4-BE49-F238E27FC236}">
                <a16:creationId xmlns:a16="http://schemas.microsoft.com/office/drawing/2014/main" id="{8A25F0AF-B8E8-D647-B5E0-3404ECC8ACC0}"/>
              </a:ext>
            </a:extLst>
          </p:cNvPr>
          <p:cNvSpPr>
            <a:spLocks noGrp="1"/>
          </p:cNvSpPr>
          <p:nvPr>
            <p:ph idx="1"/>
          </p:nvPr>
        </p:nvSpPr>
        <p:spPr>
          <a:xfrm>
            <a:off x="351935" y="6783123"/>
            <a:ext cx="10515600" cy="4351338"/>
          </a:xfrm>
        </p:spPr>
        <p:txBody>
          <a:bodyPr/>
          <a:lstStyle/>
          <a:p>
            <a:endParaRPr lang="en-US" dirty="0"/>
          </a:p>
        </p:txBody>
      </p:sp>
      <p:sp>
        <p:nvSpPr>
          <p:cNvPr id="6" name="TextBox 5">
            <a:extLst>
              <a:ext uri="{FF2B5EF4-FFF2-40B4-BE49-F238E27FC236}">
                <a16:creationId xmlns:a16="http://schemas.microsoft.com/office/drawing/2014/main" id="{D914C263-FE01-8A4F-91E4-E834B9CF9282}"/>
              </a:ext>
            </a:extLst>
          </p:cNvPr>
          <p:cNvSpPr txBox="1"/>
          <p:nvPr/>
        </p:nvSpPr>
        <p:spPr>
          <a:xfrm>
            <a:off x="1140643" y="5348606"/>
            <a:ext cx="10237509" cy="1339341"/>
          </a:xfrm>
          <a:prstGeom prst="rect">
            <a:avLst/>
          </a:prstGeom>
          <a:noFill/>
        </p:spPr>
        <p:txBody>
          <a:bodyPr wrap="square">
            <a:spAutoFit/>
          </a:bodyPr>
          <a:lstStyle/>
          <a:p>
            <a:pPr marL="285750" marR="0" indent="-285750" algn="just">
              <a:lnSpc>
                <a:spcPct val="115000"/>
              </a:lnSpc>
              <a:spcBef>
                <a:spcPts val="0"/>
              </a:spcBef>
              <a:spcAft>
                <a:spcPts val="600"/>
              </a:spcAft>
              <a:buFont typeface="Arial" panose="020B0604020202020204" pitchFamily="34" charset="0"/>
              <a:buChar char="•"/>
            </a:pPr>
            <a:r>
              <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Key issues : (1) the concern for the fairs and the impact of their disruption on trade; (2) the </a:t>
            </a:r>
            <a:r>
              <a:rPr lang="en-US" sz="1800" dirty="0" err="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Decreto</a:t>
            </a:r>
            <a:r>
              <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is at the request of the Cortes; (3) the issue of the 300,000 ducats of ordinary revenues that have been diverted from the expenditures listed here to the service of new </a:t>
            </a:r>
            <a:r>
              <a:rPr lang="en-US" sz="1800" dirty="0" err="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juros</a:t>
            </a:r>
            <a:r>
              <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has to be resolved (see the previous chapter); (4) the debt to the bankers will be paid.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9511690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The second part of the Decree of 1560: for the bankers</a:t>
            </a:r>
          </a:p>
        </p:txBody>
      </p:sp>
      <p:sp>
        <p:nvSpPr>
          <p:cNvPr id="5" name="Content Placeholder 4">
            <a:extLst>
              <a:ext uri="{FF2B5EF4-FFF2-40B4-BE49-F238E27FC236}">
                <a16:creationId xmlns:a16="http://schemas.microsoft.com/office/drawing/2014/main" id="{E383E282-A392-454C-B668-B28B94117347}"/>
              </a:ext>
            </a:extLst>
          </p:cNvPr>
          <p:cNvSpPr>
            <a:spLocks noGrp="1"/>
          </p:cNvSpPr>
          <p:nvPr>
            <p:ph idx="1"/>
          </p:nvPr>
        </p:nvSpPr>
        <p:spPr>
          <a:xfrm>
            <a:off x="448056" y="2428941"/>
            <a:ext cx="10515600" cy="2944337"/>
          </a:xfrm>
        </p:spPr>
        <p:txBody>
          <a:bodyPr>
            <a:normAutofit/>
          </a:bodyPr>
          <a:lstStyle/>
          <a:p>
            <a:r>
              <a:rPr lang="en-US" sz="2000" dirty="0"/>
              <a:t>The second part orders the conversion of all short-term debt to </a:t>
            </a:r>
            <a:r>
              <a:rPr lang="en-US" sz="2000" dirty="0" err="1"/>
              <a:t>juros</a:t>
            </a:r>
            <a:r>
              <a:rPr lang="en-US" sz="2000" dirty="0"/>
              <a:t> at 5%.</a:t>
            </a:r>
          </a:p>
          <a:p>
            <a:r>
              <a:rPr lang="en-US" sz="2000" dirty="0"/>
              <a:t>The bankers accepted but the next asientos contained clauses to sell </a:t>
            </a:r>
            <a:r>
              <a:rPr lang="en-US" sz="2000" dirty="0" err="1"/>
              <a:t>juros</a:t>
            </a:r>
            <a:r>
              <a:rPr lang="en-US" sz="2000" dirty="0"/>
              <a:t> at a higher rate	(unseen by the cities)</a:t>
            </a:r>
          </a:p>
          <a:p>
            <a:r>
              <a:rPr lang="en-US" sz="2000" dirty="0"/>
              <a:t>The Cortes accepted a 37% increase of the </a:t>
            </a:r>
            <a:r>
              <a:rPr lang="en-US" sz="2000" dirty="0" err="1"/>
              <a:t>encabezamiento</a:t>
            </a:r>
            <a:r>
              <a:rPr lang="en-US" sz="2000" dirty="0"/>
              <a:t>.</a:t>
            </a:r>
          </a:p>
        </p:txBody>
      </p:sp>
      <p:sp>
        <p:nvSpPr>
          <p:cNvPr id="7" name="TextBox 6">
            <a:extLst>
              <a:ext uri="{FF2B5EF4-FFF2-40B4-BE49-F238E27FC236}">
                <a16:creationId xmlns:a16="http://schemas.microsoft.com/office/drawing/2014/main" id="{F6329DAA-D725-6C4B-9AF7-7E8F68917AE0}"/>
              </a:ext>
            </a:extLst>
          </p:cNvPr>
          <p:cNvSpPr txBox="1"/>
          <p:nvPr/>
        </p:nvSpPr>
        <p:spPr>
          <a:xfrm>
            <a:off x="645736" y="1141744"/>
            <a:ext cx="10317920" cy="1020792"/>
          </a:xfrm>
          <a:prstGeom prst="rect">
            <a:avLst/>
          </a:prstGeom>
          <a:noFill/>
        </p:spPr>
        <p:txBody>
          <a:bodyPr wrap="square">
            <a:spAutoFit/>
          </a:bodyPr>
          <a:lstStyle/>
          <a:p>
            <a:pPr marL="0" marR="0" algn="just">
              <a:lnSpc>
                <a:spcPct val="115000"/>
              </a:lnSpc>
              <a:spcBef>
                <a:spcPts val="0"/>
              </a:spcBef>
              <a:spcAft>
                <a:spcPts val="600"/>
              </a:spcAft>
            </a:pPr>
            <a:r>
              <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Philip’s key tactical move in all the payment suspensions of 1560, 1575 and 1596. In each of them, the suspension of payments was presented as a punishment of the bankers, who were so unpopular in the Cortes, in the expectation that the Cortes would pay him back by agreeing to an increase in taxes.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0216005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The sixties</a:t>
            </a:r>
          </a:p>
        </p:txBody>
      </p:sp>
      <p:sp>
        <p:nvSpPr>
          <p:cNvPr id="5" name="Content Placeholder 4">
            <a:extLst>
              <a:ext uri="{FF2B5EF4-FFF2-40B4-BE49-F238E27FC236}">
                <a16:creationId xmlns:a16="http://schemas.microsoft.com/office/drawing/2014/main" id="{E383E282-A392-454C-B668-B28B94117347}"/>
              </a:ext>
            </a:extLst>
          </p:cNvPr>
          <p:cNvSpPr>
            <a:spLocks noGrp="1"/>
          </p:cNvSpPr>
          <p:nvPr>
            <p:ph idx="1"/>
          </p:nvPr>
        </p:nvSpPr>
        <p:spPr>
          <a:xfrm>
            <a:off x="0" y="1133856"/>
            <a:ext cx="5462549" cy="3340263"/>
          </a:xfrm>
        </p:spPr>
        <p:txBody>
          <a:bodyPr>
            <a:normAutofit/>
          </a:bodyPr>
          <a:lstStyle/>
          <a:p>
            <a:r>
              <a:rPr lang="en-US" sz="2000" dirty="0"/>
              <a:t>Contributions of the Church (chapter 12)</a:t>
            </a:r>
          </a:p>
          <a:p>
            <a:r>
              <a:rPr lang="en-US" sz="2000" dirty="0"/>
              <a:t>Taxation in the Netherlands (chapter 13)</a:t>
            </a:r>
          </a:p>
          <a:p>
            <a:r>
              <a:rPr lang="en-US" sz="2000" dirty="0"/>
              <a:t>1564-65, beginning of the rebellion in Flanders (Netherlands)</a:t>
            </a:r>
          </a:p>
          <a:p>
            <a:r>
              <a:rPr lang="en-US" sz="2000" dirty="0"/>
              <a:t>Asientos (chapter 14)</a:t>
            </a:r>
          </a:p>
          <a:p>
            <a:pPr lvl="1"/>
            <a:r>
              <a:rPr lang="en-US" sz="1600" dirty="0"/>
              <a:t>Collaterals: </a:t>
            </a:r>
            <a:r>
              <a:rPr lang="en-US" sz="1600" dirty="0" err="1"/>
              <a:t>juros</a:t>
            </a:r>
            <a:r>
              <a:rPr lang="en-US" sz="1600" dirty="0"/>
              <a:t> de </a:t>
            </a:r>
            <a:r>
              <a:rPr lang="en-US" sz="1600" dirty="0" err="1"/>
              <a:t>resguardo</a:t>
            </a:r>
            <a:endParaRPr lang="en-US" sz="1600" dirty="0"/>
          </a:p>
          <a:p>
            <a:pPr lvl="1"/>
            <a:r>
              <a:rPr lang="en-US" sz="1600" dirty="0"/>
              <a:t>Example of the financing of the Escorial (10,000 ducats per month, 69-72)</a:t>
            </a:r>
          </a:p>
        </p:txBody>
      </p:sp>
      <p:pic>
        <p:nvPicPr>
          <p:cNvPr id="8" name="Picture 5" descr="Vista_aerea_del_Monasterio_de_El_Escorial.jpg">
            <a:extLst>
              <a:ext uri="{FF2B5EF4-FFF2-40B4-BE49-F238E27FC236}">
                <a16:creationId xmlns:a16="http://schemas.microsoft.com/office/drawing/2014/main" id="{95E47676-B231-BA4B-AF5E-4B357130E05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59776" y="2830730"/>
            <a:ext cx="5955887" cy="3961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207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287801" y="53920"/>
            <a:ext cx="10515600" cy="963803"/>
          </a:xfrm>
        </p:spPr>
        <p:txBody>
          <a:bodyPr>
            <a:normAutofit/>
          </a:bodyPr>
          <a:lstStyle/>
          <a:p>
            <a:pPr marL="0" marR="0" algn="just">
              <a:spcBef>
                <a:spcPts val="3600"/>
              </a:spcBef>
              <a:spcAft>
                <a:spcPts val="3600"/>
              </a:spcAft>
            </a:pPr>
            <a:r>
              <a:rPr lang="en-US" sz="3200" dirty="0">
                <a:solidFill>
                  <a:srgbClr val="0070C0"/>
                </a:solidFill>
                <a:effectLst/>
                <a:latin typeface="Helvetica" pitchFamily="2" charset="0"/>
                <a:ea typeface="MS Mincho" panose="02020609040205080304" pitchFamily="49" charset="-128"/>
              </a:rPr>
              <a:t>16, 17. Obstruction in the Cortes (1572-1575)</a:t>
            </a: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518475" y="1017723"/>
            <a:ext cx="4664990" cy="2191889"/>
          </a:xfrm>
        </p:spPr>
        <p:txBody>
          <a:bodyPr>
            <a:noAutofit/>
          </a:bodyPr>
          <a:lstStyle/>
          <a:p>
            <a:pPr>
              <a:spcAft>
                <a:spcPts val="1200"/>
              </a:spcAft>
            </a:pPr>
            <a:r>
              <a:rPr lang="en-US" sz="2000" dirty="0" err="1">
                <a:latin typeface="Calibri" panose="020F0502020204030204" pitchFamily="34" charset="0"/>
                <a:cs typeface="Calibri" panose="020F0502020204030204" pitchFamily="34" charset="0"/>
              </a:rPr>
              <a:t>Alcabalas</a:t>
            </a:r>
            <a:r>
              <a:rPr lang="en-US" sz="2000" dirty="0">
                <a:latin typeface="Calibri" panose="020F0502020204030204" pitchFamily="34" charset="0"/>
                <a:cs typeface="Calibri" panose="020F0502020204030204" pitchFamily="34" charset="0"/>
              </a:rPr>
              <a:t> (sales tax) in two cities (north and east coast)</a:t>
            </a:r>
          </a:p>
          <a:p>
            <a:pPr>
              <a:spcAft>
                <a:spcPts val="1200"/>
              </a:spcAft>
            </a:pPr>
            <a:r>
              <a:rPr lang="en-US" sz="2000" dirty="0">
                <a:latin typeface="Calibri" panose="020F0502020204030204" pitchFamily="34" charset="0"/>
                <a:cs typeface="Calibri" panose="020F0502020204030204" pitchFamily="34" charset="0"/>
              </a:rPr>
              <a:t>Service of </a:t>
            </a:r>
            <a:r>
              <a:rPr lang="en-US" sz="2000" dirty="0" err="1">
                <a:latin typeface="Calibri" panose="020F0502020204030204" pitchFamily="34" charset="0"/>
                <a:cs typeface="Calibri" panose="020F0502020204030204" pitchFamily="34" charset="0"/>
              </a:rPr>
              <a:t>juros</a:t>
            </a:r>
            <a:endParaRPr lang="en-US" sz="2000" dirty="0">
              <a:latin typeface="Calibri" panose="020F0502020204030204" pitchFamily="34" charset="0"/>
              <a:cs typeface="Calibri" panose="020F0502020204030204" pitchFamily="34" charset="0"/>
            </a:endParaRPr>
          </a:p>
        </p:txBody>
      </p:sp>
      <p:pic>
        <p:nvPicPr>
          <p:cNvPr id="5" name="Picture 4" descr="A graph of the sales of a company&#10;&#10;Description automatically generated with medium confidence">
            <a:extLst>
              <a:ext uri="{FF2B5EF4-FFF2-40B4-BE49-F238E27FC236}">
                <a16:creationId xmlns:a16="http://schemas.microsoft.com/office/drawing/2014/main" id="{5FCE036C-83B3-614E-963F-78199C7F540C}"/>
              </a:ext>
            </a:extLst>
          </p:cNvPr>
          <p:cNvPicPr>
            <a:picLocks noChangeAspect="1"/>
          </p:cNvPicPr>
          <p:nvPr/>
        </p:nvPicPr>
        <p:blipFill>
          <a:blip r:embed="rId2"/>
          <a:stretch>
            <a:fillRect/>
          </a:stretch>
        </p:blipFill>
        <p:spPr>
          <a:xfrm>
            <a:off x="6000797" y="829560"/>
            <a:ext cx="5533543" cy="5974520"/>
          </a:xfrm>
          <a:prstGeom prst="rect">
            <a:avLst/>
          </a:prstGeom>
        </p:spPr>
      </p:pic>
    </p:spTree>
    <p:extLst>
      <p:ext uri="{BB962C8B-B14F-4D97-AF65-F5344CB8AC3E}">
        <p14:creationId xmlns:p14="http://schemas.microsoft.com/office/powerpoint/2010/main" val="3278423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287801" y="53920"/>
            <a:ext cx="10515600" cy="963803"/>
          </a:xfrm>
        </p:spPr>
        <p:txBody>
          <a:bodyPr>
            <a:normAutofit/>
          </a:bodyPr>
          <a:lstStyle/>
          <a:p>
            <a:pPr marL="0" marR="0" algn="just">
              <a:spcBef>
                <a:spcPts val="3600"/>
              </a:spcBef>
              <a:spcAft>
                <a:spcPts val="3600"/>
              </a:spcAft>
            </a:pPr>
            <a:r>
              <a:rPr lang="en-US" sz="3200" dirty="0">
                <a:solidFill>
                  <a:srgbClr val="0070C0"/>
                </a:solidFill>
                <a:latin typeface="Helvetica" pitchFamily="2" charset="0"/>
                <a:ea typeface="MS Mincho" panose="02020609040205080304" pitchFamily="49" charset="-128"/>
              </a:rPr>
              <a:t>Moving on, 1574 / 75</a:t>
            </a:r>
            <a:endParaRPr lang="en-US" sz="3200" dirty="0">
              <a:solidFill>
                <a:srgbClr val="0070C0"/>
              </a:solidFill>
              <a:effectLst/>
              <a:latin typeface="Helvetica" pitchFamily="2" charset="0"/>
              <a:ea typeface="MS Mincho" panose="02020609040205080304" pitchFamily="49" charset="-128"/>
            </a:endParaRP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1" y="994371"/>
            <a:ext cx="5495826" cy="6578219"/>
          </a:xfrm>
        </p:spPr>
        <p:txBody>
          <a:bodyPr>
            <a:noAutofit/>
          </a:bodyPr>
          <a:lstStyle/>
          <a:p>
            <a:pPr>
              <a:spcAft>
                <a:spcPts val="1200"/>
              </a:spcAft>
            </a:pPr>
            <a:r>
              <a:rPr lang="en-US" sz="2000" dirty="0">
                <a:latin typeface="Calibri" panose="020F0502020204030204" pitchFamily="34" charset="0"/>
                <a:cs typeface="Calibri" panose="020F0502020204030204" pitchFamily="34" charset="0"/>
              </a:rPr>
              <a:t>Summer 74, plan for a payment stop, discarded.</a:t>
            </a:r>
          </a:p>
          <a:p>
            <a:pPr>
              <a:spcAft>
                <a:spcPts val="1200"/>
              </a:spcAft>
            </a:pPr>
            <a:r>
              <a:rPr lang="en-US" sz="2000" dirty="0">
                <a:latin typeface="Calibri" panose="020F0502020204030204" pitchFamily="34" charset="0"/>
                <a:cs typeface="Calibri" panose="020F0502020204030204" pitchFamily="34" charset="0"/>
              </a:rPr>
              <a:t>Fall 74, Philip II triples the </a:t>
            </a:r>
            <a:r>
              <a:rPr lang="en-US" sz="2000" dirty="0" err="1">
                <a:latin typeface="Calibri" panose="020F0502020204030204" pitchFamily="34" charset="0"/>
                <a:cs typeface="Calibri" panose="020F0502020204030204" pitchFamily="34" charset="0"/>
              </a:rPr>
              <a:t>encabezamiento</a:t>
            </a:r>
            <a:endParaRPr lang="en-US" sz="2000" dirty="0">
              <a:latin typeface="Calibri" panose="020F0502020204030204" pitchFamily="34" charset="0"/>
              <a:cs typeface="Calibri" panose="020F0502020204030204" pitchFamily="34" charset="0"/>
            </a:endParaRPr>
          </a:p>
          <a:p>
            <a:pPr>
              <a:spcAft>
                <a:spcPts val="1200"/>
              </a:spcAft>
            </a:pPr>
            <a:r>
              <a:rPr lang="en-US" sz="2000" dirty="0">
                <a:latin typeface="Calibri" panose="020F0502020204030204" pitchFamily="34" charset="0"/>
                <a:cs typeface="Calibri" panose="020F0502020204030204" pitchFamily="34" charset="0"/>
              </a:rPr>
              <a:t>March 75: the delegates signed the tripling</a:t>
            </a:r>
          </a:p>
          <a:p>
            <a:pPr>
              <a:spcAft>
                <a:spcPts val="1200"/>
              </a:spcAft>
            </a:pPr>
            <a:r>
              <a:rPr lang="en-US" sz="2000" dirty="0">
                <a:latin typeface="Calibri" panose="020F0502020204030204" pitchFamily="34" charset="0"/>
                <a:cs typeface="Calibri" panose="020F0502020204030204" pitchFamily="34" charset="0"/>
              </a:rPr>
              <a:t>The king keeps them in Madrid</a:t>
            </a:r>
          </a:p>
          <a:p>
            <a:pPr>
              <a:spcAft>
                <a:spcPts val="1200"/>
              </a:spcAft>
            </a:pPr>
            <a:r>
              <a:rPr lang="en-US" sz="2000" dirty="0">
                <a:latin typeface="Calibri" panose="020F0502020204030204" pitchFamily="34" charset="0"/>
                <a:cs typeface="Calibri" panose="020F0502020204030204" pitchFamily="34" charset="0"/>
              </a:rPr>
              <a:t>Record of asientos</a:t>
            </a:r>
          </a:p>
          <a:p>
            <a:pPr>
              <a:spcAft>
                <a:spcPts val="1200"/>
              </a:spcAft>
            </a:pPr>
            <a:r>
              <a:rPr lang="en-US" sz="2000" dirty="0">
                <a:latin typeface="Calibri" panose="020F0502020204030204" pitchFamily="34" charset="0"/>
                <a:cs typeface="Calibri" panose="020F0502020204030204" pitchFamily="34" charset="0"/>
              </a:rPr>
              <a:t>Constitutional crisis</a:t>
            </a:r>
          </a:p>
          <a:p>
            <a:pPr>
              <a:spcAft>
                <a:spcPts val="1200"/>
              </a:spcAft>
            </a:pPr>
            <a:r>
              <a:rPr lang="en-US" sz="2000" dirty="0">
                <a:latin typeface="Calibri" panose="020F0502020204030204" pitchFamily="34" charset="0"/>
                <a:cs typeface="Calibri" panose="020F0502020204030204" pitchFamily="34" charset="0"/>
              </a:rPr>
              <a:t>Tax resistance of the cities</a:t>
            </a:r>
          </a:p>
          <a:p>
            <a:pPr lvl="1">
              <a:spcAft>
                <a:spcPts val="1200"/>
              </a:spcAft>
            </a:pPr>
            <a:r>
              <a:rPr lang="en-US" sz="1600" dirty="0">
                <a:latin typeface="Calibri" panose="020F0502020204030204" pitchFamily="34" charset="0"/>
                <a:cs typeface="Calibri" panose="020F0502020204030204" pitchFamily="34" charset="0"/>
              </a:rPr>
              <a:t>Numerous incidents (archives)</a:t>
            </a:r>
          </a:p>
          <a:p>
            <a:pPr marL="0" indent="0">
              <a:spcAft>
                <a:spcPts val="1200"/>
              </a:spcAft>
              <a:buNone/>
            </a:pPr>
            <a:endParaRPr lang="en-US" sz="2000" dirty="0">
              <a:latin typeface="Calibri" panose="020F0502020204030204" pitchFamily="34" charset="0"/>
              <a:cs typeface="Calibri" panose="020F0502020204030204" pitchFamily="34" charset="0"/>
            </a:endParaRPr>
          </a:p>
          <a:p>
            <a:pPr>
              <a:spcAft>
                <a:spcPts val="1200"/>
              </a:spcAft>
            </a:pPr>
            <a:endParaRPr lang="en-US" sz="2000" dirty="0">
              <a:latin typeface="Calibri" panose="020F0502020204030204" pitchFamily="34" charset="0"/>
              <a:cs typeface="Calibri" panose="020F0502020204030204" pitchFamily="34" charset="0"/>
            </a:endParaRPr>
          </a:p>
        </p:txBody>
      </p:sp>
      <p:pic>
        <p:nvPicPr>
          <p:cNvPr id="6" name="Picture 5" descr="A table of numbers and a list of spanish people&#10;&#10;Description automatically generated with medium confidence">
            <a:extLst>
              <a:ext uri="{FF2B5EF4-FFF2-40B4-BE49-F238E27FC236}">
                <a16:creationId xmlns:a16="http://schemas.microsoft.com/office/drawing/2014/main" id="{8C546098-10F4-FF42-A5A8-4B09AD25C334}"/>
              </a:ext>
            </a:extLst>
          </p:cNvPr>
          <p:cNvPicPr>
            <a:picLocks noChangeAspect="1"/>
          </p:cNvPicPr>
          <p:nvPr/>
        </p:nvPicPr>
        <p:blipFill>
          <a:blip r:embed="rId2"/>
          <a:stretch>
            <a:fillRect/>
          </a:stretch>
        </p:blipFill>
        <p:spPr>
          <a:xfrm>
            <a:off x="4824512" y="1432875"/>
            <a:ext cx="7202235" cy="5154389"/>
          </a:xfrm>
          <a:prstGeom prst="rect">
            <a:avLst/>
          </a:prstGeom>
        </p:spPr>
      </p:pic>
    </p:spTree>
    <p:extLst>
      <p:ext uri="{BB962C8B-B14F-4D97-AF65-F5344CB8AC3E}">
        <p14:creationId xmlns:p14="http://schemas.microsoft.com/office/powerpoint/2010/main" val="206147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pPr marL="0" marR="0" algn="just">
              <a:spcBef>
                <a:spcPts val="3600"/>
              </a:spcBef>
              <a:spcAft>
                <a:spcPts val="3600"/>
              </a:spcAft>
            </a:pPr>
            <a:r>
              <a:rPr lang="en-US" sz="3200" dirty="0">
                <a:solidFill>
                  <a:srgbClr val="0070C0"/>
                </a:solidFill>
                <a:effectLst/>
                <a:latin typeface="Helvetica" pitchFamily="2" charset="0"/>
                <a:ea typeface="MS Mincho" panose="02020609040205080304" pitchFamily="49" charset="-128"/>
              </a:rPr>
              <a:t>Decree of 1575</a:t>
            </a: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377073" y="900103"/>
            <a:ext cx="10435471" cy="6578219"/>
          </a:xfrm>
        </p:spPr>
        <p:txBody>
          <a:bodyPr>
            <a:noAutofit/>
          </a:bodyPr>
          <a:lstStyle/>
          <a:p>
            <a:pPr>
              <a:spcAft>
                <a:spcPts val="1200"/>
              </a:spcAft>
            </a:pPr>
            <a:r>
              <a:rPr lang="en-US" sz="2000" dirty="0">
                <a:latin typeface="Calibri" panose="020F0502020204030204" pitchFamily="34" charset="0"/>
                <a:cs typeface="Calibri" panose="020F0502020204030204" pitchFamily="34" charset="0"/>
              </a:rPr>
              <a:t>9/1: Secret instructions by the Crown to stop payments to the bankers</a:t>
            </a:r>
          </a:p>
          <a:p>
            <a:pPr>
              <a:spcAft>
                <a:spcPts val="1200"/>
              </a:spcAft>
            </a:pPr>
            <a:r>
              <a:rPr lang="en-US" sz="2000" dirty="0">
                <a:latin typeface="Calibri" panose="020F0502020204030204" pitchFamily="34" charset="0"/>
                <a:cs typeface="Calibri" panose="020F0502020204030204" pitchFamily="34" charset="0"/>
              </a:rPr>
              <a:t>9/15: official announcement,... to the Cortes. Two texts (as in 1560)</a:t>
            </a:r>
          </a:p>
          <a:p>
            <a:pPr lvl="1">
              <a:spcAft>
                <a:spcPts val="1200"/>
              </a:spcAft>
            </a:pPr>
            <a:r>
              <a:rPr lang="en-US" sz="1600" dirty="0">
                <a:latin typeface="Calibri" panose="020F0502020204030204" pitchFamily="34" charset="0"/>
                <a:cs typeface="Calibri" panose="020F0502020204030204" pitchFamily="34" charset="0"/>
              </a:rPr>
              <a:t>For the Cortes (1500 words) pandering to their wishes and resentment against the bankers</a:t>
            </a:r>
          </a:p>
          <a:p>
            <a:pPr lvl="1">
              <a:spcAft>
                <a:spcPts val="1200"/>
              </a:spcAft>
            </a:pPr>
            <a:r>
              <a:rPr lang="en-US" sz="1600" dirty="0">
                <a:latin typeface="Calibri" panose="020F0502020204030204" pitchFamily="34" charset="0"/>
                <a:cs typeface="Calibri" panose="020F0502020204030204" pitchFamily="34" charset="0"/>
              </a:rPr>
              <a:t>For the bankers (7500 words): technical description on how the debt will be paid.</a:t>
            </a:r>
          </a:p>
          <a:p>
            <a:pPr lvl="2">
              <a:spcAft>
                <a:spcPts val="1200"/>
              </a:spcAft>
            </a:pPr>
            <a:r>
              <a:rPr lang="en-US" sz="1600" dirty="0">
                <a:latin typeface="Calibri" panose="020F0502020204030204" pitchFamily="34" charset="0"/>
                <a:cs typeface="Calibri" panose="020F0502020204030204" pitchFamily="34" charset="0"/>
              </a:rPr>
              <a:t>All the asientos to be reviewed, and 12 percent paid on the revised balance in each year.</a:t>
            </a:r>
          </a:p>
          <a:p>
            <a:pPr lvl="2">
              <a:spcAft>
                <a:spcPts val="1200"/>
              </a:spcAft>
            </a:pPr>
            <a:r>
              <a:rPr lang="en-US" sz="1600" dirty="0">
                <a:latin typeface="Calibri" panose="020F0502020204030204" pitchFamily="34" charset="0"/>
                <a:cs typeface="Calibri" panose="020F0502020204030204" pitchFamily="34" charset="0"/>
              </a:rPr>
              <a:t>Critical issue: the collaterals (</a:t>
            </a:r>
            <a:r>
              <a:rPr lang="en-US" sz="1600" dirty="0" err="1">
                <a:latin typeface="Calibri" panose="020F0502020204030204" pitchFamily="34" charset="0"/>
                <a:cs typeface="Calibri" panose="020F0502020204030204" pitchFamily="34" charset="0"/>
              </a:rPr>
              <a:t>juros</a:t>
            </a:r>
            <a:r>
              <a:rPr lang="en-US" sz="1600" dirty="0">
                <a:latin typeface="Calibri" panose="020F0502020204030204" pitchFamily="34" charset="0"/>
                <a:cs typeface="Calibri" panose="020F0502020204030204" pitchFamily="34" charset="0"/>
              </a:rPr>
              <a:t> de </a:t>
            </a:r>
            <a:r>
              <a:rPr lang="en-US" sz="1600" dirty="0" err="1">
                <a:latin typeface="Calibri" panose="020F0502020204030204" pitchFamily="34" charset="0"/>
                <a:cs typeface="Calibri" panose="020F0502020204030204" pitchFamily="34" charset="0"/>
              </a:rPr>
              <a:t>resguardo</a:t>
            </a:r>
            <a:r>
              <a:rPr lang="en-US" sz="1600" dirty="0">
                <a:latin typeface="Calibri" panose="020F0502020204030204" pitchFamily="34" charset="0"/>
                <a:cs typeface="Calibri" panose="020F0502020204030204" pitchFamily="34" charset="0"/>
              </a:rPr>
              <a:t>)</a:t>
            </a:r>
          </a:p>
          <a:p>
            <a:pPr lvl="1">
              <a:spcAft>
                <a:spcPts val="1200"/>
              </a:spcAft>
            </a:pPr>
            <a:r>
              <a:rPr lang="en-US" sz="2000" dirty="0">
                <a:latin typeface="Calibri" panose="020F0502020204030204" pitchFamily="34" charset="0"/>
                <a:cs typeface="Calibri" panose="020F0502020204030204" pitchFamily="34" charset="0"/>
              </a:rPr>
              <a:t>Kind of a large accounting exercise (˜ Gale-</a:t>
            </a:r>
            <a:r>
              <a:rPr lang="en-US" sz="2000" dirty="0" err="1">
                <a:latin typeface="Calibri" panose="020F0502020204030204" pitchFamily="34" charset="0"/>
                <a:cs typeface="Calibri" panose="020F0502020204030204" pitchFamily="34" charset="0"/>
              </a:rPr>
              <a:t>Hellwig</a:t>
            </a:r>
            <a:r>
              <a:rPr lang="en-US" sz="2000" dirty="0">
                <a:latin typeface="Calibri" panose="020F0502020204030204" pitchFamily="34" charset="0"/>
                <a:cs typeface="Calibri" panose="020F0502020204030204" pitchFamily="34" charset="0"/>
              </a:rPr>
              <a:t> model of ”bankruptcy”)</a:t>
            </a:r>
          </a:p>
          <a:p>
            <a:pPr lvl="2">
              <a:spcAft>
                <a:spcPts val="1200"/>
              </a:spcAft>
            </a:pPr>
            <a:r>
              <a:rPr lang="en-US" sz="1600" dirty="0">
                <a:latin typeface="Calibri" panose="020F0502020204030204" pitchFamily="34" charset="0"/>
                <a:cs typeface="Calibri" panose="020F0502020204030204" pitchFamily="34" charset="0"/>
              </a:rPr>
              <a:t>Analogy with Chapter 11 in U.S. bankruptcy code</a:t>
            </a:r>
          </a:p>
          <a:p>
            <a:pPr>
              <a:spcAft>
                <a:spcPts val="1200"/>
              </a:spcAft>
            </a:pPr>
            <a:r>
              <a:rPr lang="en-US" sz="2400" dirty="0">
                <a:latin typeface="Calibri" panose="020F0502020204030204" pitchFamily="34" charset="0"/>
                <a:cs typeface="Calibri" panose="020F0502020204030204" pitchFamily="34" charset="0"/>
              </a:rPr>
              <a:t>Reaction of bankers: insist on legal protection from their creditors</a:t>
            </a:r>
          </a:p>
          <a:p>
            <a:pPr lvl="1">
              <a:spcAft>
                <a:spcPts val="1200"/>
              </a:spcAft>
            </a:pPr>
            <a:r>
              <a:rPr lang="en-US" sz="1600" dirty="0">
                <a:latin typeface="Calibri" panose="020F0502020204030204" pitchFamily="34" charset="0"/>
                <a:cs typeface="Calibri" panose="020F0502020204030204" pitchFamily="34" charset="0"/>
              </a:rPr>
              <a:t>Amount: about 15 million asientos (but much collateralized or not yet disbursed)</a:t>
            </a:r>
          </a:p>
          <a:p>
            <a:pPr lvl="1">
              <a:spcAft>
                <a:spcPts val="1200"/>
              </a:spcAft>
            </a:pPr>
            <a:r>
              <a:rPr lang="en-US" sz="1600" dirty="0">
                <a:latin typeface="Calibri" panose="020F0502020204030204" pitchFamily="34" charset="0"/>
                <a:cs typeface="Calibri" panose="020F0502020204030204" pitchFamily="34" charset="0"/>
              </a:rPr>
              <a:t>Intermediaries for Castilian depositors</a:t>
            </a:r>
          </a:p>
          <a:p>
            <a:pPr lvl="1">
              <a:spcAft>
                <a:spcPts val="1200"/>
              </a:spcAft>
            </a:pP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997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err="1">
                <a:solidFill>
                  <a:srgbClr val="0070C0"/>
                </a:solidFill>
                <a:latin typeface="Helvetica" pitchFamily="2" charset="0"/>
              </a:rPr>
              <a:t>Juros</a:t>
            </a:r>
            <a:r>
              <a:rPr lang="en-US" sz="3200" dirty="0">
                <a:solidFill>
                  <a:srgbClr val="0070C0"/>
                </a:solidFill>
                <a:latin typeface="Helvetica" pitchFamily="2" charset="0"/>
              </a:rPr>
              <a:t> de </a:t>
            </a:r>
            <a:r>
              <a:rPr lang="en-US" sz="3200" dirty="0" err="1">
                <a:solidFill>
                  <a:srgbClr val="0070C0"/>
                </a:solidFill>
                <a:latin typeface="Helvetica" pitchFamily="2" charset="0"/>
              </a:rPr>
              <a:t>resguardo</a:t>
            </a:r>
            <a:endParaRPr lang="en-US" sz="3200" dirty="0">
              <a:solidFill>
                <a:srgbClr val="0070C0"/>
              </a:solidFill>
              <a:latin typeface="Helvetica" pitchFamily="2" charset="0"/>
            </a:endParaRP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593889" y="1050932"/>
            <a:ext cx="4664990" cy="2097621"/>
          </a:xfrm>
        </p:spPr>
        <p:txBody>
          <a:bodyPr>
            <a:noAutofit/>
          </a:bodyPr>
          <a:lstStyle/>
          <a:p>
            <a:pPr>
              <a:spcAft>
                <a:spcPts val="1200"/>
              </a:spcAft>
            </a:pPr>
            <a:r>
              <a:rPr lang="en-US" sz="2000" dirty="0">
                <a:latin typeface="Calibri" panose="020F0502020204030204" pitchFamily="34" charset="0"/>
                <a:cs typeface="Calibri" panose="020F0502020204030204" pitchFamily="34" charset="0"/>
              </a:rPr>
              <a:t>Bankers had permission to sell them (and return them if loan was repaid</a:t>
            </a:r>
          </a:p>
          <a:p>
            <a:pPr>
              <a:spcAft>
                <a:spcPts val="1200"/>
              </a:spcAft>
            </a:pPr>
            <a:r>
              <a:rPr lang="en-US" sz="2000" dirty="0">
                <a:latin typeface="Calibri" panose="020F0502020204030204" pitchFamily="34" charset="0"/>
                <a:cs typeface="Calibri" panose="020F0502020204030204" pitchFamily="34" charset="0"/>
              </a:rPr>
              <a:t>Equivalent to have a 7 percent loan from the Crown to lend at 12 percent or more</a:t>
            </a:r>
          </a:p>
          <a:p>
            <a:pPr>
              <a:spcAft>
                <a:spcPts val="1200"/>
              </a:spcAft>
            </a:pPr>
            <a:r>
              <a:rPr lang="en-US" sz="2000" dirty="0">
                <a:latin typeface="Calibri" panose="020F0502020204030204" pitchFamily="34" charset="0"/>
                <a:cs typeface="Calibri" panose="020F0502020204030204" pitchFamily="34" charset="0"/>
              </a:rPr>
              <a:t>Example of balances</a:t>
            </a:r>
          </a:p>
          <a:p>
            <a:pPr>
              <a:spcAft>
                <a:spcPts val="1200"/>
              </a:spcAft>
            </a:pPr>
            <a:endParaRPr lang="en-US" sz="2000" dirty="0">
              <a:latin typeface="Calibri" panose="020F0502020204030204" pitchFamily="34" charset="0"/>
              <a:cs typeface="Calibri" panose="020F0502020204030204" pitchFamily="34" charset="0"/>
            </a:endParaRPr>
          </a:p>
        </p:txBody>
      </p:sp>
      <p:pic>
        <p:nvPicPr>
          <p:cNvPr id="5" name="Picture 4" descr="A graph with red and blue lines&#10;&#10;Description automatically generated">
            <a:extLst>
              <a:ext uri="{FF2B5EF4-FFF2-40B4-BE49-F238E27FC236}">
                <a16:creationId xmlns:a16="http://schemas.microsoft.com/office/drawing/2014/main" id="{7CEF1675-9879-3F41-8A80-2F3048D24DA9}"/>
              </a:ext>
            </a:extLst>
          </p:cNvPr>
          <p:cNvPicPr>
            <a:picLocks noChangeAspect="1"/>
          </p:cNvPicPr>
          <p:nvPr/>
        </p:nvPicPr>
        <p:blipFill>
          <a:blip r:embed="rId2"/>
          <a:stretch>
            <a:fillRect/>
          </a:stretch>
        </p:blipFill>
        <p:spPr>
          <a:xfrm>
            <a:off x="114707" y="3206663"/>
            <a:ext cx="5569655" cy="4051978"/>
          </a:xfrm>
          <a:prstGeom prst="rect">
            <a:avLst/>
          </a:prstGeom>
        </p:spPr>
      </p:pic>
      <p:pic>
        <p:nvPicPr>
          <p:cNvPr id="7" name="Picture 6" descr="A graph of a graph with numbers and lines&#10;&#10;Description automatically generated with medium confidence">
            <a:extLst>
              <a:ext uri="{FF2B5EF4-FFF2-40B4-BE49-F238E27FC236}">
                <a16:creationId xmlns:a16="http://schemas.microsoft.com/office/drawing/2014/main" id="{CC492CC6-EA28-1047-BF8A-C27A529EA5F7}"/>
              </a:ext>
            </a:extLst>
          </p:cNvPr>
          <p:cNvPicPr>
            <a:picLocks noChangeAspect="1"/>
          </p:cNvPicPr>
          <p:nvPr/>
        </p:nvPicPr>
        <p:blipFill>
          <a:blip r:embed="rId3"/>
          <a:stretch>
            <a:fillRect/>
          </a:stretch>
        </p:blipFill>
        <p:spPr>
          <a:xfrm>
            <a:off x="5569872" y="0"/>
            <a:ext cx="6353102" cy="4043641"/>
          </a:xfrm>
          <a:prstGeom prst="rect">
            <a:avLst/>
          </a:prstGeom>
        </p:spPr>
      </p:pic>
    </p:spTree>
    <p:extLst>
      <p:ext uri="{BB962C8B-B14F-4D97-AF65-F5344CB8AC3E}">
        <p14:creationId xmlns:p14="http://schemas.microsoft.com/office/powerpoint/2010/main" val="4275340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14. </a:t>
            </a:r>
            <a:r>
              <a:rPr lang="en-US" sz="3200" dirty="0">
                <a:solidFill>
                  <a:srgbClr val="0070C0"/>
                </a:solidFill>
                <a:effectLst/>
                <a:latin typeface="Helvetica" pitchFamily="2" charset="0"/>
                <a:ea typeface="MS Mincho" panose="02020609040205080304" pitchFamily="49" charset="-128"/>
                <a:cs typeface="Calibri" panose="020F0502020204030204" pitchFamily="34" charset="0"/>
              </a:rPr>
              <a:t>Credit crisis (archives)</a:t>
            </a:r>
            <a:endParaRPr lang="en-US" sz="3200" dirty="0">
              <a:solidFill>
                <a:srgbClr val="0070C0"/>
              </a:solidFill>
              <a:latin typeface="Helvetica" pitchFamily="2" charset="0"/>
            </a:endParaRPr>
          </a:p>
        </p:txBody>
      </p:sp>
      <p:sp>
        <p:nvSpPr>
          <p:cNvPr id="7" name="TextBox 6">
            <a:extLst>
              <a:ext uri="{FF2B5EF4-FFF2-40B4-BE49-F238E27FC236}">
                <a16:creationId xmlns:a16="http://schemas.microsoft.com/office/drawing/2014/main" id="{291FF9A8-890F-8E47-9F75-B9BB9B7A1260}"/>
              </a:ext>
            </a:extLst>
          </p:cNvPr>
          <p:cNvSpPr txBox="1"/>
          <p:nvPr/>
        </p:nvSpPr>
        <p:spPr>
          <a:xfrm>
            <a:off x="692870" y="1890912"/>
            <a:ext cx="6099142" cy="2703817"/>
          </a:xfrm>
          <a:prstGeom prst="rect">
            <a:avLst/>
          </a:prstGeom>
          <a:noFill/>
        </p:spPr>
        <p:txBody>
          <a:bodyPr wrap="square">
            <a:spAutoFit/>
          </a:bodyPr>
          <a:lstStyle/>
          <a:p>
            <a:pPr marL="0" marR="0" algn="just">
              <a:lnSpc>
                <a:spcPct val="115000"/>
              </a:lnSpc>
              <a:spcBef>
                <a:spcPts val="0"/>
              </a:spcBef>
              <a:spcAft>
                <a:spcPts val="600"/>
              </a:spcAft>
            </a:pPr>
            <a:r>
              <a:rPr lang="en-US" sz="1800" dirty="0">
                <a:effectLst/>
                <a:latin typeface="Cambria" panose="02040503050406030204" pitchFamily="18" charset="0"/>
                <a:ea typeface="MS Mincho" panose="02020609040205080304" pitchFamily="49" charset="-128"/>
                <a:cs typeface="Times New Roman" panose="02020603050405020304" pitchFamily="18" charset="0"/>
              </a:rPr>
              <a:t>From Loan de Lago, in Burgos:</a:t>
            </a:r>
          </a:p>
          <a:p>
            <a:r>
              <a:rPr lang="en-US" sz="1800" dirty="0">
                <a:effectLst/>
                <a:latin typeface="Cambria" panose="02040503050406030204" pitchFamily="18" charset="0"/>
                <a:ea typeface="MS Mincho" panose="02020609040205080304" pitchFamily="49" charset="-128"/>
                <a:cs typeface="Times New Roman" panose="02020603050405020304" pitchFamily="18" charset="0"/>
              </a:rPr>
              <a:t>“ The delay in payment leads to our complete ruin. Your Majesty's officials issue orders in such a way that we cannot assert our claim for payment and credit... Nicolao de </a:t>
            </a:r>
            <a:r>
              <a:rPr lang="en-US" sz="1800" dirty="0" err="1">
                <a:effectLst/>
                <a:latin typeface="Cambria" panose="02040503050406030204" pitchFamily="18" charset="0"/>
                <a:ea typeface="MS Mincho" panose="02020609040205080304" pitchFamily="49" charset="-128"/>
                <a:cs typeface="Times New Roman" panose="02020603050405020304" pitchFamily="18" charset="0"/>
              </a:rPr>
              <a:t>Grimaldo</a:t>
            </a:r>
            <a:r>
              <a:rPr lang="en-US" sz="1800" dirty="0">
                <a:effectLst/>
                <a:latin typeface="Cambria" panose="02040503050406030204" pitchFamily="18" charset="0"/>
                <a:ea typeface="MS Mincho" panose="02020609040205080304" pitchFamily="49" charset="-128"/>
                <a:cs typeface="Times New Roman" panose="02020603050405020304" pitchFamily="18" charset="0"/>
              </a:rPr>
              <a:t> and our other debtors are protected by YM in such a way that we cannot ask the law to confiscate their property and imprison them. They also keep their books and papers as before (...) This causes us considerable damage, because they enjoy the use of the funds that they have to pay</a:t>
            </a:r>
            <a:r>
              <a:rPr lang="en-US" dirty="0">
                <a:effectLst/>
              </a:rPr>
              <a:t> </a:t>
            </a:r>
            <a:endParaRPr lang="en-US" dirty="0"/>
          </a:p>
        </p:txBody>
      </p:sp>
      <p:sp>
        <p:nvSpPr>
          <p:cNvPr id="9" name="TextBox 8">
            <a:extLst>
              <a:ext uri="{FF2B5EF4-FFF2-40B4-BE49-F238E27FC236}">
                <a16:creationId xmlns:a16="http://schemas.microsoft.com/office/drawing/2014/main" id="{93FDBAB4-8C86-A04A-9034-702E0C893BE5}"/>
              </a:ext>
            </a:extLst>
          </p:cNvPr>
          <p:cNvSpPr txBox="1"/>
          <p:nvPr/>
        </p:nvSpPr>
        <p:spPr>
          <a:xfrm>
            <a:off x="5821052" y="530079"/>
            <a:ext cx="6099142" cy="1477328"/>
          </a:xfrm>
          <a:prstGeom prst="rect">
            <a:avLst/>
          </a:prstGeom>
          <a:noFill/>
        </p:spPr>
        <p:txBody>
          <a:bodyPr wrap="square">
            <a:spAutoFit/>
          </a:bodyPr>
          <a:lstStyle/>
          <a:p>
            <a:r>
              <a:rPr lang="en-US" sz="1800" dirty="0">
                <a:effectLst/>
                <a:latin typeface="Cambria" panose="02040503050406030204" pitchFamily="18" charset="0"/>
                <a:ea typeface="MS Mincho" panose="02020609040205080304" pitchFamily="49" charset="-128"/>
                <a:cs typeface="Times New Roman" panose="02020603050405020304" pitchFamily="18" charset="0"/>
              </a:rPr>
              <a:t>“We have no other funds to satisfy our creditors except those that are owed to us by those who are affected by the decree. In effect, our funds were converted in the service of Your Majesty and without these funds, this financial support of Your Majesty could not have been provided</a:t>
            </a:r>
            <a:r>
              <a:rPr lang="en-US" dirty="0">
                <a:effectLst/>
              </a:rPr>
              <a:t> </a:t>
            </a:r>
            <a:endParaRPr lang="en-US" dirty="0"/>
          </a:p>
        </p:txBody>
      </p:sp>
      <p:sp>
        <p:nvSpPr>
          <p:cNvPr id="11" name="TextBox 10">
            <a:extLst>
              <a:ext uri="{FF2B5EF4-FFF2-40B4-BE49-F238E27FC236}">
                <a16:creationId xmlns:a16="http://schemas.microsoft.com/office/drawing/2014/main" id="{4448357F-3A02-2843-954F-610DF6C1EB13}"/>
              </a:ext>
            </a:extLst>
          </p:cNvPr>
          <p:cNvSpPr txBox="1"/>
          <p:nvPr/>
        </p:nvSpPr>
        <p:spPr>
          <a:xfrm>
            <a:off x="4086520" y="5084932"/>
            <a:ext cx="6099142" cy="1142300"/>
          </a:xfrm>
          <a:prstGeom prst="rect">
            <a:avLst/>
          </a:prstGeom>
          <a:noFill/>
        </p:spPr>
        <p:txBody>
          <a:bodyPr wrap="square">
            <a:spAutoFit/>
          </a:bodyPr>
          <a:lstStyle/>
          <a:p>
            <a:pPr marL="540385" marR="0" algn="just">
              <a:lnSpc>
                <a:spcPct val="115000"/>
              </a:lnSpc>
              <a:spcBef>
                <a:spcPts val="1200"/>
              </a:spcBef>
              <a:spcAft>
                <a:spcPts val="1200"/>
              </a:spcAft>
              <a:tabLst>
                <a:tab pos="1080135" algn="l"/>
              </a:tabLst>
            </a:pPr>
            <a:r>
              <a:rPr lang="x-none" sz="1800">
                <a:effectLst/>
                <a:latin typeface="Cambria" panose="02040503050406030204" pitchFamily="18" charset="0"/>
                <a:ea typeface="MS Mincho" panose="02020609040205080304" pitchFamily="49" charset="-128"/>
                <a:cs typeface="Times New Roman" panose="02020603050405020304" pitchFamily="18" charset="0"/>
              </a:rPr>
              <a:t>“We have completely lost the credit, which is the nerves, the soul and the strength of commerce</a:t>
            </a:r>
            <a:r>
              <a:rPr lang="en-US" sz="1800" dirty="0">
                <a:effectLst/>
                <a:latin typeface="Cambria" panose="02040503050406030204" pitchFamily="18" charset="0"/>
                <a:ea typeface="MS Mincho" panose="02020609040205080304" pitchFamily="49" charset="-128"/>
                <a:cs typeface="Times New Roman" panose="02020603050405020304" pitchFamily="18" charset="0"/>
              </a:rPr>
              <a:t>.</a:t>
            </a:r>
            <a:r>
              <a:rPr lang="x-none" sz="1800">
                <a:effectLst/>
                <a:latin typeface="Cambria" panose="02040503050406030204" pitchFamily="18" charset="0"/>
                <a:ea typeface="MS Mincho" panose="02020609040205080304" pitchFamily="49" charset="-128"/>
                <a:cs typeface="Times New Roman" panose="02020603050405020304" pitchFamily="18"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600"/>
              </a:spcAft>
            </a:pPr>
            <a:r>
              <a:rPr lang="en-US" sz="1600" dirty="0">
                <a:effectLst/>
                <a:latin typeface="Cambria" panose="02040503050406030204" pitchFamily="18" charset="0"/>
                <a:ea typeface="MS Mincho" panose="02020609040205080304" pitchFamily="49" charset="-128"/>
                <a:cs typeface="Times New Roman" panose="02020603050405020304" pitchFamily="18" charset="0"/>
              </a:rPr>
              <a:t>AGS, CJH, 154. Note of the secretary, 1576.</a:t>
            </a:r>
          </a:p>
        </p:txBody>
      </p:sp>
      <p:sp>
        <p:nvSpPr>
          <p:cNvPr id="12" name="TextBox 11">
            <a:extLst>
              <a:ext uri="{FF2B5EF4-FFF2-40B4-BE49-F238E27FC236}">
                <a16:creationId xmlns:a16="http://schemas.microsoft.com/office/drawing/2014/main" id="{B8131CCF-08E6-F246-8393-B5B1778586EA}"/>
              </a:ext>
            </a:extLst>
          </p:cNvPr>
          <p:cNvSpPr txBox="1"/>
          <p:nvPr/>
        </p:nvSpPr>
        <p:spPr>
          <a:xfrm>
            <a:off x="772997" y="1194291"/>
            <a:ext cx="2338461" cy="400110"/>
          </a:xfrm>
          <a:prstGeom prst="rect">
            <a:avLst/>
          </a:prstGeom>
          <a:noFill/>
        </p:spPr>
        <p:txBody>
          <a:bodyPr wrap="none" rtlCol="0">
            <a:spAutoFit/>
          </a:bodyPr>
          <a:lstStyle/>
          <a:p>
            <a:r>
              <a:rPr lang="en-US" sz="2000" dirty="0"/>
              <a:t>Frozen credit market</a:t>
            </a:r>
          </a:p>
        </p:txBody>
      </p:sp>
    </p:spTree>
    <p:extLst>
      <p:ext uri="{BB962C8B-B14F-4D97-AF65-F5344CB8AC3E}">
        <p14:creationId xmlns:p14="http://schemas.microsoft.com/office/powerpoint/2010/main" val="3989201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Stop of the commercial fairs</a:t>
            </a:r>
          </a:p>
        </p:txBody>
      </p:sp>
      <p:graphicFrame>
        <p:nvGraphicFramePr>
          <p:cNvPr id="6" name="Content Placeholder 4">
            <a:extLst>
              <a:ext uri="{FF2B5EF4-FFF2-40B4-BE49-F238E27FC236}">
                <a16:creationId xmlns:a16="http://schemas.microsoft.com/office/drawing/2014/main" id="{CF9012DE-91F9-224A-BF4A-E36B17047334}"/>
              </a:ext>
            </a:extLst>
          </p:cNvPr>
          <p:cNvGraphicFramePr>
            <a:graphicFrameLocks noGrp="1"/>
          </p:cNvGraphicFramePr>
          <p:nvPr>
            <p:ph idx="1"/>
            <p:extLst>
              <p:ext uri="{D42A27DB-BD31-4B8C-83A1-F6EECF244321}">
                <p14:modId xmlns:p14="http://schemas.microsoft.com/office/powerpoint/2010/main" val="456497155"/>
              </p:ext>
            </p:extLst>
          </p:nvPr>
        </p:nvGraphicFramePr>
        <p:xfrm>
          <a:off x="2998922" y="1449388"/>
          <a:ext cx="6178416" cy="43624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00257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57482" y="10956"/>
            <a:ext cx="10515600" cy="963803"/>
          </a:xfrm>
        </p:spPr>
        <p:txBody>
          <a:bodyPr>
            <a:normAutofit/>
          </a:bodyPr>
          <a:lstStyle/>
          <a:p>
            <a:r>
              <a:rPr lang="en-US" sz="3200" dirty="0">
                <a:solidFill>
                  <a:srgbClr val="0070C0"/>
                </a:solidFill>
                <a:latin typeface="Helvetica" pitchFamily="2" charset="0"/>
              </a:rPr>
              <a:t>1577</a:t>
            </a:r>
          </a:p>
        </p:txBody>
      </p:sp>
      <p:sp>
        <p:nvSpPr>
          <p:cNvPr id="4" name="Content Placeholder 3">
            <a:extLst>
              <a:ext uri="{FF2B5EF4-FFF2-40B4-BE49-F238E27FC236}">
                <a16:creationId xmlns:a16="http://schemas.microsoft.com/office/drawing/2014/main" id="{6DFD2B6C-0A5F-FB48-B60E-956674E76535}"/>
              </a:ext>
            </a:extLst>
          </p:cNvPr>
          <p:cNvSpPr>
            <a:spLocks noGrp="1"/>
          </p:cNvSpPr>
          <p:nvPr>
            <p:ph idx="1"/>
          </p:nvPr>
        </p:nvSpPr>
        <p:spPr>
          <a:xfrm>
            <a:off x="366860" y="901902"/>
            <a:ext cx="10515600" cy="870441"/>
          </a:xfrm>
        </p:spPr>
        <p:txBody>
          <a:bodyPr>
            <a:normAutofit/>
          </a:bodyPr>
          <a:lstStyle/>
          <a:p>
            <a:r>
              <a:rPr lang="en-US" sz="2000" dirty="0"/>
              <a:t>Agreement with the bankers in the Spring, but more negotiations in the Cortes</a:t>
            </a:r>
          </a:p>
        </p:txBody>
      </p:sp>
      <p:sp>
        <p:nvSpPr>
          <p:cNvPr id="7" name="Content Placeholder 2">
            <a:extLst>
              <a:ext uri="{FF2B5EF4-FFF2-40B4-BE49-F238E27FC236}">
                <a16:creationId xmlns:a16="http://schemas.microsoft.com/office/drawing/2014/main" id="{53CA86D4-C65C-7143-830F-8316BF8BD567}"/>
              </a:ext>
            </a:extLst>
          </p:cNvPr>
          <p:cNvSpPr txBox="1">
            <a:spLocks/>
          </p:cNvSpPr>
          <p:nvPr/>
        </p:nvSpPr>
        <p:spPr>
          <a:xfrm>
            <a:off x="413995" y="1437962"/>
            <a:ext cx="5562600" cy="36576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GB" altLang="en-US" sz="2000" dirty="0">
                <a:latin typeface="Calibri" panose="020F0502020204030204" pitchFamily="34" charset="0"/>
                <a:ea typeface="ＭＳ Ｐゴシック" panose="020B0600070205080204" pitchFamily="34" charset="-128"/>
                <a:cs typeface="Calibri" panose="020F0502020204030204" pitchFamily="34" charset="0"/>
              </a:rPr>
              <a:t>“Since you have sent me these reports on the matter of the Medio General [agreement with the bankers], and of the </a:t>
            </a:r>
            <a:r>
              <a:rPr lang="en-GB" altLang="en-US" sz="2000" i="1" dirty="0" err="1">
                <a:latin typeface="Calibri" panose="020F0502020204030204" pitchFamily="34" charset="0"/>
                <a:ea typeface="ＭＳ Ｐゴシック" panose="020B0600070205080204" pitchFamily="34" charset="-128"/>
                <a:cs typeface="Calibri" panose="020F0502020204030204" pitchFamily="34" charset="0"/>
              </a:rPr>
              <a:t>encabezamiento</a:t>
            </a:r>
            <a:r>
              <a:rPr lang="en-GB" altLang="en-US" sz="2000" dirty="0">
                <a:latin typeface="Calibri" panose="020F0502020204030204" pitchFamily="34" charset="0"/>
                <a:ea typeface="ＭＳ Ｐゴシック" panose="020B0600070205080204" pitchFamily="34" charset="-128"/>
                <a:cs typeface="Calibri" panose="020F0502020204030204" pitchFamily="34" charset="0"/>
              </a:rPr>
              <a:t>, [increase of the contribution of the cities], I have examined and reflected with great care on the former and the latter.  […] I hold each matter to be much dependent on the other.”</a:t>
            </a:r>
            <a:endParaRPr lang="en-US" altLang="en-US" sz="2000" dirty="0">
              <a:latin typeface="Calibri" panose="020F0502020204030204" pitchFamily="34" charset="0"/>
              <a:ea typeface="ＭＳ Ｐゴシック" panose="020B0600070205080204" pitchFamily="34" charset="-128"/>
              <a:cs typeface="Calibri" panose="020F0502020204030204" pitchFamily="34" charset="0"/>
            </a:endParaRPr>
          </a:p>
          <a:p>
            <a:pPr>
              <a:defRPr/>
            </a:pPr>
            <a:r>
              <a:rPr lang="en-US" altLang="en-US" sz="2000" dirty="0">
                <a:latin typeface="Calibri" panose="020F0502020204030204" pitchFamily="34" charset="0"/>
                <a:ea typeface="ＭＳ Ｐゴシック" panose="020B0600070205080204" pitchFamily="34" charset="-128"/>
                <a:cs typeface="Calibri" panose="020F0502020204030204" pitchFamily="34" charset="0"/>
              </a:rPr>
              <a:t>The following month, the Treasurer General of Castile relayed strict instructions from Philip II’s secretary</a:t>
            </a:r>
          </a:p>
          <a:p>
            <a:pPr marL="0" indent="0">
              <a:buFont typeface="Arial" panose="020B0604020202020204" pitchFamily="34" charset="0"/>
              <a:buNone/>
              <a:defRPr/>
            </a:pPr>
            <a:r>
              <a:rPr lang="en-US" altLang="en-US" sz="2000" dirty="0">
                <a:solidFill>
                  <a:srgbClr val="002060"/>
                </a:solidFill>
                <a:latin typeface="Calibri" panose="020F0502020204030204" pitchFamily="34" charset="0"/>
                <a:ea typeface="ＭＳ Ｐゴシック" panose="020B0600070205080204" pitchFamily="34" charset="-128"/>
                <a:cs typeface="Calibri" panose="020F0502020204030204" pitchFamily="34" charset="0"/>
              </a:rPr>
              <a:t>“See to it </a:t>
            </a:r>
            <a:r>
              <a:rPr lang="en-US" altLang="en-US" sz="2000" u="sng" dirty="0">
                <a:solidFill>
                  <a:srgbClr val="002060"/>
                </a:solidFill>
                <a:latin typeface="Calibri" panose="020F0502020204030204" pitchFamily="34" charset="0"/>
                <a:ea typeface="ＭＳ Ｐゴシック" panose="020B0600070205080204" pitchFamily="34" charset="-128"/>
                <a:cs typeface="Calibri" panose="020F0502020204030204" pitchFamily="34" charset="0"/>
              </a:rPr>
              <a:t>that the negotiators have neither power, nor opportunity, nor license to err</a:t>
            </a:r>
            <a:r>
              <a:rPr lang="en-US" altLang="en-US" sz="2000" dirty="0">
                <a:solidFill>
                  <a:srgbClr val="002060"/>
                </a:solidFill>
                <a:latin typeface="Calibri" panose="020F0502020204030204" pitchFamily="34" charset="0"/>
                <a:ea typeface="ＭＳ Ｐゴシック" panose="020B0600070205080204" pitchFamily="34" charset="-128"/>
                <a:cs typeface="Calibri" panose="020F0502020204030204" pitchFamily="34" charset="0"/>
              </a:rPr>
              <a:t> on matters so important and so few, namely these two issues /</a:t>
            </a:r>
            <a:r>
              <a:rPr lang="en-US" altLang="en-US" sz="2000" i="1" dirty="0">
                <a:solidFill>
                  <a:srgbClr val="002060"/>
                </a:solidFill>
                <a:latin typeface="Calibri" panose="020F0502020204030204" pitchFamily="34" charset="0"/>
                <a:ea typeface="ＭＳ Ｐゴシック" panose="020B0600070205080204" pitchFamily="34" charset="-128"/>
                <a:cs typeface="Calibri" panose="020F0502020204030204" pitchFamily="34" charset="0"/>
              </a:rPr>
              <a:t>Medio/</a:t>
            </a:r>
            <a:r>
              <a:rPr lang="en-US" altLang="en-US" sz="2000" i="1" dirty="0" err="1">
                <a:solidFill>
                  <a:srgbClr val="002060"/>
                </a:solidFill>
                <a:latin typeface="Calibri" panose="020F0502020204030204" pitchFamily="34" charset="0"/>
                <a:ea typeface="ＭＳ Ｐゴシック" panose="020B0600070205080204" pitchFamily="34" charset="-128"/>
                <a:cs typeface="Calibri" panose="020F0502020204030204" pitchFamily="34" charset="0"/>
              </a:rPr>
              <a:t>Encabezamiento</a:t>
            </a:r>
            <a:r>
              <a:rPr lang="en-US" altLang="en-US" sz="2000" dirty="0">
                <a:solidFill>
                  <a:srgbClr val="002060"/>
                </a:solidFill>
                <a:latin typeface="Calibri" panose="020F0502020204030204" pitchFamily="34" charset="0"/>
                <a:ea typeface="ＭＳ Ｐゴシック" panose="020B0600070205080204" pitchFamily="34" charset="-128"/>
                <a:cs typeface="Calibri" panose="020F0502020204030204" pitchFamily="34" charset="0"/>
              </a:rPr>
              <a:t>.”</a:t>
            </a:r>
          </a:p>
        </p:txBody>
      </p:sp>
      <p:sp>
        <p:nvSpPr>
          <p:cNvPr id="8" name="Slide Number Placeholder 3">
            <a:extLst>
              <a:ext uri="{FF2B5EF4-FFF2-40B4-BE49-F238E27FC236}">
                <a16:creationId xmlns:a16="http://schemas.microsoft.com/office/drawing/2014/main" id="{1AB68932-FE2F-6940-BE3D-82531CEA7B8A}"/>
              </a:ext>
            </a:extLst>
          </p:cNvPr>
          <p:cNvSpPr>
            <a:spLocks noGrp="1" noChangeArrowheads="1"/>
          </p:cNvSpPr>
          <p:nvPr>
            <p:ph type="sldNum" sz="quarter" idx="12"/>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120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spcAft>
                <a:spcPts val="1200"/>
              </a:spcAft>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2pPr>
            <a:lvl3pPr marL="1143000" indent="-228600">
              <a:lnSpc>
                <a:spcPct val="80000"/>
              </a:lnSpc>
              <a:spcAft>
                <a:spcPts val="120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14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ea typeface="ヒラギノ角ゴ Pro W3" panose="020B0300000000000000" pitchFamily="34" charset="-128"/>
              </a:defRPr>
            </a:lvl9pPr>
          </a:lstStyle>
          <a:p>
            <a:pPr>
              <a:spcBef>
                <a:spcPct val="0"/>
              </a:spcBef>
              <a:spcAft>
                <a:spcPct val="0"/>
              </a:spcAft>
              <a:buFontTx/>
              <a:buNone/>
            </a:pPr>
            <a:fld id="{D02AFE01-E8E0-AC47-95E3-33D09474F543}" type="slidenum">
              <a:rPr lang="en-US" altLang="en-US" sz="1200">
                <a:solidFill>
                  <a:srgbClr val="898989"/>
                </a:solidFill>
              </a:rPr>
              <a:pPr>
                <a:spcBef>
                  <a:spcPct val="0"/>
                </a:spcBef>
                <a:spcAft>
                  <a:spcPct val="0"/>
                </a:spcAft>
                <a:buFontTx/>
                <a:buNone/>
              </a:pPr>
              <a:t>46</a:t>
            </a:fld>
            <a:endParaRPr lang="en-US" altLang="en-US" sz="1200">
              <a:solidFill>
                <a:srgbClr val="898989"/>
              </a:solidFill>
            </a:endParaRPr>
          </a:p>
        </p:txBody>
      </p:sp>
      <p:pic>
        <p:nvPicPr>
          <p:cNvPr id="9" name="Picture 7" descr="Text, letter&#10;&#10;Description automatically generated">
            <a:extLst>
              <a:ext uri="{FF2B5EF4-FFF2-40B4-BE49-F238E27FC236}">
                <a16:creationId xmlns:a16="http://schemas.microsoft.com/office/drawing/2014/main" id="{427D3BE1-4C82-7342-8A2C-E7D277208A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0339" y="2756652"/>
            <a:ext cx="6076385" cy="374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6F30B649-22DC-5541-AA60-6B113CD68E84}"/>
              </a:ext>
            </a:extLst>
          </p:cNvPr>
          <p:cNvSpPr txBox="1"/>
          <p:nvPr/>
        </p:nvSpPr>
        <p:spPr>
          <a:xfrm>
            <a:off x="8210746" y="1681039"/>
            <a:ext cx="1390124" cy="369332"/>
          </a:xfrm>
          <a:prstGeom prst="rect">
            <a:avLst/>
          </a:prstGeom>
          <a:noFill/>
        </p:spPr>
        <p:txBody>
          <a:bodyPr wrap="none" rtlCol="0">
            <a:spAutoFit/>
          </a:bodyPr>
          <a:lstStyle/>
          <a:p>
            <a:r>
              <a:rPr lang="en-US" dirty="0"/>
              <a:t>Smoking gun</a:t>
            </a:r>
          </a:p>
        </p:txBody>
      </p:sp>
    </p:spTree>
    <p:extLst>
      <p:ext uri="{BB962C8B-B14F-4D97-AF65-F5344CB8AC3E}">
        <p14:creationId xmlns:p14="http://schemas.microsoft.com/office/powerpoint/2010/main" val="2860239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9480"/>
            <a:ext cx="10515600" cy="963803"/>
          </a:xfrm>
        </p:spPr>
        <p:txBody>
          <a:bodyPr>
            <a:normAutofit/>
          </a:bodyPr>
          <a:lstStyle/>
          <a:p>
            <a:r>
              <a:rPr lang="en-US" sz="3200" dirty="0">
                <a:solidFill>
                  <a:srgbClr val="0070C0"/>
                </a:solidFill>
                <a:latin typeface="Helvetica" pitchFamily="2" charset="0"/>
              </a:rPr>
              <a:t>Resolution</a:t>
            </a: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448056" y="1288078"/>
            <a:ext cx="8983743" cy="1417415"/>
          </a:xfrm>
        </p:spPr>
        <p:txBody>
          <a:bodyPr>
            <a:noAutofit/>
          </a:bodyPr>
          <a:lstStyle/>
          <a:p>
            <a:pPr>
              <a:spcAft>
                <a:spcPts val="1200"/>
              </a:spcAft>
            </a:pPr>
            <a:r>
              <a:rPr lang="en-US" sz="2000" dirty="0">
                <a:latin typeface="Calibri" panose="020F0502020204030204" pitchFamily="34" charset="0"/>
                <a:cs typeface="Calibri" panose="020F0502020204030204" pitchFamily="34" charset="0"/>
              </a:rPr>
              <a:t>November 16: final agreement in the Cortes. Compromise with a doubling of the contribution</a:t>
            </a:r>
          </a:p>
          <a:p>
            <a:pPr>
              <a:spcAft>
                <a:spcPts val="1200"/>
              </a:spcAft>
            </a:pPr>
            <a:r>
              <a:rPr lang="en-US" sz="2000" dirty="0">
                <a:latin typeface="Calibri" panose="020F0502020204030204" pitchFamily="34" charset="0"/>
                <a:cs typeface="Calibri" panose="020F0502020204030204" pitchFamily="34" charset="0"/>
              </a:rPr>
              <a:t>December 5: signing of the agreement with the bankers</a:t>
            </a:r>
          </a:p>
          <a:p>
            <a:pPr>
              <a:spcAft>
                <a:spcPts val="1200"/>
              </a:spcAft>
            </a:pPr>
            <a:r>
              <a:rPr lang="en-US" sz="2000" dirty="0">
                <a:latin typeface="Calibri" panose="020F0502020204030204" pitchFamily="34" charset="0"/>
                <a:cs typeface="Calibri" panose="020F0502020204030204" pitchFamily="34" charset="0"/>
              </a:rPr>
              <a:t>Philip justifies to the cities his agreement with the bankers:</a:t>
            </a:r>
          </a:p>
          <a:p>
            <a:pPr>
              <a:spcAft>
                <a:spcPts val="1200"/>
              </a:spcAft>
            </a:pPr>
            <a:endParaRPr lang="en-US" sz="20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B27CAC92-0B18-D94D-AD37-00B882B52C00}"/>
              </a:ext>
            </a:extLst>
          </p:cNvPr>
          <p:cNvSpPr txBox="1"/>
          <p:nvPr/>
        </p:nvSpPr>
        <p:spPr>
          <a:xfrm>
            <a:off x="862553" y="3514636"/>
            <a:ext cx="8309728" cy="1015663"/>
          </a:xfrm>
          <a:prstGeom prst="rect">
            <a:avLst/>
          </a:prstGeom>
          <a:noFill/>
        </p:spPr>
        <p:txBody>
          <a:bodyPr wrap="square">
            <a:spAutoFit/>
          </a:bodyPr>
          <a:lstStyle/>
          <a:p>
            <a:r>
              <a:rPr lang="en-US" sz="2000" dirty="0">
                <a:effectLst/>
                <a:latin typeface="Cambria" panose="02040503050406030204" pitchFamily="18" charset="0"/>
                <a:ea typeface="MS Mincho" panose="02020609040205080304" pitchFamily="49" charset="-128"/>
                <a:cs typeface="Times New Roman" panose="02020603050405020304" pitchFamily="18" charset="0"/>
              </a:rPr>
              <a:t>"...and adding to all this the demand that was addressed with particular </a:t>
            </a:r>
            <a:r>
              <a:rPr lang="en-US" sz="20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rPr>
              <a:t>insistence about the same affairs by the delegates of the Realm</a:t>
            </a:r>
            <a:r>
              <a:rPr lang="en-US" sz="2000" dirty="0">
                <a:effectLst/>
                <a:latin typeface="Cambria" panose="02040503050406030204" pitchFamily="18" charset="0"/>
                <a:ea typeface="MS Mincho" panose="02020609040205080304" pitchFamily="49" charset="-128"/>
                <a:cs typeface="Times New Roman" panose="02020603050405020304" pitchFamily="18" charset="0"/>
              </a:rPr>
              <a:t> who are assembled in the Cortes that we are holding at the present time in Madrid"</a:t>
            </a:r>
            <a:r>
              <a:rPr lang="en-US" sz="2000" dirty="0">
                <a:effectLst/>
              </a:rPr>
              <a:t> </a:t>
            </a:r>
            <a:endParaRPr lang="en-US" sz="2000" dirty="0"/>
          </a:p>
        </p:txBody>
      </p:sp>
    </p:spTree>
    <p:extLst>
      <p:ext uri="{BB962C8B-B14F-4D97-AF65-F5344CB8AC3E}">
        <p14:creationId xmlns:p14="http://schemas.microsoft.com/office/powerpoint/2010/main" val="3553380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The disaster of the Armada and the </a:t>
            </a:r>
            <a:r>
              <a:rPr lang="en-US" sz="3200" dirty="0" err="1">
                <a:solidFill>
                  <a:srgbClr val="0070C0"/>
                </a:solidFill>
                <a:latin typeface="Helvetica" pitchFamily="2" charset="0"/>
              </a:rPr>
              <a:t>Millones</a:t>
            </a:r>
            <a:endParaRPr lang="en-US" sz="3200" dirty="0">
              <a:solidFill>
                <a:srgbClr val="0070C0"/>
              </a:solidFill>
              <a:latin typeface="Helvetica" pitchFamily="2" charset="0"/>
            </a:endParaRP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5230012" y="1298542"/>
            <a:ext cx="6459226" cy="4260915"/>
          </a:xfrm>
        </p:spPr>
        <p:txBody>
          <a:bodyPr>
            <a:noAutofit/>
          </a:bodyPr>
          <a:lstStyle/>
          <a:p>
            <a:pPr>
              <a:spcAft>
                <a:spcPts val="1200"/>
              </a:spcAft>
            </a:pPr>
            <a:r>
              <a:rPr lang="en-US" sz="2000" dirty="0">
                <a:latin typeface="Calibri" panose="020F0502020204030204" pitchFamily="34" charset="0"/>
                <a:cs typeface="Calibri" panose="020F0502020204030204" pitchFamily="34" charset="0"/>
              </a:rPr>
              <a:t>1588: the Great Armada almost entirely lost by a storm off the west cost of Ireland (on the return to Spain)</a:t>
            </a:r>
          </a:p>
          <a:p>
            <a:pPr>
              <a:spcAft>
                <a:spcPts val="1200"/>
              </a:spcAft>
            </a:pPr>
            <a:r>
              <a:rPr lang="en-US" sz="2000" dirty="0">
                <a:latin typeface="Calibri" panose="020F0502020204030204" pitchFamily="34" charset="0"/>
                <a:cs typeface="Calibri" panose="020F0502020204030204" pitchFamily="34" charset="0"/>
              </a:rPr>
              <a:t>Great opportunity for Philip II</a:t>
            </a:r>
          </a:p>
          <a:p>
            <a:pPr lvl="1">
              <a:spcAft>
                <a:spcPts val="1200"/>
              </a:spcAft>
            </a:pPr>
            <a:r>
              <a:rPr lang="en-US" sz="1600" dirty="0">
                <a:latin typeface="Calibri" panose="020F0502020204030204" pitchFamily="34" charset="0"/>
                <a:cs typeface="Calibri" panose="020F0502020204030204" pitchFamily="34" charset="0"/>
              </a:rPr>
              <a:t>Uses patriotism to obtain a contribution in the Cortes, much higher than the cost of the Armada</a:t>
            </a:r>
          </a:p>
          <a:p>
            <a:pPr>
              <a:spcAft>
                <a:spcPts val="1200"/>
              </a:spcAft>
            </a:pPr>
            <a:r>
              <a:rPr lang="en-US" sz="2000" dirty="0">
                <a:latin typeface="Calibri" panose="020F0502020204030204" pitchFamily="34" charset="0"/>
                <a:cs typeface="Calibri" panose="020F0502020204030204" pitchFamily="34" charset="0"/>
              </a:rPr>
              <a:t>Temporary contribution for 6 years, 8 million ducats</a:t>
            </a:r>
          </a:p>
          <a:p>
            <a:pPr>
              <a:spcAft>
                <a:spcPts val="1200"/>
              </a:spcAft>
            </a:pPr>
            <a:r>
              <a:rPr lang="en-US" sz="2000" dirty="0">
                <a:latin typeface="Calibri" panose="020F0502020204030204" pitchFamily="34" charset="0"/>
                <a:cs typeface="Calibri" panose="020F0502020204030204" pitchFamily="34" charset="0"/>
              </a:rPr>
              <a:t>The only time when the Cortes granted a contribution </a:t>
            </a:r>
            <a:r>
              <a:rPr lang="en-US" sz="1600" dirty="0">
                <a:latin typeface="Calibri" panose="020F0502020204030204" pitchFamily="34" charset="0"/>
                <a:cs typeface="Calibri" panose="020F0502020204030204" pitchFamily="34" charset="0"/>
              </a:rPr>
              <a:t>(when the service of the debt was not </a:t>
            </a:r>
            <a:r>
              <a:rPr lang="en-US" sz="1600" dirty="0" err="1">
                <a:latin typeface="Calibri" panose="020F0502020204030204" pitchFamily="34" charset="0"/>
                <a:cs typeface="Calibri" panose="020F0502020204030204" pitchFamily="34" charset="0"/>
              </a:rPr>
              <a:t>contrained</a:t>
            </a:r>
            <a:r>
              <a:rPr lang="en-US" sz="1600" dirty="0">
                <a:latin typeface="Calibri" panose="020F0502020204030204" pitchFamily="34" charset="0"/>
                <a:cs typeface="Calibri" panose="020F0502020204030204" pitchFamily="34" charset="0"/>
              </a:rPr>
              <a:t> by the ordinary revenues)</a:t>
            </a:r>
          </a:p>
          <a:p>
            <a:pPr>
              <a:spcAft>
                <a:spcPts val="1200"/>
              </a:spcAft>
            </a:pPr>
            <a:r>
              <a:rPr lang="en-US" sz="2000" dirty="0">
                <a:latin typeface="Calibri" panose="020F0502020204030204" pitchFamily="34" charset="0"/>
                <a:cs typeface="Calibri" panose="020F0502020204030204" pitchFamily="34" charset="0"/>
              </a:rPr>
              <a:t>1589, English Armada with Drake. Same losses of ships (˜40) and men (˜15,000)	 History….</a:t>
            </a:r>
          </a:p>
          <a:p>
            <a:pPr>
              <a:spcAft>
                <a:spcPts val="1200"/>
              </a:spcAft>
            </a:pPr>
            <a:endParaRPr lang="en-US" sz="2000" dirty="0">
              <a:latin typeface="Calibri" panose="020F0502020204030204" pitchFamily="34" charset="0"/>
              <a:cs typeface="Calibri" panose="020F0502020204030204" pitchFamily="34" charset="0"/>
            </a:endParaRPr>
          </a:p>
        </p:txBody>
      </p:sp>
      <p:pic>
        <p:nvPicPr>
          <p:cNvPr id="4" name="Content Placeholder 3" descr="A graph of different colored lines&#10;&#10;Description automatically generated">
            <a:extLst>
              <a:ext uri="{FF2B5EF4-FFF2-40B4-BE49-F238E27FC236}">
                <a16:creationId xmlns:a16="http://schemas.microsoft.com/office/drawing/2014/main" id="{8AEC3820-63C3-0D4D-9F13-45A10078A49A}"/>
              </a:ext>
            </a:extLst>
          </p:cNvPr>
          <p:cNvPicPr>
            <a:picLocks noChangeAspect="1"/>
          </p:cNvPicPr>
          <p:nvPr/>
        </p:nvPicPr>
        <p:blipFill>
          <a:blip r:embed="rId2"/>
          <a:stretch>
            <a:fillRect/>
          </a:stretch>
        </p:blipFill>
        <p:spPr>
          <a:xfrm>
            <a:off x="-1865432" y="1133856"/>
            <a:ext cx="5557702" cy="5724144"/>
          </a:xfrm>
          <a:prstGeom prst="rect">
            <a:avLst/>
          </a:prstGeom>
        </p:spPr>
      </p:pic>
    </p:spTree>
    <p:extLst>
      <p:ext uri="{BB962C8B-B14F-4D97-AF65-F5344CB8AC3E}">
        <p14:creationId xmlns:p14="http://schemas.microsoft.com/office/powerpoint/2010/main" val="2711362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6678-E738-7549-84AA-F46A70D69F0B}"/>
              </a:ext>
            </a:extLst>
          </p:cNvPr>
          <p:cNvSpPr>
            <a:spLocks noGrp="1"/>
          </p:cNvSpPr>
          <p:nvPr>
            <p:ph type="title"/>
          </p:nvPr>
        </p:nvSpPr>
        <p:spPr>
          <a:xfrm>
            <a:off x="448056" y="170053"/>
            <a:ext cx="10515600" cy="963803"/>
          </a:xfrm>
        </p:spPr>
        <p:txBody>
          <a:bodyPr>
            <a:normAutofit/>
          </a:bodyPr>
          <a:lstStyle/>
          <a:p>
            <a:r>
              <a:rPr lang="en-US" sz="3200" dirty="0">
                <a:solidFill>
                  <a:srgbClr val="0070C0"/>
                </a:solidFill>
                <a:latin typeface="Helvetica" pitchFamily="2" charset="0"/>
              </a:rPr>
              <a:t>Last crisis</a:t>
            </a:r>
          </a:p>
        </p:txBody>
      </p:sp>
      <p:sp>
        <p:nvSpPr>
          <p:cNvPr id="3" name="Content Placeholder 2">
            <a:extLst>
              <a:ext uri="{FF2B5EF4-FFF2-40B4-BE49-F238E27FC236}">
                <a16:creationId xmlns:a16="http://schemas.microsoft.com/office/drawing/2014/main" id="{B8D72585-0C7B-D749-97C5-405A6ACAC1FB}"/>
              </a:ext>
            </a:extLst>
          </p:cNvPr>
          <p:cNvSpPr>
            <a:spLocks noGrp="1"/>
          </p:cNvSpPr>
          <p:nvPr>
            <p:ph idx="1"/>
          </p:nvPr>
        </p:nvSpPr>
        <p:spPr>
          <a:xfrm>
            <a:off x="3898905" y="1371443"/>
            <a:ext cx="7846893" cy="6578219"/>
          </a:xfrm>
        </p:spPr>
        <p:txBody>
          <a:bodyPr>
            <a:noAutofit/>
          </a:bodyPr>
          <a:lstStyle/>
          <a:p>
            <a:pPr>
              <a:spcAft>
                <a:spcPts val="1200"/>
              </a:spcAft>
            </a:pPr>
            <a:r>
              <a:rPr lang="en-US" sz="2000" dirty="0">
                <a:latin typeface="Calibri" panose="020F0502020204030204" pitchFamily="34" charset="0"/>
                <a:cs typeface="Calibri" panose="020F0502020204030204" pitchFamily="34" charset="0"/>
              </a:rPr>
              <a:t>Fall 1596: The </a:t>
            </a:r>
            <a:r>
              <a:rPr lang="en-US" sz="2000" dirty="0" err="1">
                <a:latin typeface="Calibri" panose="020F0502020204030204" pitchFamily="34" charset="0"/>
                <a:cs typeface="Calibri" panose="020F0502020204030204" pitchFamily="34" charset="0"/>
              </a:rPr>
              <a:t>Millones</a:t>
            </a:r>
            <a:r>
              <a:rPr lang="en-US" sz="2000" dirty="0">
                <a:latin typeface="Calibri" panose="020F0502020204030204" pitchFamily="34" charset="0"/>
                <a:cs typeface="Calibri" panose="020F0502020204030204" pitchFamily="34" charset="0"/>
              </a:rPr>
              <a:t> come to an end.</a:t>
            </a:r>
          </a:p>
          <a:p>
            <a:pPr>
              <a:spcAft>
                <a:spcPts val="1200"/>
              </a:spcAft>
            </a:pPr>
            <a:r>
              <a:rPr lang="en-US" sz="2000" dirty="0">
                <a:latin typeface="Calibri" panose="020F0502020204030204" pitchFamily="34" charset="0"/>
                <a:cs typeface="Calibri" panose="020F0502020204030204" pitchFamily="34" charset="0"/>
              </a:rPr>
              <a:t>Cortes refuse to extend them.</a:t>
            </a:r>
          </a:p>
          <a:p>
            <a:pPr>
              <a:spcAft>
                <a:spcPts val="1200"/>
              </a:spcAft>
            </a:pPr>
            <a:r>
              <a:rPr lang="en-US" sz="2000" dirty="0">
                <a:latin typeface="Calibri" panose="020F0502020204030204" pitchFamily="34" charset="0"/>
                <a:cs typeface="Calibri" panose="020F0502020204030204" pitchFamily="34" charset="0"/>
              </a:rPr>
              <a:t>Philip II attempts to replay the same game: suspension to the bankers.</a:t>
            </a:r>
          </a:p>
          <a:p>
            <a:pPr>
              <a:spcAft>
                <a:spcPts val="1200"/>
              </a:spcAft>
            </a:pPr>
            <a:r>
              <a:rPr lang="en-US" sz="2000" dirty="0">
                <a:latin typeface="Calibri" panose="020F0502020204030204" pitchFamily="34" charset="0"/>
                <a:cs typeface="Calibri" panose="020F0502020204030204" pitchFamily="34" charset="0"/>
              </a:rPr>
              <a:t>Quick settlement with the bankers using </a:t>
            </a:r>
            <a:r>
              <a:rPr lang="en-US" sz="2000" dirty="0" err="1">
                <a:latin typeface="Calibri" panose="020F0502020204030204" pitchFamily="34" charset="0"/>
                <a:cs typeface="Calibri" panose="020F0502020204030204" pitchFamily="34" charset="0"/>
              </a:rPr>
              <a:t>crecimientos</a:t>
            </a:r>
            <a:endParaRPr lang="en-US" sz="2000" dirty="0">
              <a:latin typeface="Calibri" panose="020F0502020204030204" pitchFamily="34" charset="0"/>
              <a:cs typeface="Calibri" panose="020F0502020204030204" pitchFamily="34" charset="0"/>
            </a:endParaRPr>
          </a:p>
          <a:p>
            <a:pPr>
              <a:spcAft>
                <a:spcPts val="1200"/>
              </a:spcAft>
            </a:pPr>
            <a:r>
              <a:rPr lang="en-US" sz="2000" dirty="0">
                <a:latin typeface="Calibri" panose="020F0502020204030204" pitchFamily="34" charset="0"/>
                <a:cs typeface="Calibri" panose="020F0502020204030204" pitchFamily="34" charset="0"/>
              </a:rPr>
              <a:t>No tax increase granted by the Cortes</a:t>
            </a:r>
          </a:p>
          <a:p>
            <a:pPr>
              <a:spcAft>
                <a:spcPts val="1200"/>
              </a:spcAft>
            </a:pPr>
            <a:r>
              <a:rPr lang="en-US" sz="2000" dirty="0">
                <a:latin typeface="Calibri" panose="020F0502020204030204" pitchFamily="34" charset="0"/>
                <a:cs typeface="Calibri" panose="020F0502020204030204" pitchFamily="34" charset="0"/>
              </a:rPr>
              <a:t>Negotiation will continue in the next reign.</a:t>
            </a:r>
          </a:p>
          <a:p>
            <a:pPr>
              <a:spcAft>
                <a:spcPts val="1200"/>
              </a:spcAft>
            </a:pPr>
            <a:endParaRPr lang="en-US" sz="2000"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FBC2D875-1F45-C24C-A8DB-93CB1F2039A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74916" y="1249838"/>
            <a:ext cx="5208310" cy="5043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9545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2703</TotalTime>
  <Words>3892</Words>
  <Application>Microsoft Macintosh PowerPoint</Application>
  <PresentationFormat>Widescreen</PresentationFormat>
  <Paragraphs>306</Paragraphs>
  <Slides>49</Slides>
  <Notes>2</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61" baseType="lpstr">
      <vt:lpstr>ＭＳ Ｐゴシック</vt:lpstr>
      <vt:lpstr>ヒラギノ明朝 ProN W3</vt:lpstr>
      <vt:lpstr>Arial</vt:lpstr>
      <vt:lpstr>Calibri</vt:lpstr>
      <vt:lpstr>Calibri Light</vt:lpstr>
      <vt:lpstr>Cambria</vt:lpstr>
      <vt:lpstr>Garamond</vt:lpstr>
      <vt:lpstr>Helvetica</vt:lpstr>
      <vt:lpstr>Times</vt:lpstr>
      <vt:lpstr>Times New Roman</vt:lpstr>
      <vt:lpstr>Office Theme</vt:lpstr>
      <vt:lpstr>Document</vt:lpstr>
      <vt:lpstr>Philip II of Spain and the Power of Money:  Castile and the Habsburg inheritance </vt:lpstr>
      <vt:lpstr>References</vt:lpstr>
      <vt:lpstr>Doxa (economic history)</vt:lpstr>
      <vt:lpstr>PowerPoint Presentation</vt:lpstr>
      <vt:lpstr>Overall structure</vt:lpstr>
      <vt:lpstr>Asientos (contract with bankers)</vt:lpstr>
      <vt:lpstr>Charles V (Carlos V), 1519-1556</vt:lpstr>
      <vt:lpstr>Philip II, 1556-1598</vt:lpstr>
      <vt:lpstr>Power and money</vt:lpstr>
      <vt:lpstr>Currency </vt:lpstr>
      <vt:lpstr>Three main players</vt:lpstr>
      <vt:lpstr>1. Cities </vt:lpstr>
      <vt:lpstr>2. Commercial Fairs</vt:lpstr>
      <vt:lpstr>Holding all the commercial fairs </vt:lpstr>
      <vt:lpstr>3. Public banks</vt:lpstr>
      <vt:lpstr>5. Revenues (1)</vt:lpstr>
      <vt:lpstr>Decomposition of revenues</vt:lpstr>
      <vt:lpstr>6. The long-term debt: the juros</vt:lpstr>
      <vt:lpstr> Distribution of the yields of juros</vt:lpstr>
      <vt:lpstr>7. Crecimientos</vt:lpstr>
      <vt:lpstr>Examples of crecimientos</vt:lpstr>
      <vt:lpstr>PowerPoint Presentation</vt:lpstr>
      <vt:lpstr>The Fiesco contract,  3/4/91 Monthly deliveries for a year</vt:lpstr>
      <vt:lpstr>PowerPoint Presentation</vt:lpstr>
      <vt:lpstr>14. Options to repay the bankers in long-term debt:   the Maluenda contract</vt:lpstr>
      <vt:lpstr>Contrat </vt:lpstr>
      <vt:lpstr>Menu of juros for the option</vt:lpstr>
      <vt:lpstr>Royal accountants: interests on tranche A1</vt:lpstr>
      <vt:lpstr>PowerPoint Presentation</vt:lpstr>
      <vt:lpstr>8. Framework</vt:lpstr>
      <vt:lpstr>Spain</vt:lpstr>
      <vt:lpstr>10. First test: the 1557 debt restructuring and the war</vt:lpstr>
      <vt:lpstr>10. Issues</vt:lpstr>
      <vt:lpstr>Letter of April 17, 1557</vt:lpstr>
      <vt:lpstr>1557-1558</vt:lpstr>
      <vt:lpstr>11. The 1560 Cortes: a new relationship</vt:lpstr>
      <vt:lpstr>The first part of the Decree of 1560: for the Cortes</vt:lpstr>
      <vt:lpstr>The second part of the Decree of 1560: for the bankers</vt:lpstr>
      <vt:lpstr>The sixties</vt:lpstr>
      <vt:lpstr>16, 17. Obstruction in the Cortes (1572-1575)</vt:lpstr>
      <vt:lpstr>Moving on, 1574 / 75</vt:lpstr>
      <vt:lpstr>Decree of 1575</vt:lpstr>
      <vt:lpstr>Juros de resguardo</vt:lpstr>
      <vt:lpstr>14. Credit crisis (archives)</vt:lpstr>
      <vt:lpstr>Stop of the commercial fairs</vt:lpstr>
      <vt:lpstr>1577</vt:lpstr>
      <vt:lpstr>Resolution</vt:lpstr>
      <vt:lpstr>The disaster of the Armada and the Millones</vt:lpstr>
      <vt:lpstr>Last crisis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Chamley, Christophe</dc:creator>
  <cp:lastModifiedBy>Chamley, Christophe</cp:lastModifiedBy>
  <cp:revision>107</cp:revision>
  <dcterms:created xsi:type="dcterms:W3CDTF">2024-09-14T21:16:26Z</dcterms:created>
  <dcterms:modified xsi:type="dcterms:W3CDTF">2024-09-16T18:23:24Z</dcterms:modified>
</cp:coreProperties>
</file>