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2_28A5530D.xml" ContentType="application/vnd.ms-powerpoint.comments+xml"/>
  <Override PartName="/ppt/comments/modernComment_103_243115E6.xml" ContentType="application/vnd.ms-powerpoint.comments+xml"/>
  <Override PartName="/ppt/comments/modernComment_106_6FA85268.xml" ContentType="application/vnd.ms-powerpoint.comments+xml"/>
  <Override PartName="/ppt/comments/modernComment_107_B5E8CFEB.xml" ContentType="application/vnd.ms-powerpoint.comments+xml"/>
  <Override PartName="/ppt/comments/modernComment_108_D0CC4ACD.xml" ContentType="application/vnd.ms-powerpoint.comments+xml"/>
  <Override PartName="/ppt/comments/modernComment_10A_CE79EBC5.xml" ContentType="application/vnd.ms-powerpoint.comments+xml"/>
  <Override PartName="/ppt/comments/modernComment_10D_C29B7FE2.xml" ContentType="application/vnd.ms-powerpoint.comments+xml"/>
  <Override PartName="/ppt/comments/modernComment_109_53EC71B8.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21"/>
  </p:notesMasterIdLst>
  <p:sldIdLst>
    <p:sldId id="256" r:id="rId2"/>
    <p:sldId id="257" r:id="rId3"/>
    <p:sldId id="273" r:id="rId4"/>
    <p:sldId id="272" r:id="rId5"/>
    <p:sldId id="276" r:id="rId6"/>
    <p:sldId id="258" r:id="rId7"/>
    <p:sldId id="259" r:id="rId8"/>
    <p:sldId id="260" r:id="rId9"/>
    <p:sldId id="262" r:id="rId10"/>
    <p:sldId id="274" r:id="rId11"/>
    <p:sldId id="263" r:id="rId12"/>
    <p:sldId id="267" r:id="rId13"/>
    <p:sldId id="268" r:id="rId14"/>
    <p:sldId id="264" r:id="rId15"/>
    <p:sldId id="266" r:id="rId16"/>
    <p:sldId id="269" r:id="rId17"/>
    <p:sldId id="270" r:id="rId18"/>
    <p:sldId id="275" r:id="rId19"/>
    <p:sldId id="26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50E8F9-5BD6-5AC3-5DBE-4E2372E5AEFD}" name="eric zhang" initials="ez" userId="0a9379294a1f7b6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94"/>
  </p:normalViewPr>
  <p:slideViewPr>
    <p:cSldViewPr snapToGrid="0">
      <p:cViewPr varScale="1">
        <p:scale>
          <a:sx n="88" d="100"/>
          <a:sy n="88" d="100"/>
        </p:scale>
        <p:origin x="208" y="8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omments/modernComment_10A_CE79EBC5.xml><?xml version="1.0" encoding="utf-8"?>
<p188:cmLst xmlns:a="http://schemas.openxmlformats.org/drawingml/2006/main" xmlns:r="http://schemas.openxmlformats.org/officeDocument/2006/relationships" xmlns:p188="http://schemas.microsoft.com/office/powerpoint/2018/8/main">
  <p188:cm id="{09E02120-FAAE-4808-B384-24185D30F4A7}" authorId="{9450E8F9-5BD6-5AC3-5DBE-4E2372E5AEFD}" status="resolved" created="2024-11-11T21:20:30.220" complete="100000">
    <pc:sldMkLst xmlns:pc="http://schemas.microsoft.com/office/powerpoint/2013/main/command">
      <pc:docMk/>
      <pc:sldMk cId="3464096709" sldId="266"/>
    </pc:sldMkLst>
    <p188:txBody>
      <a:bodyPr/>
      <a:lstStyle/>
      <a:p>
        <a:r>
          <a:rPr lang="en-US"/>
          <a:t>put how much liang of silver is</a:t>
        </a:r>
      </a:p>
    </p188:txBody>
  </p188:cm>
</p188:cmLst>
</file>

<file path=ppt/comments/modernComment_10D_C29B7FE2.xml><?xml version="1.0" encoding="utf-8"?>
<p188:cmLst xmlns:a="http://schemas.openxmlformats.org/drawingml/2006/main" xmlns:r="http://schemas.openxmlformats.org/officeDocument/2006/relationships" xmlns:p188="http://schemas.microsoft.com/office/powerpoint/2018/8/main">
  <p188:cm id="{92AC5B88-848D-4C95-9A04-31EB3FF36925}" authorId="{9450E8F9-5BD6-5AC3-5DBE-4E2372E5AEFD}" created="2024-11-11T21:25:24.963">
    <pc:sldMkLst xmlns:pc="http://schemas.microsoft.com/office/powerpoint/2013/main/command">
      <pc:docMk/>
      <pc:sldMk cId="3264970722" sldId="269"/>
    </pc:sldMkLst>
    <p188:txBody>
      <a:bodyPr/>
      <a:lstStyle/>
      <a:p>
        <a:r>
          <a:rPr lang="en-US"/>
          <a:t>they did not use seyounge</a:t>
        </a:r>
      </a:p>
    </p188:txBody>
  </p188:cm>
</p188:cmLst>
</file>

<file path=ppt/comments/modernComment_102_28A5530D.xml><?xml version="1.0" encoding="utf-8"?>
<p188:cmLst xmlns:a="http://schemas.openxmlformats.org/drawingml/2006/main" xmlns:r="http://schemas.openxmlformats.org/officeDocument/2006/relationships" xmlns:p188="http://schemas.microsoft.com/office/powerpoint/2018/8/main">
  <p188:cm id="{216A8F42-6F1B-4F19-BD7C-9C5AD3453A78}" authorId="{9450E8F9-5BD6-5AC3-5DBE-4E2372E5AEFD}" created="2024-11-11T20:46:30.436">
    <ac:deMkLst xmlns:ac="http://schemas.microsoft.com/office/drawing/2013/main/command">
      <pc:docMk xmlns:pc="http://schemas.microsoft.com/office/powerpoint/2013/main/command"/>
      <pc:sldMk xmlns:pc="http://schemas.microsoft.com/office/powerpoint/2013/main/command" cId="681923341" sldId="258"/>
      <ac:spMk id="3" creationId="{B2ED5598-51C7-C061-3B7B-244DBA175958}"/>
    </ac:deMkLst>
    <p188:txBody>
      <a:bodyPr/>
      <a:lstStyle/>
      <a:p>
        <a:r>
          <a:rPr lang="en-US"/>
          <a:t>Difference between Rome and China: Rome had mostly gold, but China has mostly copper and silver.
Was there price stability during the 10 kingdom period?
Face value of copper is more valuable than the copper itself.
Insert a slide about what it is before the Song dynasty.
Was silver coin important before paper money?
What's the share of silver coins and copper coins in the country?
Counterfeiting problem</a:t>
        </a:r>
      </a:p>
    </p188:txBody>
  </p188:cm>
  <p188:cm id="{D6FB574A-F9D5-49EE-B026-1FE7C5CC3329}" authorId="{9450E8F9-5BD6-5AC3-5DBE-4E2372E5AEFD}" status="resolved" created="2024-11-11T20:46:54.343" complete="100000">
    <pc:sldMkLst xmlns:pc="http://schemas.microsoft.com/office/powerpoint/2013/main/command">
      <pc:docMk/>
      <pc:sldMk cId="681923341" sldId="258"/>
    </pc:sldMkLst>
    <p188:replyLst>
      <p188:reply id="{C36DC4F0-ECA7-48BE-BD42-59782058715E}" authorId="{9450E8F9-5BD6-5AC3-5DBE-4E2372E5AEFD}" created="2024-11-11T20:49:18.223">
        <p188:txBody>
          <a:bodyPr/>
          <a:lstStyle/>
          <a:p>
            <a:r>
              <a:rPr lang="en-US"/>
              <a:t>and the map of the Tang dynasty as well</a:t>
            </a:r>
          </a:p>
        </p188:txBody>
      </p188:reply>
    </p188:replyLst>
    <p188:txBody>
      <a:bodyPr/>
      <a:lstStyle/>
      <a:p>
        <a:r>
          <a:rPr lang="en-US"/>
          <a:t>Add a map of 10 kingdoms and the unified Song</a:t>
        </a:r>
      </a:p>
    </p188:txBody>
  </p188:cm>
  <p188:cm id="{26FA06D1-65CF-4588-81FD-D3D121E75E06}" authorId="{9450E8F9-5BD6-5AC3-5DBE-4E2372E5AEFD}" status="resolved" created="2024-11-11T20:54:53.452" complete="100000">
    <pc:sldMkLst xmlns:pc="http://schemas.microsoft.com/office/powerpoint/2013/main/command">
      <pc:docMk/>
      <pc:sldMk cId="681923341" sldId="258"/>
    </pc:sldMkLst>
    <p188:replyLst>
      <p188:reply id="{E1127272-2FF2-47EF-A208-A83A18091F76}" authorId="{9450E8F9-5BD6-5AC3-5DBE-4E2372E5AEFD}" created="2024-11-11T20:55:35.516">
        <p188:txBody>
          <a:bodyPr/>
          <a:lstStyle/>
          <a:p>
            <a:r>
              <a:rPr lang="en-US"/>
              <a:t>the transition from copper money to paper money is not that big of a job: people are used to currency that has more face value than intrinsic value, which is different from the west
emphasize that people have a trust on the money</a:t>
            </a:r>
          </a:p>
        </p188:txBody>
      </p188:reply>
    </p188:replyLst>
    <p188:txBody>
      <a:bodyPr/>
      <a:lstStyle/>
      <a:p>
        <a:r>
          <a:rPr lang="en-US"/>
          <a:t>put a picture of copper money</a:t>
        </a:r>
      </a:p>
    </p188:txBody>
  </p188:cm>
  <p188:cm id="{DCF30D28-509B-48FA-B2A9-6B778DF92F7E}" authorId="{9450E8F9-5BD6-5AC3-5DBE-4E2372E5AEFD}" created="2024-11-11T20:56:28.565">
    <pc:sldMkLst xmlns:pc="http://schemas.microsoft.com/office/powerpoint/2013/main/command">
      <pc:docMk/>
      <pc:sldMk cId="681923341" sldId="258"/>
    </pc:sldMkLst>
    <p188:txBody>
      <a:bodyPr/>
      <a:lstStyle/>
      <a:p>
        <a:r>
          <a:rPr lang="en-US"/>
          <a:t>include the conversion rate</a:t>
        </a:r>
      </a:p>
    </p188:txBody>
  </p188:cm>
</p188:cmLst>
</file>

<file path=ppt/comments/modernComment_103_243115E6.xml><?xml version="1.0" encoding="utf-8"?>
<p188:cmLst xmlns:a="http://schemas.openxmlformats.org/drawingml/2006/main" xmlns:r="http://schemas.openxmlformats.org/officeDocument/2006/relationships" xmlns:p188="http://schemas.microsoft.com/office/powerpoint/2018/8/main">
  <p188:cm id="{93673769-9023-42A0-A01C-68C300159105}" authorId="{9450E8F9-5BD6-5AC3-5DBE-4E2372E5AEFD}" status="resolved" created="2024-11-11T21:00:34.026" complete="100000">
    <pc:sldMkLst xmlns:pc="http://schemas.microsoft.com/office/powerpoint/2013/main/command">
      <pc:docMk/>
      <pc:sldMk cId="607196646" sldId="259"/>
    </pc:sldMkLst>
    <p188:txBody>
      <a:bodyPr/>
      <a:lstStyle/>
      <a:p>
        <a:r>
          <a:rPr lang="en-US"/>
          <a:t>add a map of where it is</a:t>
        </a:r>
      </a:p>
    </p188:txBody>
  </p188:cm>
</p188:cmLst>
</file>

<file path=ppt/comments/modernComment_106_6FA85268.xml><?xml version="1.0" encoding="utf-8"?>
<p188:cmLst xmlns:a="http://schemas.openxmlformats.org/drawingml/2006/main" xmlns:r="http://schemas.openxmlformats.org/officeDocument/2006/relationships" xmlns:p188="http://schemas.microsoft.com/office/powerpoint/2018/8/main">
  <p188:cm id="{2F48DC0A-7875-4CD0-976B-F47F4B9273C0}" authorId="{9450E8F9-5BD6-5AC3-5DBE-4E2372E5AEFD}" status="resolved" created="2024-11-11T21:03:08.937" complete="100000">
    <pc:sldMkLst xmlns:pc="http://schemas.microsoft.com/office/powerpoint/2013/main/command">
      <pc:docMk/>
      <pc:sldMk cId="1873302120" sldId="262"/>
    </pc:sldMkLst>
    <p188:txBody>
      <a:bodyPr/>
      <a:lstStyle/>
      <a:p>
        <a:r>
          <a:rPr lang="en-US"/>
          <a:t>mention when the printing press was invented in China</a:t>
        </a:r>
      </a:p>
    </p188:txBody>
  </p188:cm>
  <p188:cm id="{F817174E-83EE-4455-B926-4F401832B855}" authorId="{9450E8F9-5BD6-5AC3-5DBE-4E2372E5AEFD}" status="resolved" created="2024-11-11T21:06:01.973" complete="100000">
    <pc:sldMkLst xmlns:pc="http://schemas.microsoft.com/office/powerpoint/2013/main/command">
      <pc:docMk/>
      <pc:sldMk cId="1873302120" sldId="262"/>
    </pc:sldMkLst>
    <p188:txBody>
      <a:bodyPr/>
      <a:lstStyle/>
      <a:p>
        <a:r>
          <a:rPr lang="en-US"/>
          <a:t>maybe new issurance is to reduce counterfeit </a:t>
        </a:r>
      </a:p>
    </p188:txBody>
  </p188:cm>
  <p188:cm id="{B588742D-087A-4830-B7B1-5E87BB68093B}" authorId="{9450E8F9-5BD6-5AC3-5DBE-4E2372E5AEFD}" status="resolved" created="2024-11-11T21:07:01.319" complete="100000">
    <pc:sldMkLst xmlns:pc="http://schemas.microsoft.com/office/powerpoint/2013/main/command">
      <pc:docMk/>
      <pc:sldMk cId="1873302120" sldId="262"/>
    </pc:sldMkLst>
    <p188:txBody>
      <a:bodyPr/>
      <a:lstStyle/>
      <a:p>
        <a:r>
          <a:rPr lang="en-US"/>
          <a:t>why adding qianyin in addition to jiaozi</a:t>
        </a:r>
      </a:p>
    </p188:txBody>
  </p188:cm>
</p188:cmLst>
</file>

<file path=ppt/comments/modernComment_107_B5E8CFEB.xml><?xml version="1.0" encoding="utf-8"?>
<p188:cmLst xmlns:a="http://schemas.openxmlformats.org/drawingml/2006/main" xmlns:r="http://schemas.openxmlformats.org/officeDocument/2006/relationships" xmlns:p188="http://schemas.microsoft.com/office/powerpoint/2018/8/main">
  <p188:cm id="{3BCD700F-5686-4018-887E-E15B7064DB2E}" authorId="{9450E8F9-5BD6-5AC3-5DBE-4E2372E5AEFD}" created="2024-11-11T21:11:35.422">
    <pc:sldMkLst xmlns:pc="http://schemas.microsoft.com/office/powerpoint/2013/main/command">
      <pc:docMk/>
      <pc:sldMk cId="3051933675" sldId="263"/>
    </pc:sldMkLst>
    <p188:txBody>
      <a:bodyPr/>
      <a:lstStyle/>
      <a:p>
        <a:r>
          <a:rPr lang="en-US"/>
          <a:t>last point is a bit vague: add a conversion rate</a:t>
        </a:r>
      </a:p>
    </p188:txBody>
  </p188:cm>
</p188:cmLst>
</file>

<file path=ppt/comments/modernComment_108_D0CC4ACD.xml><?xml version="1.0" encoding="utf-8"?>
<p188:cmLst xmlns:a="http://schemas.openxmlformats.org/drawingml/2006/main" xmlns:r="http://schemas.openxmlformats.org/officeDocument/2006/relationships" xmlns:p188="http://schemas.microsoft.com/office/powerpoint/2018/8/main">
  <p188:cm id="{9B670544-50C7-4446-9B4F-980757A1EF87}" authorId="{9450E8F9-5BD6-5AC3-5DBE-4E2372E5AEFD}" created="2024-11-11T21:17:12.917">
    <pc:sldMkLst xmlns:pc="http://schemas.microsoft.com/office/powerpoint/2013/main/command">
      <pc:docMk/>
      <pc:sldMk cId="3503049421" sldId="264"/>
    </pc:sldMkLst>
    <p188:txBody>
      <a:bodyPr/>
      <a:lstStyle/>
      <a:p>
        <a:r>
          <a:rPr lang="en-US"/>
          <a:t>show conversion rates: how much could 500 wen buy</a:t>
        </a:r>
      </a:p>
    </p188:txBody>
  </p188:cm>
</p188:cmLst>
</file>

<file path=ppt/comments/modernComment_109_53EC71B8.xml><?xml version="1.0" encoding="utf-8"?>
<p188:cmLst xmlns:a="http://schemas.openxmlformats.org/drawingml/2006/main" xmlns:r="http://schemas.openxmlformats.org/officeDocument/2006/relationships" xmlns:p188="http://schemas.microsoft.com/office/powerpoint/2018/8/main">
  <p188:cm id="{F8BC10E3-73A3-4230-BAFF-5C5BC6F5FC93}" authorId="{9450E8F9-5BD6-5AC3-5DBE-4E2372E5AEFD}" created="2024-11-11T21:29:07.017">
    <pc:sldMkLst xmlns:pc="http://schemas.microsoft.com/office/powerpoint/2013/main/command">
      <pc:docMk/>
      <pc:sldMk cId="1408004536" sldId="265"/>
    </pc:sldMkLst>
    <p188:txBody>
      <a:bodyPr/>
      <a:lstStyle/>
      <a:p>
        <a:r>
          <a:rPr lang="en-US"/>
          <a:t>full citation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868635-3B2D-482A-9C50-D32243A07627}" type="datetimeFigureOut">
              <a:rPr lang="en-US" smtClean="0"/>
              <a:t>11/12/24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CEDD6A-4AF2-4C7A-ACD6-F757C1CB3C7B}" type="slidenum">
              <a:rPr lang="en-US" smtClean="0"/>
              <a:t>‹#›</a:t>
            </a:fld>
            <a:endParaRPr lang="en-US"/>
          </a:p>
        </p:txBody>
      </p:sp>
    </p:spTree>
    <p:extLst>
      <p:ext uri="{BB962C8B-B14F-4D97-AF65-F5344CB8AC3E}">
        <p14:creationId xmlns:p14="http://schemas.microsoft.com/office/powerpoint/2010/main" val="1953409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Copper money was low in face value already, having paper money is not that big of a deal given they have copper money</a:t>
            </a:r>
          </a:p>
          <a:p>
            <a:endParaRPr lang="en-US" dirty="0"/>
          </a:p>
        </p:txBody>
      </p:sp>
      <p:sp>
        <p:nvSpPr>
          <p:cNvPr id="4" name="Slide Number Placeholder 3"/>
          <p:cNvSpPr>
            <a:spLocks noGrp="1"/>
          </p:cNvSpPr>
          <p:nvPr>
            <p:ph type="sldNum" sz="quarter" idx="5"/>
          </p:nvPr>
        </p:nvSpPr>
        <p:spPr/>
        <p:txBody>
          <a:bodyPr/>
          <a:lstStyle/>
          <a:p>
            <a:fld id="{30CEDD6A-4AF2-4C7A-ACD6-F757C1CB3C7B}" type="slidenum">
              <a:rPr lang="en-US" smtClean="0"/>
              <a:t>6</a:t>
            </a:fld>
            <a:endParaRPr lang="en-US"/>
          </a:p>
        </p:txBody>
      </p:sp>
    </p:spTree>
    <p:extLst>
      <p:ext uri="{BB962C8B-B14F-4D97-AF65-F5344CB8AC3E}">
        <p14:creationId xmlns:p14="http://schemas.microsoft.com/office/powerpoint/2010/main" val="1152160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9B0F7D69-D93C-4C38-A23D-76E000D691CD}"/>
              </a:ext>
            </a:extLst>
          </p:cNvPr>
          <p:cNvSpPr/>
          <p:nvPr/>
        </p:nvSpPr>
        <p:spPr>
          <a:xfrm>
            <a:off x="0" y="0"/>
            <a:ext cx="3496422" cy="6858000"/>
          </a:xfrm>
          <a:custGeom>
            <a:avLst/>
            <a:gdLst>
              <a:gd name="connsiteX0" fmla="*/ 0 w 3496422"/>
              <a:gd name="connsiteY0" fmla="*/ 0 h 6858000"/>
              <a:gd name="connsiteX1" fmla="*/ 1873399 w 3496422"/>
              <a:gd name="connsiteY1" fmla="*/ 0 h 6858000"/>
              <a:gd name="connsiteX2" fmla="*/ 1895523 w 3496422"/>
              <a:gd name="connsiteY2" fmla="*/ 14997 h 6858000"/>
              <a:gd name="connsiteX3" fmla="*/ 3496422 w 3496422"/>
              <a:gd name="connsiteY3" fmla="*/ 3621656 h 6858000"/>
              <a:gd name="connsiteX4" fmla="*/ 1622072 w 3496422"/>
              <a:gd name="connsiteY4" fmla="*/ 6374814 h 6858000"/>
              <a:gd name="connsiteX5" fmla="*/ 1105424 w 3496422"/>
              <a:gd name="connsiteY5" fmla="*/ 6780599 h 6858000"/>
              <a:gd name="connsiteX6" fmla="*/ 993668 w 3496422"/>
              <a:gd name="connsiteY6" fmla="*/ 6858000 h 6858000"/>
              <a:gd name="connsiteX7" fmla="*/ 0 w 349642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4654295" y="1346268"/>
            <a:ext cx="7060135" cy="3285207"/>
          </a:xfrm>
        </p:spPr>
        <p:txBody>
          <a:bodyPr anchor="b">
            <a:noAutofit/>
          </a:bodyPr>
          <a:lstStyle>
            <a:lvl1pPr algn="l">
              <a:lnSpc>
                <a:spcPct val="120000"/>
              </a:lnSpc>
              <a:defRPr sz="540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662312" y="4631475"/>
            <a:ext cx="7052117" cy="1150200"/>
          </a:xfrm>
        </p:spPr>
        <p:txBody>
          <a:bodyPr lIns="109728" tIns="109728" rIns="109728" bIns="91440" anchor="t">
            <a:normAutofit/>
          </a:bodyPr>
          <a:lstStyle>
            <a:lvl1pPr marL="0" indent="0" algn="l">
              <a:lnSpc>
                <a:spcPct val="130000"/>
              </a:lnSpc>
              <a:buNone/>
              <a:defRPr sz="2400"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9">
            <a:extLst>
              <a:ext uri="{FF2B5EF4-FFF2-40B4-BE49-F238E27FC236}">
                <a16:creationId xmlns:a16="http://schemas.microsoft.com/office/drawing/2014/main" id="{123E5C65-E22A-4865-9449-10140D62B655}"/>
              </a:ext>
            </a:extLst>
          </p:cNvPr>
          <p:cNvSpPr>
            <a:spLocks noGrp="1"/>
          </p:cNvSpPr>
          <p:nvPr>
            <p:ph type="dt" sz="half" idx="10"/>
          </p:nvPr>
        </p:nvSpPr>
        <p:spPr>
          <a:xfrm>
            <a:off x="4654295" y="617415"/>
            <a:ext cx="7123723" cy="457200"/>
          </a:xfrm>
        </p:spPr>
        <p:txBody>
          <a:bodyPr/>
          <a:lstStyle>
            <a:lvl1pPr algn="l">
              <a:defRPr/>
            </a:lvl1pPr>
          </a:lstStyle>
          <a:p>
            <a:fld id="{12241623-A064-4BED-B073-BA4D61433402}" type="datetime1">
              <a:rPr lang="en-US" smtClean="0"/>
              <a:t>11/12/24</a:t>
            </a:fld>
            <a:endParaRPr lang="en-US" dirty="0"/>
          </a:p>
        </p:txBody>
      </p:sp>
      <p:sp>
        <p:nvSpPr>
          <p:cNvPr id="24" name="Footer Placeholder 23">
            <a:extLst>
              <a:ext uri="{FF2B5EF4-FFF2-40B4-BE49-F238E27FC236}">
                <a16:creationId xmlns:a16="http://schemas.microsoft.com/office/drawing/2014/main" id="{EF9C3DE0-E7F5-4B4D-B5AF-CDE724CE79A3}"/>
              </a:ext>
            </a:extLst>
          </p:cNvPr>
          <p:cNvSpPr>
            <a:spLocks noGrp="1"/>
          </p:cNvSpPr>
          <p:nvPr>
            <p:ph type="ftr" sz="quarter" idx="11"/>
          </p:nvPr>
        </p:nvSpPr>
        <p:spPr>
          <a:xfrm>
            <a:off x="4654295" y="6170490"/>
            <a:ext cx="5588349" cy="457200"/>
          </a:xfrm>
        </p:spPr>
        <p:txBody>
          <a:bodyPr/>
          <a:lstStyle/>
          <a:p>
            <a:endParaRPr lang="en-US" dirty="0"/>
          </a:p>
        </p:txBody>
      </p:sp>
      <p:sp>
        <p:nvSpPr>
          <p:cNvPr id="25" name="Slide Number Placeholder 24">
            <a:extLst>
              <a:ext uri="{FF2B5EF4-FFF2-40B4-BE49-F238E27FC236}">
                <a16:creationId xmlns:a16="http://schemas.microsoft.com/office/drawing/2014/main" id="{48C1E146-840A-4217-B63E-62E5CF8909C2}"/>
              </a:ext>
            </a:extLst>
          </p:cNvPr>
          <p:cNvSpPr>
            <a:spLocks noGrp="1"/>
          </p:cNvSpPr>
          <p:nvPr>
            <p:ph type="sldNum" sz="quarter" idx="12"/>
          </p:nvPr>
        </p:nvSpPr>
        <p:spPr>
          <a:xfrm>
            <a:off x="10515600" y="6170490"/>
            <a:ext cx="1198829" cy="457200"/>
          </a:xfrm>
        </p:spPr>
        <p:txBody>
          <a:bodyPr/>
          <a:lstStyle>
            <a:lvl1pPr algn="r">
              <a:defRPr/>
            </a:lvl1pPr>
          </a:lstStyle>
          <a:p>
            <a:fld id="{FAEF9944-A4F6-4C59-AEBD-678D6480B8EA}" type="slidenum">
              <a:rPr lang="en-US" smtClean="0"/>
              <a:pPr/>
              <a:t>‹#›</a:t>
            </a:fld>
            <a:endParaRPr lang="en-US" dirty="0"/>
          </a:p>
        </p:txBody>
      </p:sp>
      <p:sp>
        <p:nvSpPr>
          <p:cNvPr id="4" name="Freeform: Shape 3">
            <a:extLst>
              <a:ext uri="{FF2B5EF4-FFF2-40B4-BE49-F238E27FC236}">
                <a16:creationId xmlns:a16="http://schemas.microsoft.com/office/drawing/2014/main" id="{8CD419D4-EA9D-42D9-BF62-B07F0B7B672B}"/>
              </a:ext>
            </a:extLst>
          </p:cNvPr>
          <p:cNvSpPr/>
          <p:nvPr/>
        </p:nvSpPr>
        <p:spPr>
          <a:xfrm>
            <a:off x="1375409"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Freeform: Shape 4">
            <a:extLst>
              <a:ext uri="{FF2B5EF4-FFF2-40B4-BE49-F238E27FC236}">
                <a16:creationId xmlns:a16="http://schemas.microsoft.com/office/drawing/2014/main" id="{1C6FEC9B-9608-4181-A9E5-A1B80E72021C}"/>
              </a:ext>
            </a:extLst>
          </p:cNvPr>
          <p:cNvSpPr/>
          <p:nvPr/>
        </p:nvSpPr>
        <p:spPr>
          <a:xfrm>
            <a:off x="115540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 name="Freeform: Shape 5">
            <a:extLst>
              <a:ext uri="{FF2B5EF4-FFF2-40B4-BE49-F238E27FC236}">
                <a16:creationId xmlns:a16="http://schemas.microsoft.com/office/drawing/2014/main" id="{AB1564ED-F26F-451D-97D6-A6EC3E83FD55}"/>
              </a:ext>
            </a:extLst>
          </p:cNvPr>
          <p:cNvSpPr/>
          <p:nvPr/>
        </p:nvSpPr>
        <p:spPr>
          <a:xfrm>
            <a:off x="924161"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1908012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a:lstStyle/>
          <a:p>
            <a:fld id="{22F3E5F3-28EE-488F-BD53-B744C06C3DEC}" type="datetime1">
              <a:rPr lang="en-US" smtClean="0"/>
              <a:t>11/12/24</a:t>
            </a:fld>
            <a:endParaRPr lang="en-US" dirty="0"/>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DA1B1EE2-BCA3-432B-A32D-B04C7F1DD93F}"/>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229194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84A89F5-6982-40AE-8108-88B93E85C8FF}"/>
              </a:ext>
            </a:extLst>
          </p:cNvPr>
          <p:cNvGrpSpPr/>
          <p:nvPr/>
        </p:nvGrpSpPr>
        <p:grpSpPr>
          <a:xfrm>
            <a:off x="3124577" y="0"/>
            <a:ext cx="4389519" cy="2916937"/>
            <a:chOff x="3124577" y="0"/>
            <a:chExt cx="4389519" cy="2916937"/>
          </a:xfrm>
        </p:grpSpPr>
        <p:sp>
          <p:nvSpPr>
            <p:cNvPr id="49" name="Freeform: Shape 48">
              <a:extLst>
                <a:ext uri="{FF2B5EF4-FFF2-40B4-BE49-F238E27FC236}">
                  <a16:creationId xmlns:a16="http://schemas.microsoft.com/office/drawing/2014/main" id="{B80BED93-E30B-4492-A268-84C33CA4F067}"/>
                </a:ext>
              </a:extLst>
            </p:cNvPr>
            <p:cNvSpPr/>
            <p:nvPr/>
          </p:nvSpPr>
          <p:spPr>
            <a:xfrm>
              <a:off x="3320637" y="0"/>
              <a:ext cx="4013331" cy="2742133"/>
            </a:xfrm>
            <a:custGeom>
              <a:avLst/>
              <a:gdLst>
                <a:gd name="connsiteX0" fmla="*/ 294151 w 4013331"/>
                <a:gd name="connsiteY0" fmla="*/ 0 h 2742133"/>
                <a:gd name="connsiteX1" fmla="*/ 3844057 w 4013331"/>
                <a:gd name="connsiteY1" fmla="*/ 0 h 2742133"/>
                <a:gd name="connsiteX2" fmla="*/ 3892490 w 4013331"/>
                <a:gd name="connsiteY2" fmla="*/ 131440 h 2742133"/>
                <a:gd name="connsiteX3" fmla="*/ 4013331 w 4013331"/>
                <a:gd name="connsiteY3" fmla="*/ 941251 h 2742133"/>
                <a:gd name="connsiteX4" fmla="*/ 3804827 w 4013331"/>
                <a:gd name="connsiteY4" fmla="*/ 1540292 h 2742133"/>
                <a:gd name="connsiteX5" fmla="*/ 3187498 w 4013331"/>
                <a:gd name="connsiteY5" fmla="*/ 2098087 h 2742133"/>
                <a:gd name="connsiteX6" fmla="*/ 3051769 w 4013331"/>
                <a:gd name="connsiteY6" fmla="*/ 2204787 h 2742133"/>
                <a:gd name="connsiteX7" fmla="*/ 1936476 w 4013331"/>
                <a:gd name="connsiteY7" fmla="*/ 2742133 h 2742133"/>
                <a:gd name="connsiteX8" fmla="*/ 467303 w 4013331"/>
                <a:gd name="connsiteY8" fmla="*/ 1868695 h 2742133"/>
                <a:gd name="connsiteX9" fmla="*/ 310732 w 4013331"/>
                <a:gd name="connsiteY9" fmla="*/ 1645244 h 2742133"/>
                <a:gd name="connsiteX10" fmla="*/ 0 w 4013331"/>
                <a:gd name="connsiteY10" fmla="*/ 941251 h 2742133"/>
                <a:gd name="connsiteX11" fmla="*/ 187749 w 4013331"/>
                <a:gd name="connsiteY11" fmla="*/ 183076 h 2742133"/>
                <a:gd name="connsiteX12" fmla="*/ 288888 w 4013331"/>
                <a:gd name="connsiteY12" fmla="*/ 7329 h 274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13331" h="2742133">
                  <a:moveTo>
                    <a:pt x="294151" y="0"/>
                  </a:moveTo>
                  <a:lnTo>
                    <a:pt x="3844057" y="0"/>
                  </a:lnTo>
                  <a:lnTo>
                    <a:pt x="3892490" y="131440"/>
                  </a:lnTo>
                  <a:cubicBezTo>
                    <a:pt x="3971777" y="378867"/>
                    <a:pt x="4013331" y="652783"/>
                    <a:pt x="4013331" y="941251"/>
                  </a:cubicBezTo>
                  <a:cubicBezTo>
                    <a:pt x="4013331" y="1171430"/>
                    <a:pt x="3948997" y="1356167"/>
                    <a:pt x="3804827" y="1540292"/>
                  </a:cubicBezTo>
                  <a:cubicBezTo>
                    <a:pt x="3654026" y="1732895"/>
                    <a:pt x="3427436" y="1910292"/>
                    <a:pt x="3187498" y="2098087"/>
                  </a:cubicBezTo>
                  <a:cubicBezTo>
                    <a:pt x="3143231" y="2132693"/>
                    <a:pt x="3097499" y="2168522"/>
                    <a:pt x="3051769" y="2204787"/>
                  </a:cubicBezTo>
                  <a:cubicBezTo>
                    <a:pt x="2642425" y="2529345"/>
                    <a:pt x="2343664" y="2742133"/>
                    <a:pt x="1936476" y="2742133"/>
                  </a:cubicBezTo>
                  <a:cubicBezTo>
                    <a:pt x="1316045" y="2742133"/>
                    <a:pt x="876647" y="2480932"/>
                    <a:pt x="467303" y="1868695"/>
                  </a:cubicBezTo>
                  <a:cubicBezTo>
                    <a:pt x="413736" y="1788559"/>
                    <a:pt x="361372" y="1715679"/>
                    <a:pt x="310732" y="1645244"/>
                  </a:cubicBezTo>
                  <a:cubicBezTo>
                    <a:pt x="100850" y="1353195"/>
                    <a:pt x="0" y="1201315"/>
                    <a:pt x="0" y="941251"/>
                  </a:cubicBezTo>
                  <a:cubicBezTo>
                    <a:pt x="0" y="683021"/>
                    <a:pt x="63214" y="427935"/>
                    <a:pt x="187749" y="183076"/>
                  </a:cubicBezTo>
                  <a:cubicBezTo>
                    <a:pt x="218215" y="123194"/>
                    <a:pt x="251953" y="64578"/>
                    <a:pt x="288888" y="73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0" name="Freeform: Shape 49">
              <a:extLst>
                <a:ext uri="{FF2B5EF4-FFF2-40B4-BE49-F238E27FC236}">
                  <a16:creationId xmlns:a16="http://schemas.microsoft.com/office/drawing/2014/main" id="{965F60C1-CD8B-4326-9B24-3D197CF382A6}"/>
                </a:ext>
              </a:extLst>
            </p:cNvPr>
            <p:cNvSpPr/>
            <p:nvPr/>
          </p:nvSpPr>
          <p:spPr>
            <a:xfrm>
              <a:off x="3566319" y="0"/>
              <a:ext cx="3401415" cy="2440484"/>
            </a:xfrm>
            <a:custGeom>
              <a:avLst/>
              <a:gdLst>
                <a:gd name="connsiteX0" fmla="*/ 332917 w 3401415"/>
                <a:gd name="connsiteY0" fmla="*/ 0 h 2440484"/>
                <a:gd name="connsiteX1" fmla="*/ 3207137 w 3401415"/>
                <a:gd name="connsiteY1" fmla="*/ 0 h 2440484"/>
                <a:gd name="connsiteX2" fmla="*/ 3242654 w 3401415"/>
                <a:gd name="connsiteY2" fmla="*/ 74937 h 2440484"/>
                <a:gd name="connsiteX3" fmla="*/ 3401415 w 3401415"/>
                <a:gd name="connsiteY3" fmla="*/ 914184 h 2440484"/>
                <a:gd name="connsiteX4" fmla="*/ 3224702 w 3401415"/>
                <a:gd name="connsiteY4" fmla="*/ 1421888 h 2440484"/>
                <a:gd name="connsiteX5" fmla="*/ 2701498 w 3401415"/>
                <a:gd name="connsiteY5" fmla="*/ 1894635 h 2440484"/>
                <a:gd name="connsiteX6" fmla="*/ 2586463 w 3401415"/>
                <a:gd name="connsiteY6" fmla="*/ 1985068 h 2440484"/>
                <a:gd name="connsiteX7" fmla="*/ 1641219 w 3401415"/>
                <a:gd name="connsiteY7" fmla="*/ 2440484 h 2440484"/>
                <a:gd name="connsiteX8" fmla="*/ 396053 w 3401415"/>
                <a:gd name="connsiteY8" fmla="*/ 1700219 h 2440484"/>
                <a:gd name="connsiteX9" fmla="*/ 263354 w 3401415"/>
                <a:gd name="connsiteY9" fmla="*/ 1510839 h 2440484"/>
                <a:gd name="connsiteX10" fmla="*/ 0 w 3401415"/>
                <a:gd name="connsiteY10" fmla="*/ 914184 h 2440484"/>
                <a:gd name="connsiteX11" fmla="*/ 159122 w 3401415"/>
                <a:gd name="connsiteY11" fmla="*/ 271610 h 2440484"/>
                <a:gd name="connsiteX12" fmla="*/ 244841 w 3401415"/>
                <a:gd name="connsiteY12" fmla="*/ 122658 h 244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01415" h="2440484">
                  <a:moveTo>
                    <a:pt x="332917" y="0"/>
                  </a:moveTo>
                  <a:lnTo>
                    <a:pt x="3207137" y="0"/>
                  </a:lnTo>
                  <a:lnTo>
                    <a:pt x="3242654" y="74937"/>
                  </a:lnTo>
                  <a:cubicBezTo>
                    <a:pt x="3346386" y="322243"/>
                    <a:pt x="3401415" y="608579"/>
                    <a:pt x="3401415" y="914184"/>
                  </a:cubicBezTo>
                  <a:cubicBezTo>
                    <a:pt x="3401415" y="1109268"/>
                    <a:pt x="3346890" y="1265837"/>
                    <a:pt x="3224702" y="1421888"/>
                  </a:cubicBezTo>
                  <a:cubicBezTo>
                    <a:pt x="3096894" y="1585125"/>
                    <a:pt x="2904852" y="1735475"/>
                    <a:pt x="2701498" y="1894635"/>
                  </a:cubicBezTo>
                  <a:cubicBezTo>
                    <a:pt x="2663980" y="1923966"/>
                    <a:pt x="2625221" y="1954332"/>
                    <a:pt x="2586463" y="1985068"/>
                  </a:cubicBezTo>
                  <a:cubicBezTo>
                    <a:pt x="2239532" y="2260140"/>
                    <a:pt x="1986324" y="2440484"/>
                    <a:pt x="1641219" y="2440484"/>
                  </a:cubicBezTo>
                  <a:cubicBezTo>
                    <a:pt x="1115386" y="2440484"/>
                    <a:pt x="742984" y="2219109"/>
                    <a:pt x="396053" y="1700219"/>
                  </a:cubicBezTo>
                  <a:cubicBezTo>
                    <a:pt x="350653" y="1632303"/>
                    <a:pt x="306273" y="1570535"/>
                    <a:pt x="263354" y="1510839"/>
                  </a:cubicBezTo>
                  <a:cubicBezTo>
                    <a:pt x="85473" y="1263318"/>
                    <a:pt x="0" y="1134597"/>
                    <a:pt x="0" y="914184"/>
                  </a:cubicBezTo>
                  <a:cubicBezTo>
                    <a:pt x="0" y="695327"/>
                    <a:pt x="53576" y="479135"/>
                    <a:pt x="159122" y="271610"/>
                  </a:cubicBezTo>
                  <a:cubicBezTo>
                    <a:pt x="184943" y="220858"/>
                    <a:pt x="213538" y="171179"/>
                    <a:pt x="244841" y="122658"/>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1" name="Freeform: Shape 50">
              <a:extLst>
                <a:ext uri="{FF2B5EF4-FFF2-40B4-BE49-F238E27FC236}">
                  <a16:creationId xmlns:a16="http://schemas.microsoft.com/office/drawing/2014/main" id="{69511D06-104E-440E-8049-4CDCE4B87E96}"/>
                </a:ext>
              </a:extLst>
            </p:cNvPr>
            <p:cNvSpPr/>
            <p:nvPr/>
          </p:nvSpPr>
          <p:spPr>
            <a:xfrm>
              <a:off x="3232490" y="0"/>
              <a:ext cx="4164597" cy="2817185"/>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2" name="Freeform: Shape 51">
              <a:extLst>
                <a:ext uri="{FF2B5EF4-FFF2-40B4-BE49-F238E27FC236}">
                  <a16:creationId xmlns:a16="http://schemas.microsoft.com/office/drawing/2014/main" id="{164F6B39-7B0A-4839-9F52-1FFA2044F248}"/>
                </a:ext>
              </a:extLst>
            </p:cNvPr>
            <p:cNvSpPr/>
            <p:nvPr/>
          </p:nvSpPr>
          <p:spPr>
            <a:xfrm>
              <a:off x="3124577" y="0"/>
              <a:ext cx="4389519" cy="2916937"/>
            </a:xfrm>
            <a:custGeom>
              <a:avLst/>
              <a:gdLst>
                <a:gd name="connsiteX0" fmla="*/ 208215 w 4389519"/>
                <a:gd name="connsiteY0" fmla="*/ 0 h 2916937"/>
                <a:gd name="connsiteX1" fmla="*/ 4284014 w 4389519"/>
                <a:gd name="connsiteY1" fmla="*/ 0 h 2916937"/>
                <a:gd name="connsiteX2" fmla="*/ 4335794 w 4389519"/>
                <a:gd name="connsiteY2" fmla="*/ 207911 h 2916937"/>
                <a:gd name="connsiteX3" fmla="*/ 4376420 w 4389519"/>
                <a:gd name="connsiteY3" fmla="*/ 1078865 h 2916937"/>
                <a:gd name="connsiteX4" fmla="*/ 4090147 w 4389519"/>
                <a:gd name="connsiteY4" fmla="*/ 1734728 h 2916937"/>
                <a:gd name="connsiteX5" fmla="*/ 3362552 w 4389519"/>
                <a:gd name="connsiteY5" fmla="*/ 2305097 h 2916937"/>
                <a:gd name="connsiteX6" fmla="*/ 3204152 w 4389519"/>
                <a:gd name="connsiteY6" fmla="*/ 2412521 h 2916937"/>
                <a:gd name="connsiteX7" fmla="*/ 1936072 w 4389519"/>
                <a:gd name="connsiteY7" fmla="*/ 2912360 h 2916937"/>
                <a:gd name="connsiteX8" fmla="*/ 421690 w 4389519"/>
                <a:gd name="connsiteY8" fmla="*/ 1787063 h 2916937"/>
                <a:gd name="connsiteX9" fmla="*/ 273167 w 4389519"/>
                <a:gd name="connsiteY9" fmla="*/ 1520080 h 2916937"/>
                <a:gd name="connsiteX10" fmla="*/ 4118 w 4389519"/>
                <a:gd name="connsiteY10" fmla="*/ 696338 h 2916937"/>
                <a:gd name="connsiteX11" fmla="*/ 175984 w 4389519"/>
                <a:gd name="connsiteY11" fmla="*/ 60381 h 291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916937">
                  <a:moveTo>
                    <a:pt x="208215" y="0"/>
                  </a:moveTo>
                  <a:lnTo>
                    <a:pt x="4284014" y="0"/>
                  </a:lnTo>
                  <a:lnTo>
                    <a:pt x="4335794" y="207911"/>
                  </a:lnTo>
                  <a:cubicBezTo>
                    <a:pt x="4388748" y="479686"/>
                    <a:pt x="4403109" y="773803"/>
                    <a:pt x="4376420" y="1078865"/>
                  </a:cubicBezTo>
                  <a:cubicBezTo>
                    <a:pt x="4353703" y="1338514"/>
                    <a:pt x="4265383" y="1540772"/>
                    <a:pt x="4090147" y="1734728"/>
                  </a:cubicBezTo>
                  <a:cubicBezTo>
                    <a:pt x="3906850" y="1937616"/>
                    <a:pt x="3642485" y="2116128"/>
                    <a:pt x="3362552" y="2305097"/>
                  </a:cubicBezTo>
                  <a:cubicBezTo>
                    <a:pt x="3310910" y="2339914"/>
                    <a:pt x="3257553" y="2375972"/>
                    <a:pt x="3204152" y="2412521"/>
                  </a:cubicBezTo>
                  <a:cubicBezTo>
                    <a:pt x="2726165" y="2739616"/>
                    <a:pt x="2379682" y="2951171"/>
                    <a:pt x="1936072" y="2912360"/>
                  </a:cubicBezTo>
                  <a:cubicBezTo>
                    <a:pt x="1260148" y="2853224"/>
                    <a:pt x="807225" y="2516700"/>
                    <a:pt x="421690" y="1787063"/>
                  </a:cubicBezTo>
                  <a:cubicBezTo>
                    <a:pt x="371240" y="1691563"/>
                    <a:pt x="321385" y="1604361"/>
                    <a:pt x="273167" y="1520080"/>
                  </a:cubicBezTo>
                  <a:cubicBezTo>
                    <a:pt x="73334" y="1170636"/>
                    <a:pt x="-21548" y="989700"/>
                    <a:pt x="4118" y="696338"/>
                  </a:cubicBezTo>
                  <a:cubicBezTo>
                    <a:pt x="23232" y="477870"/>
                    <a:pt x="80908" y="264786"/>
                    <a:pt x="175984" y="6038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grpSp>
        <p:nvGrpSpPr>
          <p:cNvPr id="8" name="Group 7">
            <a:extLst>
              <a:ext uri="{FF2B5EF4-FFF2-40B4-BE49-F238E27FC236}">
                <a16:creationId xmlns:a16="http://schemas.microsoft.com/office/drawing/2014/main" id="{03099122-D80B-4389-A1CF-52C635217F4B}"/>
              </a:ext>
            </a:extLst>
          </p:cNvPr>
          <p:cNvGrpSpPr/>
          <p:nvPr/>
        </p:nvGrpSpPr>
        <p:grpSpPr>
          <a:xfrm>
            <a:off x="8122942" y="0"/>
            <a:ext cx="4069058" cy="3547008"/>
            <a:chOff x="8122942" y="0"/>
            <a:chExt cx="4069058" cy="3547008"/>
          </a:xfrm>
        </p:grpSpPr>
        <p:sp>
          <p:nvSpPr>
            <p:cNvPr id="54" name="Freeform: Shape 53">
              <a:extLst>
                <a:ext uri="{FF2B5EF4-FFF2-40B4-BE49-F238E27FC236}">
                  <a16:creationId xmlns:a16="http://schemas.microsoft.com/office/drawing/2014/main" id="{CA535D59-CDAA-4AA9-84AC-A6142E857FE2}"/>
                </a:ext>
              </a:extLst>
            </p:cNvPr>
            <p:cNvSpPr/>
            <p:nvPr/>
          </p:nvSpPr>
          <p:spPr>
            <a:xfrm>
              <a:off x="8122942" y="0"/>
              <a:ext cx="4069058" cy="3547008"/>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5" name="Freeform: Shape 54">
              <a:extLst>
                <a:ext uri="{FF2B5EF4-FFF2-40B4-BE49-F238E27FC236}">
                  <a16:creationId xmlns:a16="http://schemas.microsoft.com/office/drawing/2014/main" id="{CD6948CC-6D51-4092-887C-B0664DC102C7}"/>
                </a:ext>
              </a:extLst>
            </p:cNvPr>
            <p:cNvSpPr/>
            <p:nvPr/>
          </p:nvSpPr>
          <p:spPr>
            <a:xfrm flipH="1">
              <a:off x="8319994" y="0"/>
              <a:ext cx="3872006" cy="3321595"/>
            </a:xfrm>
            <a:custGeom>
              <a:avLst/>
              <a:gdLst>
                <a:gd name="connsiteX0" fmla="*/ 3466434 w 3872006"/>
                <a:gd name="connsiteY0" fmla="*/ 0 h 3321595"/>
                <a:gd name="connsiteX1" fmla="*/ 65800 w 3872006"/>
                <a:gd name="connsiteY1" fmla="*/ 0 h 3321595"/>
                <a:gd name="connsiteX2" fmla="*/ 0 w 3872006"/>
                <a:gd name="connsiteY2" fmla="*/ 59511 h 3321595"/>
                <a:gd name="connsiteX3" fmla="*/ 0 w 3872006"/>
                <a:gd name="connsiteY3" fmla="*/ 2518435 h 3321595"/>
                <a:gd name="connsiteX4" fmla="*/ 80122 w 3872006"/>
                <a:gd name="connsiteY4" fmla="*/ 2618704 h 3321595"/>
                <a:gd name="connsiteX5" fmla="*/ 1549501 w 3872006"/>
                <a:gd name="connsiteY5" fmla="*/ 3321595 h 3321595"/>
                <a:gd name="connsiteX6" fmla="*/ 2796711 w 3872006"/>
                <a:gd name="connsiteY6" fmla="*/ 2749441 h 3321595"/>
                <a:gd name="connsiteX7" fmla="*/ 2948494 w 3872006"/>
                <a:gd name="connsiteY7" fmla="*/ 2635829 h 3321595"/>
                <a:gd name="connsiteX8" fmla="*/ 3638840 w 3872006"/>
                <a:gd name="connsiteY8" fmla="*/ 2041901 h 3321595"/>
                <a:gd name="connsiteX9" fmla="*/ 3872006 w 3872006"/>
                <a:gd name="connsiteY9" fmla="*/ 1404055 h 3321595"/>
                <a:gd name="connsiteX10" fmla="*/ 3467973 w 3872006"/>
                <a:gd name="connsiteY10"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2006" h="3321595">
                  <a:moveTo>
                    <a:pt x="3466434" y="0"/>
                  </a:moveTo>
                  <a:lnTo>
                    <a:pt x="65800" y="0"/>
                  </a:lnTo>
                  <a:lnTo>
                    <a:pt x="0" y="59511"/>
                  </a:lnTo>
                  <a:lnTo>
                    <a:pt x="0" y="2518435"/>
                  </a:lnTo>
                  <a:lnTo>
                    <a:pt x="80122" y="2618704"/>
                  </a:lnTo>
                  <a:cubicBezTo>
                    <a:pt x="490323" y="3108658"/>
                    <a:pt x="942414" y="3321595"/>
                    <a:pt x="1549501" y="3321595"/>
                  </a:cubicBezTo>
                  <a:cubicBezTo>
                    <a:pt x="2004852" y="3321595"/>
                    <a:pt x="2338950" y="3095023"/>
                    <a:pt x="2796711" y="2749441"/>
                  </a:cubicBezTo>
                  <a:cubicBezTo>
                    <a:pt x="2847850" y="2710827"/>
                    <a:pt x="2898991" y="2672676"/>
                    <a:pt x="2948494" y="2635829"/>
                  </a:cubicBezTo>
                  <a:cubicBezTo>
                    <a:pt x="3216812" y="2435869"/>
                    <a:pt x="3470203" y="2246981"/>
                    <a:pt x="3638840" y="2041901"/>
                  </a:cubicBezTo>
                  <a:cubicBezTo>
                    <a:pt x="3800062" y="1845849"/>
                    <a:pt x="3872006" y="1649145"/>
                    <a:pt x="3872006" y="1404055"/>
                  </a:cubicBezTo>
                  <a:cubicBezTo>
                    <a:pt x="3872006" y="866538"/>
                    <a:pt x="3729694" y="376466"/>
                    <a:pt x="346797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6" name="Freeform: Shape 55">
              <a:extLst>
                <a:ext uri="{FF2B5EF4-FFF2-40B4-BE49-F238E27FC236}">
                  <a16:creationId xmlns:a16="http://schemas.microsoft.com/office/drawing/2014/main" id="{F5F9FD94-99CC-42AD-8E66-CF99E8FD5A94}"/>
                </a:ext>
              </a:extLst>
            </p:cNvPr>
            <p:cNvSpPr/>
            <p:nvPr/>
          </p:nvSpPr>
          <p:spPr>
            <a:xfrm flipH="1">
              <a:off x="8729240" y="9274"/>
              <a:ext cx="3462454" cy="3010961"/>
            </a:xfrm>
            <a:custGeom>
              <a:avLst/>
              <a:gdLst>
                <a:gd name="connsiteX0" fmla="*/ 2953507 w 3462454"/>
                <a:gd name="connsiteY0" fmla="*/ 0 h 3010961"/>
                <a:gd name="connsiteX1" fmla="*/ 477652 w 3462454"/>
                <a:gd name="connsiteY1" fmla="*/ 0 h 3010961"/>
                <a:gd name="connsiteX2" fmla="*/ 327396 w 3462454"/>
                <a:gd name="connsiteY2" fmla="*/ 113681 h 3010961"/>
                <a:gd name="connsiteX3" fmla="*/ 46554 w 3462454"/>
                <a:gd name="connsiteY3" fmla="*/ 391785 h 3010961"/>
                <a:gd name="connsiteX4" fmla="*/ 0 w 3462454"/>
                <a:gd name="connsiteY4" fmla="*/ 453516 h 3010961"/>
                <a:gd name="connsiteX5" fmla="*/ 0 w 3462454"/>
                <a:gd name="connsiteY5" fmla="*/ 2083461 h 3010961"/>
                <a:gd name="connsiteX6" fmla="*/ 26382 w 3462454"/>
                <a:gd name="connsiteY6" fmla="*/ 2118637 h 3010961"/>
                <a:gd name="connsiteX7" fmla="*/ 101620 w 3462454"/>
                <a:gd name="connsiteY7" fmla="*/ 2222744 h 3010961"/>
                <a:gd name="connsiteX8" fmla="*/ 1494064 w 3462454"/>
                <a:gd name="connsiteY8" fmla="*/ 3010961 h 3010961"/>
                <a:gd name="connsiteX9" fmla="*/ 2551110 w 3462454"/>
                <a:gd name="connsiteY9" fmla="*/ 2526044 h 3010961"/>
                <a:gd name="connsiteX10" fmla="*/ 2679751 w 3462454"/>
                <a:gd name="connsiteY10" fmla="*/ 2429754 h 3010961"/>
                <a:gd name="connsiteX11" fmla="*/ 3264840 w 3462454"/>
                <a:gd name="connsiteY11" fmla="*/ 1926383 h 3010961"/>
                <a:gd name="connsiteX12" fmla="*/ 3462454 w 3462454"/>
                <a:gd name="connsiteY12" fmla="*/ 1385790 h 3010961"/>
                <a:gd name="connsiteX13" fmla="*/ 3018820 w 3462454"/>
                <a:gd name="connsiteY13" fmla="*/ 67626 h 301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2454" h="3010961">
                  <a:moveTo>
                    <a:pt x="2953507" y="0"/>
                  </a:moveTo>
                  <a:lnTo>
                    <a:pt x="477652" y="0"/>
                  </a:lnTo>
                  <a:lnTo>
                    <a:pt x="327396" y="113681"/>
                  </a:lnTo>
                  <a:cubicBezTo>
                    <a:pt x="222344" y="200626"/>
                    <a:pt x="128536" y="293564"/>
                    <a:pt x="46554" y="391785"/>
                  </a:cubicBezTo>
                  <a:lnTo>
                    <a:pt x="0" y="453516"/>
                  </a:lnTo>
                  <a:lnTo>
                    <a:pt x="0" y="2083461"/>
                  </a:lnTo>
                  <a:lnTo>
                    <a:pt x="26382" y="2118637"/>
                  </a:lnTo>
                  <a:cubicBezTo>
                    <a:pt x="51135" y="2152065"/>
                    <a:pt x="76235" y="2186586"/>
                    <a:pt x="101620" y="2222744"/>
                  </a:cubicBezTo>
                  <a:cubicBezTo>
                    <a:pt x="489585" y="2775245"/>
                    <a:pt x="906035" y="3010961"/>
                    <a:pt x="1494064" y="3010961"/>
                  </a:cubicBezTo>
                  <a:cubicBezTo>
                    <a:pt x="1879987" y="3010961"/>
                    <a:pt x="2163144" y="2818935"/>
                    <a:pt x="2551110" y="2526044"/>
                  </a:cubicBezTo>
                  <a:cubicBezTo>
                    <a:pt x="2594452" y="2493317"/>
                    <a:pt x="2637795" y="2460984"/>
                    <a:pt x="2679751" y="2429754"/>
                  </a:cubicBezTo>
                  <a:cubicBezTo>
                    <a:pt x="2907158" y="2260282"/>
                    <a:pt x="3121914" y="2100194"/>
                    <a:pt x="3264840" y="1926383"/>
                  </a:cubicBezTo>
                  <a:cubicBezTo>
                    <a:pt x="3401480" y="1760224"/>
                    <a:pt x="3462454" y="1593511"/>
                    <a:pt x="3462454" y="1385790"/>
                  </a:cubicBezTo>
                  <a:cubicBezTo>
                    <a:pt x="3462454" y="865148"/>
                    <a:pt x="3304918" y="397028"/>
                    <a:pt x="3018820" y="67626"/>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F47D3E70-A759-410D-B5DB-855218E138C3}"/>
                </a:ext>
              </a:extLst>
            </p:cNvPr>
            <p:cNvSpPr/>
            <p:nvPr/>
          </p:nvSpPr>
          <p:spPr>
            <a:xfrm flipH="1">
              <a:off x="8243247" y="9274"/>
              <a:ext cx="3948447" cy="3411460"/>
            </a:xfrm>
            <a:custGeom>
              <a:avLst/>
              <a:gdLst>
                <a:gd name="connsiteX0" fmla="*/ 3564894 w 3904481"/>
                <a:gd name="connsiteY0" fmla="*/ 0 h 3411460"/>
                <a:gd name="connsiteX1" fmla="*/ 0 w 3904481"/>
                <a:gd name="connsiteY1" fmla="*/ 0 h 3411460"/>
                <a:gd name="connsiteX2" fmla="*/ 0 w 3904481"/>
                <a:gd name="connsiteY2" fmla="*/ 2659993 h 3411460"/>
                <a:gd name="connsiteX3" fmla="*/ 1876 w 3904481"/>
                <a:gd name="connsiteY3" fmla="*/ 2662425 h 3411460"/>
                <a:gd name="connsiteX4" fmla="*/ 1514161 w 3904481"/>
                <a:gd name="connsiteY4" fmla="*/ 3411460 h 3411460"/>
                <a:gd name="connsiteX5" fmla="*/ 2797788 w 3904481"/>
                <a:gd name="connsiteY5" fmla="*/ 2801744 h 3411460"/>
                <a:gd name="connsiteX6" fmla="*/ 2954004 w 3904481"/>
                <a:gd name="connsiteY6" fmla="*/ 2680673 h 3411460"/>
                <a:gd name="connsiteX7" fmla="*/ 3664508 w 3904481"/>
                <a:gd name="connsiteY7" fmla="*/ 2047754 h 3411460"/>
                <a:gd name="connsiteX8" fmla="*/ 3904481 w 3904481"/>
                <a:gd name="connsiteY8" fmla="*/ 1368033 h 3411460"/>
                <a:gd name="connsiteX9" fmla="*/ 3596499 w 3904481"/>
                <a:gd name="connsiteY9" fmla="*/ 52268 h 34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4481" h="3411460">
                  <a:moveTo>
                    <a:pt x="3564894" y="0"/>
                  </a:moveTo>
                  <a:lnTo>
                    <a:pt x="0" y="0"/>
                  </a:lnTo>
                  <a:lnTo>
                    <a:pt x="0" y="2659993"/>
                  </a:lnTo>
                  <a:lnTo>
                    <a:pt x="1876" y="2662425"/>
                  </a:lnTo>
                  <a:cubicBezTo>
                    <a:pt x="424055" y="3184544"/>
                    <a:pt x="889346" y="3411460"/>
                    <a:pt x="1514161" y="3411460"/>
                  </a:cubicBezTo>
                  <a:cubicBezTo>
                    <a:pt x="1982808" y="3411460"/>
                    <a:pt x="2326661" y="3170014"/>
                    <a:pt x="2797788" y="2801744"/>
                  </a:cubicBezTo>
                  <a:cubicBezTo>
                    <a:pt x="2850420" y="2760595"/>
                    <a:pt x="2903054" y="2719940"/>
                    <a:pt x="2954004" y="2680673"/>
                  </a:cubicBezTo>
                  <a:cubicBezTo>
                    <a:pt x="3230156" y="2467586"/>
                    <a:pt x="3490946" y="2266297"/>
                    <a:pt x="3664508" y="2047754"/>
                  </a:cubicBezTo>
                  <a:cubicBezTo>
                    <a:pt x="3830437" y="1838832"/>
                    <a:pt x="3904481" y="1629214"/>
                    <a:pt x="3904481" y="1368033"/>
                  </a:cubicBezTo>
                  <a:cubicBezTo>
                    <a:pt x="3904481" y="877057"/>
                    <a:pt x="3796872" y="423228"/>
                    <a:pt x="3596499" y="52268"/>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9" name="Group 8">
            <a:extLst>
              <a:ext uri="{FF2B5EF4-FFF2-40B4-BE49-F238E27FC236}">
                <a16:creationId xmlns:a16="http://schemas.microsoft.com/office/drawing/2014/main" id="{90302A25-2D4F-4AD5-B0E9-C12184C3599E}"/>
              </a:ext>
            </a:extLst>
          </p:cNvPr>
          <p:cNvGrpSpPr/>
          <p:nvPr/>
        </p:nvGrpSpPr>
        <p:grpSpPr>
          <a:xfrm>
            <a:off x="-1" y="1355238"/>
            <a:ext cx="4381339" cy="5510713"/>
            <a:chOff x="0" y="1347287"/>
            <a:chExt cx="4259808" cy="5510713"/>
          </a:xfrm>
        </p:grpSpPr>
        <p:sp>
          <p:nvSpPr>
            <p:cNvPr id="59" name="Freeform: Shape 58">
              <a:extLst>
                <a:ext uri="{FF2B5EF4-FFF2-40B4-BE49-F238E27FC236}">
                  <a16:creationId xmlns:a16="http://schemas.microsoft.com/office/drawing/2014/main" id="{E227AF03-773A-4B1E-8FED-67198038E60D}"/>
                </a:ext>
              </a:extLst>
            </p:cNvPr>
            <p:cNvSpPr/>
            <p:nvPr/>
          </p:nvSpPr>
          <p:spPr>
            <a:xfrm>
              <a:off x="0" y="1676545"/>
              <a:ext cx="4174269" cy="5181455"/>
            </a:xfrm>
            <a:custGeom>
              <a:avLst/>
              <a:gdLst>
                <a:gd name="connsiteX0" fmla="*/ 1155130 w 4174269"/>
                <a:gd name="connsiteY0" fmla="*/ 990 h 5181455"/>
                <a:gd name="connsiteX1" fmla="*/ 2396955 w 4174269"/>
                <a:gd name="connsiteY1" fmla="*/ 367328 h 5181455"/>
                <a:gd name="connsiteX2" fmla="*/ 3827960 w 4174269"/>
                <a:gd name="connsiteY2" fmla="*/ 4749328 h 5181455"/>
                <a:gd name="connsiteX3" fmla="*/ 3561502 w 4174269"/>
                <a:gd name="connsiteY3" fmla="*/ 5090948 h 5181455"/>
                <a:gd name="connsiteX4" fmla="*/ 3452726 w 4174269"/>
                <a:gd name="connsiteY4" fmla="*/ 5181455 h 5181455"/>
                <a:gd name="connsiteX5" fmla="*/ 0 w 4174269"/>
                <a:gd name="connsiteY5" fmla="*/ 5181455 h 5181455"/>
                <a:gd name="connsiteX6" fmla="*/ 0 w 4174269"/>
                <a:gd name="connsiteY6" fmla="*/ 251605 h 5181455"/>
                <a:gd name="connsiteX7" fmla="*/ 157396 w 4174269"/>
                <a:gd name="connsiteY7" fmla="*/ 182600 h 5181455"/>
                <a:gd name="connsiteX8" fmla="*/ 1155130 w 4174269"/>
                <a:gd name="connsiteY8" fmla="*/ 990 h 518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269" h="5181455">
                  <a:moveTo>
                    <a:pt x="1155130" y="990"/>
                  </a:moveTo>
                  <a:cubicBezTo>
                    <a:pt x="1564667" y="12730"/>
                    <a:pt x="1984593" y="129250"/>
                    <a:pt x="2396955" y="367328"/>
                  </a:cubicBezTo>
                  <a:cubicBezTo>
                    <a:pt x="3871760" y="1218807"/>
                    <a:pt x="4678347" y="3276416"/>
                    <a:pt x="3827960" y="4749328"/>
                  </a:cubicBezTo>
                  <a:cubicBezTo>
                    <a:pt x="3748235" y="4887417"/>
                    <a:pt x="3658928" y="4998272"/>
                    <a:pt x="3561502" y="5090948"/>
                  </a:cubicBezTo>
                  <a:lnTo>
                    <a:pt x="3452726" y="5181455"/>
                  </a:lnTo>
                  <a:lnTo>
                    <a:pt x="0" y="5181455"/>
                  </a:lnTo>
                  <a:lnTo>
                    <a:pt x="0" y="251605"/>
                  </a:lnTo>
                  <a:lnTo>
                    <a:pt x="157396" y="182600"/>
                  </a:lnTo>
                  <a:cubicBezTo>
                    <a:pt x="475610" y="54980"/>
                    <a:pt x="811718" y="-8854"/>
                    <a:pt x="1155130" y="99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0" name="Freeform: Shape 59">
              <a:extLst>
                <a:ext uri="{FF2B5EF4-FFF2-40B4-BE49-F238E27FC236}">
                  <a16:creationId xmlns:a16="http://schemas.microsoft.com/office/drawing/2014/main" id="{D6FE8FAD-8A4A-49E1-AFAF-A074482295A9}"/>
                </a:ext>
              </a:extLst>
            </p:cNvPr>
            <p:cNvSpPr/>
            <p:nvPr/>
          </p:nvSpPr>
          <p:spPr>
            <a:xfrm>
              <a:off x="0" y="1347287"/>
              <a:ext cx="4259808" cy="5510713"/>
            </a:xfrm>
            <a:custGeom>
              <a:avLst/>
              <a:gdLst>
                <a:gd name="connsiteX0" fmla="*/ 948905 w 4259808"/>
                <a:gd name="connsiteY0" fmla="*/ 1556 h 5510713"/>
                <a:gd name="connsiteX1" fmla="*/ 2304106 w 4259808"/>
                <a:gd name="connsiteY1" fmla="*/ 405867 h 5510713"/>
                <a:gd name="connsiteX2" fmla="*/ 3890982 w 4259808"/>
                <a:gd name="connsiteY2" fmla="*/ 5156588 h 5510713"/>
                <a:gd name="connsiteX3" fmla="*/ 3680329 w 4259808"/>
                <a:gd name="connsiteY3" fmla="*/ 5445948 h 5510713"/>
                <a:gd name="connsiteX4" fmla="*/ 3616504 w 4259808"/>
                <a:gd name="connsiteY4" fmla="*/ 5510713 h 5510713"/>
                <a:gd name="connsiteX5" fmla="*/ 0 w 4259808"/>
                <a:gd name="connsiteY5" fmla="*/ 5510713 h 5510713"/>
                <a:gd name="connsiteX6" fmla="*/ 0 w 4259808"/>
                <a:gd name="connsiteY6" fmla="*/ 144797 h 5510713"/>
                <a:gd name="connsiteX7" fmla="*/ 164164 w 4259808"/>
                <a:gd name="connsiteY7" fmla="*/ 92266 h 5510713"/>
                <a:gd name="connsiteX8" fmla="*/ 948905 w 4259808"/>
                <a:gd name="connsiteY8" fmla="*/ 1556 h 551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9808" h="5510713">
                  <a:moveTo>
                    <a:pt x="948905" y="1556"/>
                  </a:moveTo>
                  <a:cubicBezTo>
                    <a:pt x="1395136" y="16867"/>
                    <a:pt x="1853354" y="145625"/>
                    <a:pt x="2304106" y="405867"/>
                  </a:cubicBezTo>
                  <a:cubicBezTo>
                    <a:pt x="3916211" y="1336616"/>
                    <a:pt x="4808028" y="3568218"/>
                    <a:pt x="3890982" y="5156588"/>
                  </a:cubicBezTo>
                  <a:cubicBezTo>
                    <a:pt x="3826502" y="5268272"/>
                    <a:pt x="3756052" y="5363347"/>
                    <a:pt x="3680329" y="5445948"/>
                  </a:cubicBezTo>
                  <a:lnTo>
                    <a:pt x="3616504" y="5510713"/>
                  </a:lnTo>
                  <a:lnTo>
                    <a:pt x="0" y="5510713"/>
                  </a:lnTo>
                  <a:lnTo>
                    <a:pt x="0" y="144797"/>
                  </a:lnTo>
                  <a:lnTo>
                    <a:pt x="164164" y="92266"/>
                  </a:lnTo>
                  <a:cubicBezTo>
                    <a:pt x="418657" y="23914"/>
                    <a:pt x="681631" y="-7614"/>
                    <a:pt x="948905"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1" name="Freeform: Shape 60">
              <a:extLst>
                <a:ext uri="{FF2B5EF4-FFF2-40B4-BE49-F238E27FC236}">
                  <a16:creationId xmlns:a16="http://schemas.microsoft.com/office/drawing/2014/main" id="{0A7C4DFB-FDFD-4F28-8B00-287EB75C79EB}"/>
                </a:ext>
              </a:extLst>
            </p:cNvPr>
            <p:cNvSpPr/>
            <p:nvPr/>
          </p:nvSpPr>
          <p:spPr>
            <a:xfrm>
              <a:off x="0" y="1592806"/>
              <a:ext cx="4029221" cy="5265194"/>
            </a:xfrm>
            <a:custGeom>
              <a:avLst/>
              <a:gdLst>
                <a:gd name="connsiteX0" fmla="*/ 812878 w 4029221"/>
                <a:gd name="connsiteY0" fmla="*/ 840 h 5265194"/>
                <a:gd name="connsiteX1" fmla="*/ 960980 w 4029221"/>
                <a:gd name="connsiteY1" fmla="*/ 1442 h 5265194"/>
                <a:gd name="connsiteX2" fmla="*/ 2216856 w 4029221"/>
                <a:gd name="connsiteY2" fmla="*/ 376120 h 5265194"/>
                <a:gd name="connsiteX3" fmla="*/ 3687427 w 4029221"/>
                <a:gd name="connsiteY3" fmla="*/ 4778650 h 5265194"/>
                <a:gd name="connsiteX4" fmla="*/ 3267677 w 4029221"/>
                <a:gd name="connsiteY4" fmla="*/ 5245601 h 5265194"/>
                <a:gd name="connsiteX5" fmla="*/ 3237167 w 4029221"/>
                <a:gd name="connsiteY5" fmla="*/ 5265194 h 5265194"/>
                <a:gd name="connsiteX6" fmla="*/ 0 w 4029221"/>
                <a:gd name="connsiteY6" fmla="*/ 5265194 h 5265194"/>
                <a:gd name="connsiteX7" fmla="*/ 0 w 4029221"/>
                <a:gd name="connsiteY7" fmla="*/ 162790 h 5265194"/>
                <a:gd name="connsiteX8" fmla="*/ 58408 w 4029221"/>
                <a:gd name="connsiteY8" fmla="*/ 139352 h 5265194"/>
                <a:gd name="connsiteX9" fmla="*/ 812878 w 4029221"/>
                <a:gd name="connsiteY9" fmla="*/ 840 h 52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9221" h="5265194">
                  <a:moveTo>
                    <a:pt x="812878" y="840"/>
                  </a:moveTo>
                  <a:cubicBezTo>
                    <a:pt x="862065" y="-449"/>
                    <a:pt x="911443" y="-258"/>
                    <a:pt x="960980" y="1442"/>
                  </a:cubicBezTo>
                  <a:cubicBezTo>
                    <a:pt x="1374507" y="15631"/>
                    <a:pt x="1799140" y="134952"/>
                    <a:pt x="2216856" y="376120"/>
                  </a:cubicBezTo>
                  <a:cubicBezTo>
                    <a:pt x="3710806" y="1238652"/>
                    <a:pt x="4537261" y="3306696"/>
                    <a:pt x="3687427" y="4778650"/>
                  </a:cubicBezTo>
                  <a:cubicBezTo>
                    <a:pt x="3567917" y="4985647"/>
                    <a:pt x="3426282" y="5131074"/>
                    <a:pt x="3267677" y="5245601"/>
                  </a:cubicBezTo>
                  <a:lnTo>
                    <a:pt x="3237167" y="5265194"/>
                  </a:lnTo>
                  <a:lnTo>
                    <a:pt x="0" y="5265194"/>
                  </a:lnTo>
                  <a:lnTo>
                    <a:pt x="0" y="162790"/>
                  </a:lnTo>
                  <a:lnTo>
                    <a:pt x="58408" y="139352"/>
                  </a:lnTo>
                  <a:cubicBezTo>
                    <a:pt x="301661" y="55163"/>
                    <a:pt x="554646" y="7607"/>
                    <a:pt x="812878" y="840"/>
                  </a:cubicBezTo>
                  <a:close/>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2" name="Freeform: Shape 61">
              <a:extLst>
                <a:ext uri="{FF2B5EF4-FFF2-40B4-BE49-F238E27FC236}">
                  <a16:creationId xmlns:a16="http://schemas.microsoft.com/office/drawing/2014/main" id="{B6E867DF-0B62-429A-A554-CBE585048439}"/>
                </a:ext>
              </a:extLst>
            </p:cNvPr>
            <p:cNvSpPr/>
            <p:nvPr/>
          </p:nvSpPr>
          <p:spPr>
            <a:xfrm>
              <a:off x="0" y="2147333"/>
              <a:ext cx="3702048" cy="4710667"/>
            </a:xfrm>
            <a:custGeom>
              <a:avLst/>
              <a:gdLst>
                <a:gd name="connsiteX0" fmla="*/ 1057511 w 3702048"/>
                <a:gd name="connsiteY0" fmla="*/ 1243 h 4710667"/>
                <a:gd name="connsiteX1" fmla="*/ 2139959 w 3702048"/>
                <a:gd name="connsiteY1" fmla="*/ 324180 h 4710667"/>
                <a:gd name="connsiteX2" fmla="*/ 3407455 w 3702048"/>
                <a:gd name="connsiteY2" fmla="*/ 4118750 h 4710667"/>
                <a:gd name="connsiteX3" fmla="*/ 2754080 w 3702048"/>
                <a:gd name="connsiteY3" fmla="*/ 4690965 h 4710667"/>
                <a:gd name="connsiteX4" fmla="*/ 2711405 w 3702048"/>
                <a:gd name="connsiteY4" fmla="*/ 4710667 h 4710667"/>
                <a:gd name="connsiteX5" fmla="*/ 0 w 3702048"/>
                <a:gd name="connsiteY5" fmla="*/ 4710667 h 4710667"/>
                <a:gd name="connsiteX6" fmla="*/ 0 w 3702048"/>
                <a:gd name="connsiteY6" fmla="*/ 239601 h 4710667"/>
                <a:gd name="connsiteX7" fmla="*/ 72857 w 3702048"/>
                <a:gd name="connsiteY7" fmla="*/ 203063 h 4710667"/>
                <a:gd name="connsiteX8" fmla="*/ 1057511 w 3702048"/>
                <a:gd name="connsiteY8" fmla="*/ 1243 h 471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2048" h="4710667">
                  <a:moveTo>
                    <a:pt x="1057511" y="1243"/>
                  </a:moveTo>
                  <a:cubicBezTo>
                    <a:pt x="1413932" y="13473"/>
                    <a:pt x="1779927" y="116316"/>
                    <a:pt x="2139959" y="324180"/>
                  </a:cubicBezTo>
                  <a:cubicBezTo>
                    <a:pt x="3427605" y="1067603"/>
                    <a:pt x="4139931" y="2850064"/>
                    <a:pt x="3407455" y="4118750"/>
                  </a:cubicBezTo>
                  <a:cubicBezTo>
                    <a:pt x="3235777" y="4416105"/>
                    <a:pt x="3011128" y="4566048"/>
                    <a:pt x="2754080" y="4690965"/>
                  </a:cubicBezTo>
                  <a:lnTo>
                    <a:pt x="2711405" y="4710667"/>
                  </a:lnTo>
                  <a:lnTo>
                    <a:pt x="0" y="4710667"/>
                  </a:lnTo>
                  <a:lnTo>
                    <a:pt x="0" y="239601"/>
                  </a:lnTo>
                  <a:lnTo>
                    <a:pt x="72857" y="203063"/>
                  </a:lnTo>
                  <a:cubicBezTo>
                    <a:pt x="383165" y="61024"/>
                    <a:pt x="715942" y="-10476"/>
                    <a:pt x="1057511" y="1243"/>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p:cNvSpPr>
            <a:spLocks noGrp="1"/>
          </p:cNvSpPr>
          <p:nvPr>
            <p:ph type="title"/>
          </p:nvPr>
        </p:nvSpPr>
        <p:spPr>
          <a:xfrm>
            <a:off x="4654296" y="3420734"/>
            <a:ext cx="6665976" cy="2129674"/>
          </a:xfrm>
        </p:spPr>
        <p:txBody>
          <a:bodyPr anchor="b">
            <a:noAutofit/>
          </a:bodyPr>
          <a:lstStyle>
            <a:lvl1pPr algn="l">
              <a:lnSpc>
                <a:spcPct val="110000"/>
              </a:lnSpc>
              <a:defRPr sz="4800" cap="none" baseline="0">
                <a:solidFill>
                  <a:schemeClr val="tx1">
                    <a:lumMod val="75000"/>
                    <a:lumOff val="25000"/>
                  </a:schemeClr>
                </a:solidFill>
              </a:defRPr>
            </a:lvl1pPr>
          </a:lstStyle>
          <a:p>
            <a:r>
              <a:rPr lang="en-US"/>
              <a:t>Click to edit Master title style</a:t>
            </a:r>
            <a:endParaRPr lang="en-US" dirty="0"/>
          </a:p>
        </p:txBody>
      </p:sp>
      <p:sp>
        <p:nvSpPr>
          <p:cNvPr id="23" name="Footer Placeholder 22">
            <a:extLst>
              <a:ext uri="{FF2B5EF4-FFF2-40B4-BE49-F238E27FC236}">
                <a16:creationId xmlns:a16="http://schemas.microsoft.com/office/drawing/2014/main" id="{E197B67B-BA44-4D2A-B31D-35A89323C4B1}"/>
              </a:ext>
            </a:extLst>
          </p:cNvPr>
          <p:cNvSpPr>
            <a:spLocks noGrp="1"/>
          </p:cNvSpPr>
          <p:nvPr>
            <p:ph type="ftr" sz="quarter" idx="11"/>
          </p:nvPr>
        </p:nvSpPr>
        <p:spPr>
          <a:xfrm>
            <a:off x="4654296" y="6170490"/>
            <a:ext cx="5713314" cy="457200"/>
          </a:xfrm>
        </p:spPr>
        <p:txBody>
          <a:bodyPr/>
          <a:lstStyle/>
          <a:p>
            <a:endParaRPr lang="en-US" dirty="0"/>
          </a:p>
        </p:txBody>
      </p:sp>
      <p:sp>
        <p:nvSpPr>
          <p:cNvPr id="27" name="Slide Number Placeholder 26">
            <a:extLst>
              <a:ext uri="{FF2B5EF4-FFF2-40B4-BE49-F238E27FC236}">
                <a16:creationId xmlns:a16="http://schemas.microsoft.com/office/drawing/2014/main" id="{1D718595-24D3-4517-A62E-C1F493407AA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3" name="Text Placeholder 2"/>
          <p:cNvSpPr>
            <a:spLocks noGrp="1"/>
          </p:cNvSpPr>
          <p:nvPr>
            <p:ph type="body" idx="1"/>
          </p:nvPr>
        </p:nvSpPr>
        <p:spPr>
          <a:xfrm>
            <a:off x="4654295" y="5550408"/>
            <a:ext cx="6665975" cy="512064"/>
          </a:xfrm>
        </p:spPr>
        <p:txBody>
          <a:bodyPr>
            <a:normAutofit/>
          </a:bodyPr>
          <a:lstStyle>
            <a:lvl1pPr marL="0" indent="0" algn="l">
              <a:lnSpc>
                <a:spcPct val="130000"/>
              </a:lnSpc>
              <a:spcBef>
                <a:spcPts val="0"/>
              </a:spcBef>
              <a:buNone/>
              <a:defRPr sz="200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Date Placeholder 17">
            <a:extLst>
              <a:ext uri="{FF2B5EF4-FFF2-40B4-BE49-F238E27FC236}">
                <a16:creationId xmlns:a16="http://schemas.microsoft.com/office/drawing/2014/main" id="{3C6217BB-A228-414D-92D9-E1D1EFEB8BE6}"/>
              </a:ext>
            </a:extLst>
          </p:cNvPr>
          <p:cNvSpPr>
            <a:spLocks noGrp="1"/>
          </p:cNvSpPr>
          <p:nvPr>
            <p:ph type="dt" sz="half" idx="10"/>
          </p:nvPr>
        </p:nvSpPr>
        <p:spPr>
          <a:xfrm>
            <a:off x="640080" y="6170491"/>
            <a:ext cx="2840083" cy="457200"/>
          </a:xfrm>
        </p:spPr>
        <p:txBody>
          <a:bodyPr/>
          <a:lstStyle>
            <a:lvl1pPr algn="l">
              <a:defRPr/>
            </a:lvl1pPr>
          </a:lstStyle>
          <a:p>
            <a:fld id="{E72EB70D-CD01-44DA-83B3-8FEB3383D307}" type="datetime1">
              <a:rPr lang="en-US" smtClean="0"/>
              <a:t>11/12/24</a:t>
            </a:fld>
            <a:endParaRPr lang="en-US" dirty="0"/>
          </a:p>
        </p:txBody>
      </p:sp>
    </p:spTree>
    <p:extLst>
      <p:ext uri="{BB962C8B-B14F-4D97-AF65-F5344CB8AC3E}">
        <p14:creationId xmlns:p14="http://schemas.microsoft.com/office/powerpoint/2010/main" val="1699591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2024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029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a:lstStyle/>
          <a:p>
            <a:fld id="{D0158CFD-9357-46BE-A189-D637A67C8730}" type="datetime1">
              <a:rPr lang="en-US" smtClean="0"/>
              <a:t>11/12/24</a:t>
            </a:fld>
            <a:endParaRPr lang="en-US" dirty="0"/>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7AE6B7E1-F60B-4D08-9052-423D6FBFAD6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558905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0241" y="2456408"/>
            <a:ext cx="4160520" cy="823912"/>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2024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30290" y="2456408"/>
            <a:ext cx="4160520"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6530290"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3771BF97-4D2A-43A4-8CDC-2250017EB045}"/>
              </a:ext>
            </a:extLst>
          </p:cNvPr>
          <p:cNvSpPr>
            <a:spLocks noGrp="1"/>
          </p:cNvSpPr>
          <p:nvPr>
            <p:ph type="dt" sz="half" idx="10"/>
          </p:nvPr>
        </p:nvSpPr>
        <p:spPr/>
        <p:txBody>
          <a:bodyPr/>
          <a:lstStyle/>
          <a:p>
            <a:fld id="{7B4742EE-B331-4632-BD10-A82FED6B6FC0}" type="datetime1">
              <a:rPr lang="en-US" smtClean="0"/>
              <a:t>11/12/24</a:t>
            </a:fld>
            <a:endParaRPr lang="en-US"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EEFCE38B-E087-4988-BC3A-FE3B55E70D7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07971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a:lstStyle/>
          <a:p>
            <a:fld id="{451BA835-D13F-49F4-8F11-5D576AC65FAD}" type="datetime1">
              <a:rPr lang="en-US" smtClean="0"/>
              <a:t>11/12/24</a:t>
            </a:fld>
            <a:endParaRPr lang="en-US" dirty="0"/>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EEDDF50D-95C0-4DA2-BBC6-41774FAC140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638700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a:lstStyle/>
          <a:p>
            <a:fld id="{ADBD1799-ACB5-4CB2-86A2-5C574F1C8706}" type="datetime1">
              <a:rPr lang="en-US" smtClean="0"/>
              <a:t>11/12/24</a:t>
            </a:fld>
            <a:endParaRPr lang="en-US" dirty="0"/>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5557A9-903F-4B36-8B06-D9EADF230508}"/>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747826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8" y="640080"/>
            <a:ext cx="3227715" cy="2551751"/>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1280160" y="640080"/>
            <a:ext cx="6949440" cy="5455919"/>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a:lstStyle/>
          <a:p>
            <a:fld id="{ED5DD0D6-7A82-473E-879B-C6ECD6CCCFEC}" type="datetime1">
              <a:rPr lang="en-US" smtClean="0"/>
              <a:t>11/12/24</a:t>
            </a:fld>
            <a:endParaRPr lang="en-US" dirty="0"/>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0" y="6170490"/>
            <a:ext cx="6949440" cy="457200"/>
          </a:xfrm>
        </p:spPr>
        <p:txBody>
          <a:bodyPr/>
          <a:lstStyle/>
          <a:p>
            <a:endParaRPr lang="en-US" dirty="0"/>
          </a:p>
        </p:txBody>
      </p:sp>
      <p:sp>
        <p:nvSpPr>
          <p:cNvPr id="10" name="Slide Number Placeholder 9">
            <a:extLst>
              <a:ext uri="{FF2B5EF4-FFF2-40B4-BE49-F238E27FC236}">
                <a16:creationId xmlns:a16="http://schemas.microsoft.com/office/drawing/2014/main" id="{518D0320-9B66-443F-8E28-8BCF07E082BD}"/>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217824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0"/>
            <a:ext cx="8102651"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a:lstStyle/>
          <a:p>
            <a:fld id="{D4605E03-BC17-41A7-854C-DFAB672737DC}" type="datetime1">
              <a:rPr lang="en-US" smtClean="0"/>
              <a:t>11/12/24</a:t>
            </a:fld>
            <a:endParaRPr lang="en-US" dirty="0"/>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a:lstStyle>
            <a:lvl1pPr>
              <a:defRPr b="1">
                <a:solidFill>
                  <a:srgbClr val="FFFFFF"/>
                </a:solidFill>
                <a:effectLst>
                  <a:outerShdw blurRad="50800" dist="38100" dir="2700000" algn="tl" rotWithShape="0">
                    <a:prstClr val="black">
                      <a:alpha val="43000"/>
                    </a:prstClr>
                  </a:outerShdw>
                </a:effectLst>
              </a:defRPr>
            </a:lvl1pPr>
          </a:lstStyle>
          <a:p>
            <a:endParaRPr lang="en-US" dirty="0"/>
          </a:p>
        </p:txBody>
      </p:sp>
      <p:sp>
        <p:nvSpPr>
          <p:cNvPr id="13" name="Slide Number Placeholder 12">
            <a:extLst>
              <a:ext uri="{FF2B5EF4-FFF2-40B4-BE49-F238E27FC236}">
                <a16:creationId xmlns:a16="http://schemas.microsoft.com/office/drawing/2014/main" id="{F9BFA0A0-2117-4A10-9DAA-080C21559CF3}"/>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687124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6397E4A-EB6A-4FA6-AA4F-69EA0C70FDC9}"/>
              </a:ext>
            </a:extLst>
          </p:cNvPr>
          <p:cNvSpPr>
            <a:spLocks noGrp="1"/>
          </p:cNvSpPr>
          <p:nvPr>
            <p:ph type="dt" sz="half" idx="10"/>
          </p:nvPr>
        </p:nvSpPr>
        <p:spPr/>
        <p:txBody>
          <a:bodyPr/>
          <a:lstStyle/>
          <a:p>
            <a:fld id="{6F86ED0C-1DA7-41F0-94CF-6218B1FEDFF1}" type="datetime1">
              <a:rPr lang="en-US" smtClean="0"/>
              <a:t>11/12/24</a:t>
            </a:fld>
            <a:endParaRPr lang="en-US" dirty="0"/>
          </a:p>
        </p:txBody>
      </p:sp>
      <p:sp>
        <p:nvSpPr>
          <p:cNvPr id="8" name="Footer Placeholder 7">
            <a:extLst>
              <a:ext uri="{FF2B5EF4-FFF2-40B4-BE49-F238E27FC236}">
                <a16:creationId xmlns:a16="http://schemas.microsoft.com/office/drawing/2014/main" id="{051A2F5D-7AC4-4F91-965A-7B6A45D6F41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6E8B86-CDB8-482F-9D9F-1BFDA3638B3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565665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EECF02AB-6034-4B88-BC5A-7C17CB0EF809}" type="datetime1">
              <a:rPr lang="en-US" smtClean="0"/>
              <a:t>11/12/24</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8417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442220"/>
            <a:ext cx="8770571" cy="1345269"/>
          </a:xfrm>
          <a:prstGeom prst="rect">
            <a:avLst/>
          </a:prstGeom>
        </p:spPr>
        <p:txBody>
          <a:bodyPr vert="horz" lIns="109728" tIns="109728" rIns="109728" bIns="9144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920240" y="2312276"/>
            <a:ext cx="8770571" cy="3651504"/>
          </a:xfrm>
          <a:prstGeom prst="rect">
            <a:avLst/>
          </a:prstGeom>
        </p:spPr>
        <p:txBody>
          <a:bodyPr vert="horz" lIns="109728" tIns="109728" rIns="109728"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50727" y="6170491"/>
            <a:ext cx="2840083" cy="457200"/>
          </a:xfrm>
          <a:prstGeom prst="rect">
            <a:avLst/>
          </a:prstGeom>
        </p:spPr>
        <p:txBody>
          <a:bodyPr vert="horz" lIns="109728" tIns="109728" rIns="109728" bIns="91440" rtlCol="0" anchor="ctr"/>
          <a:lstStyle>
            <a:lvl1pPr algn="r">
              <a:defRPr sz="1100" spc="150" baseline="0">
                <a:solidFill>
                  <a:schemeClr val="tx1">
                    <a:lumMod val="75000"/>
                    <a:lumOff val="25000"/>
                  </a:schemeClr>
                </a:solidFill>
                <a:latin typeface="+mj-lt"/>
              </a:defRPr>
            </a:lvl1pPr>
          </a:lstStyle>
          <a:p>
            <a:fld id="{C4408324-A84C-4A45-93B6-78D079CCE772}" type="datetime1">
              <a:rPr lang="en-US" smtClean="0"/>
              <a:t>11/12/24</a:t>
            </a:fld>
            <a:endParaRPr lang="en-US" dirty="0"/>
          </a:p>
        </p:txBody>
      </p:sp>
      <p:sp>
        <p:nvSpPr>
          <p:cNvPr id="5" name="Footer Placeholder 4"/>
          <p:cNvSpPr>
            <a:spLocks noGrp="1"/>
          </p:cNvSpPr>
          <p:nvPr>
            <p:ph type="ftr" sz="quarter" idx="3"/>
          </p:nvPr>
        </p:nvSpPr>
        <p:spPr>
          <a:xfrm>
            <a:off x="1920240" y="6170490"/>
            <a:ext cx="5667375" cy="457200"/>
          </a:xfrm>
          <a:prstGeom prst="rect">
            <a:avLst/>
          </a:prstGeom>
        </p:spPr>
        <p:txBody>
          <a:bodyPr vert="horz" lIns="109728" tIns="109728" rIns="109728" bIns="91440" rtlCol="0" anchor="ctr"/>
          <a:lstStyle>
            <a:lvl1pPr algn="l">
              <a:defRPr sz="11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853744" y="6170490"/>
            <a:ext cx="1188720"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pPr algn="l"/>
            <a:fld id="{FAEF9944-A4F6-4C59-AEBD-678D6480B8EA}" type="slidenum">
              <a:rPr lang="en-US" smtClean="0"/>
              <a:pPr algn="l"/>
              <a:t>‹#›</a:t>
            </a:fld>
            <a:endParaRPr lang="en-US" dirty="0"/>
          </a:p>
        </p:txBody>
      </p:sp>
      <p:cxnSp>
        <p:nvCxnSpPr>
          <p:cNvPr id="9" name="Straight Connector 8" title="Rule Line">
            <a:extLst>
              <a:ext uri="{FF2B5EF4-FFF2-40B4-BE49-F238E27FC236}">
                <a16:creationId xmlns:a16="http://schemas.microsoft.com/office/drawing/2014/main" id="{430127AE-B29E-4FDF-99D2-A2F1E7003F74}"/>
              </a:ext>
            </a:extLst>
          </p:cNvPr>
          <p:cNvCxnSpPr/>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760206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1" r:id="rId6"/>
    <p:sldLayoutId id="2147483687" r:id="rId7"/>
    <p:sldLayoutId id="2147483688" r:id="rId8"/>
    <p:sldLayoutId id="2147483689" r:id="rId9"/>
    <p:sldLayoutId id="2147483690" r:id="rId10"/>
    <p:sldLayoutId id="2147483692" r:id="rId11"/>
  </p:sldLayoutIdLst>
  <p:hf sldNum="0" hdr="0" ftr="0" dt="0"/>
  <p:txStyles>
    <p:title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02_28A5530D.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microsoft.com/office/2018/10/relationships/comments" Target="../comments/modernComment_103_243115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microsoft.com/office/2018/10/relationships/comments" Target="../comments/modernComment_106_6FA8526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microsoft.com/office/2018/10/relationships/comments" Target="../comments/modernComment_107_B5E8CFEB.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microsoft.com/office/2018/10/relationships/comments" Target="../comments/modernComment_108_D0CC4ACD.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microsoft.com/office/2018/10/relationships/comments" Target="../comments/modernComment_10A_CE79EBC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microsoft.com/office/2018/10/relationships/comments" Target="../comments/modernComment_10D_C29B7F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doi.org/10.1016/0164-0704(95)80101-4" TargetMode="External"/><Relationship Id="rId2" Type="http://schemas.microsoft.com/office/2018/10/relationships/comments" Target="../comments/modernComment_109_53EC71B8.xml"/><Relationship Id="rId1" Type="http://schemas.openxmlformats.org/officeDocument/2006/relationships/slideLayout" Target="../slideLayouts/slideLayout2.xml"/><Relationship Id="rId5" Type="http://schemas.openxmlformats.org/officeDocument/2006/relationships/hyperlink" Target="https://doi-org.ezproxy.bu.edu/10.1111/ehr.13305" TargetMode="External"/><Relationship Id="rId4" Type="http://schemas.openxmlformats.org/officeDocument/2006/relationships/hyperlink" Target="http://www.jstor.org/stable/2078980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nvGrpSpPr>
          <p:cNvPr id="10" name="Group 9">
            <a:extLst>
              <a:ext uri="{FF2B5EF4-FFF2-40B4-BE49-F238E27FC236}">
                <a16:creationId xmlns:a16="http://schemas.microsoft.com/office/drawing/2014/main" id="{7283CB8A-D538-409E-A0AF-2C1F5967C2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41" y="0"/>
            <a:ext cx="7894508" cy="6858000"/>
            <a:chOff x="-11041" y="0"/>
            <a:chExt cx="7894508" cy="6858000"/>
          </a:xfrm>
        </p:grpSpPr>
        <p:sp>
          <p:nvSpPr>
            <p:cNvPr id="11" name="Freeform: Shape 10">
              <a:extLst>
                <a:ext uri="{FF2B5EF4-FFF2-40B4-BE49-F238E27FC236}">
                  <a16:creationId xmlns:a16="http://schemas.microsoft.com/office/drawing/2014/main" id="{54FEE910-B0A4-448D-9843-9F167F5C72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41" y="0"/>
              <a:ext cx="7476051" cy="6858000"/>
            </a:xfrm>
            <a:custGeom>
              <a:avLst/>
              <a:gdLst>
                <a:gd name="connsiteX0" fmla="*/ 0 w 7476051"/>
                <a:gd name="connsiteY0" fmla="*/ 0 h 6858000"/>
                <a:gd name="connsiteX1" fmla="*/ 348024 w 7476051"/>
                <a:gd name="connsiteY1" fmla="*/ 0 h 6858000"/>
                <a:gd name="connsiteX2" fmla="*/ 681975 w 7476051"/>
                <a:gd name="connsiteY2" fmla="*/ 0 h 6858000"/>
                <a:gd name="connsiteX3" fmla="*/ 1555845 w 7476051"/>
                <a:gd name="connsiteY3" fmla="*/ 0 h 6858000"/>
                <a:gd name="connsiteX4" fmla="*/ 1568054 w 7476051"/>
                <a:gd name="connsiteY4" fmla="*/ 0 h 6858000"/>
                <a:gd name="connsiteX5" fmla="*/ 1693495 w 7476051"/>
                <a:gd name="connsiteY5" fmla="*/ 0 h 6858000"/>
                <a:gd name="connsiteX6" fmla="*/ 3186636 w 7476051"/>
                <a:gd name="connsiteY6" fmla="*/ 0 h 6858000"/>
                <a:gd name="connsiteX7" fmla="*/ 5853028 w 7476051"/>
                <a:gd name="connsiteY7" fmla="*/ 0 h 6858000"/>
                <a:gd name="connsiteX8" fmla="*/ 5875152 w 7476051"/>
                <a:gd name="connsiteY8" fmla="*/ 14997 h 6858000"/>
                <a:gd name="connsiteX9" fmla="*/ 7476051 w 7476051"/>
                <a:gd name="connsiteY9" fmla="*/ 3621656 h 6858000"/>
                <a:gd name="connsiteX10" fmla="*/ 5601701 w 7476051"/>
                <a:gd name="connsiteY10" fmla="*/ 6374814 h 6858000"/>
                <a:gd name="connsiteX11" fmla="*/ 5085053 w 7476051"/>
                <a:gd name="connsiteY11" fmla="*/ 6780599 h 6858000"/>
                <a:gd name="connsiteX12" fmla="*/ 4973297 w 7476051"/>
                <a:gd name="connsiteY12" fmla="*/ 6858000 h 6858000"/>
                <a:gd name="connsiteX13" fmla="*/ 3186636 w 7476051"/>
                <a:gd name="connsiteY13" fmla="*/ 6858000 h 6858000"/>
                <a:gd name="connsiteX14" fmla="*/ 1568054 w 7476051"/>
                <a:gd name="connsiteY14" fmla="*/ 6858000 h 6858000"/>
                <a:gd name="connsiteX15" fmla="*/ 1555845 w 7476051"/>
                <a:gd name="connsiteY15" fmla="*/ 6858000 h 6858000"/>
                <a:gd name="connsiteX16" fmla="*/ 1385101 w 7476051"/>
                <a:gd name="connsiteY16" fmla="*/ 6858000 h 6858000"/>
                <a:gd name="connsiteX17" fmla="*/ 681975 w 7476051"/>
                <a:gd name="connsiteY17" fmla="*/ 6858000 h 6858000"/>
                <a:gd name="connsiteX18" fmla="*/ 348024 w 7476051"/>
                <a:gd name="connsiteY18" fmla="*/ 6858000 h 6858000"/>
                <a:gd name="connsiteX19" fmla="*/ 0 w 7476051"/>
                <a:gd name="connsiteY1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476051" h="6858000">
                  <a:moveTo>
                    <a:pt x="0" y="0"/>
                  </a:moveTo>
                  <a:lnTo>
                    <a:pt x="348024" y="0"/>
                  </a:lnTo>
                  <a:lnTo>
                    <a:pt x="681975" y="0"/>
                  </a:lnTo>
                  <a:lnTo>
                    <a:pt x="1555845" y="0"/>
                  </a:lnTo>
                  <a:lnTo>
                    <a:pt x="1568054" y="0"/>
                  </a:lnTo>
                  <a:lnTo>
                    <a:pt x="1693495" y="0"/>
                  </a:lnTo>
                  <a:lnTo>
                    <a:pt x="3186636" y="0"/>
                  </a:lnTo>
                  <a:lnTo>
                    <a:pt x="5853028" y="0"/>
                  </a:lnTo>
                  <a:lnTo>
                    <a:pt x="5875152" y="14997"/>
                  </a:lnTo>
                  <a:cubicBezTo>
                    <a:pt x="6902315" y="754641"/>
                    <a:pt x="7476051" y="2093192"/>
                    <a:pt x="7476051" y="3621656"/>
                  </a:cubicBezTo>
                  <a:cubicBezTo>
                    <a:pt x="7476051" y="4969131"/>
                    <a:pt x="6547326" y="5602839"/>
                    <a:pt x="5601701" y="6374814"/>
                  </a:cubicBezTo>
                  <a:cubicBezTo>
                    <a:pt x="5429498" y="6515397"/>
                    <a:pt x="5258871" y="6653108"/>
                    <a:pt x="5085053" y="6780599"/>
                  </a:cubicBezTo>
                  <a:lnTo>
                    <a:pt x="4973297" y="6858000"/>
                  </a:lnTo>
                  <a:lnTo>
                    <a:pt x="3186636" y="6858000"/>
                  </a:lnTo>
                  <a:lnTo>
                    <a:pt x="1568054" y="6858000"/>
                  </a:lnTo>
                  <a:lnTo>
                    <a:pt x="1555845" y="6858000"/>
                  </a:lnTo>
                  <a:lnTo>
                    <a:pt x="1385101" y="6858000"/>
                  </a:lnTo>
                  <a:lnTo>
                    <a:pt x="681975" y="6858000"/>
                  </a:lnTo>
                  <a:lnTo>
                    <a:pt x="348024" y="6858000"/>
                  </a:lnTo>
                  <a:lnTo>
                    <a:pt x="0" y="6858000"/>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BA7E51E-7B6A-4A79-8F84-47C845C7A2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5374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03C85561-90D2-4AFA-B2C5-F2D61D86C2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33737"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9026B71D-5A6F-48FE-AC6A-D7AAA0180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2496"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le 1"/>
          <p:cNvSpPr>
            <a:spLocks noGrp="1"/>
          </p:cNvSpPr>
          <p:nvPr>
            <p:ph type="ctrTitle"/>
          </p:nvPr>
        </p:nvSpPr>
        <p:spPr>
          <a:xfrm>
            <a:off x="1180531" y="1346268"/>
            <a:ext cx="6203680" cy="4119660"/>
          </a:xfrm>
        </p:spPr>
        <p:txBody>
          <a:bodyPr anchor="ctr">
            <a:normAutofit/>
          </a:bodyPr>
          <a:lstStyle/>
          <a:p>
            <a:r>
              <a:rPr lang="en-US" sz="3600" dirty="0">
                <a:ea typeface="Meiryo"/>
              </a:rPr>
              <a:t>Reform the Coinage: The Rise and Fall of the World’s First Paper Currency System</a:t>
            </a:r>
          </a:p>
        </p:txBody>
      </p:sp>
      <p:pic>
        <p:nvPicPr>
          <p:cNvPr id="4" name="Picture 3" descr="Exquisite Retro Tang And Song Dynasty Silver Ingot Small Yuanbao -  AliExpress">
            <a:extLst>
              <a:ext uri="{FF2B5EF4-FFF2-40B4-BE49-F238E27FC236}">
                <a16:creationId xmlns:a16="http://schemas.microsoft.com/office/drawing/2014/main" id="{C49A5206-1F1C-5426-9D73-E6C2787540D6}"/>
              </a:ext>
            </a:extLst>
          </p:cNvPr>
          <p:cNvPicPr>
            <a:picLocks noChangeAspect="1"/>
          </p:cNvPicPr>
          <p:nvPr/>
        </p:nvPicPr>
        <p:blipFill>
          <a:blip r:embed="rId2"/>
          <a:stretch>
            <a:fillRect/>
          </a:stretch>
        </p:blipFill>
        <p:spPr>
          <a:xfrm>
            <a:off x="7888100" y="1594514"/>
            <a:ext cx="3894668" cy="386644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50A48-446B-A6FE-6B52-E6094A501615}"/>
              </a:ext>
            </a:extLst>
          </p:cNvPr>
          <p:cNvSpPr>
            <a:spLocks noGrp="1"/>
          </p:cNvSpPr>
          <p:nvPr>
            <p:ph type="title"/>
          </p:nvPr>
        </p:nvSpPr>
        <p:spPr/>
        <p:txBody>
          <a:bodyPr/>
          <a:lstStyle/>
          <a:p>
            <a:r>
              <a:rPr lang="en-US" dirty="0">
                <a:ea typeface="Meiryo"/>
              </a:rPr>
              <a:t>Chronology</a:t>
            </a:r>
            <a:endParaRPr lang="en-US" dirty="0"/>
          </a:p>
        </p:txBody>
      </p:sp>
      <p:sp>
        <p:nvSpPr>
          <p:cNvPr id="3" name="Content Placeholder 2">
            <a:extLst>
              <a:ext uri="{FF2B5EF4-FFF2-40B4-BE49-F238E27FC236}">
                <a16:creationId xmlns:a16="http://schemas.microsoft.com/office/drawing/2014/main" id="{2AA5969F-2617-5CF6-C8E6-591232669397}"/>
              </a:ext>
            </a:extLst>
          </p:cNvPr>
          <p:cNvSpPr>
            <a:spLocks noGrp="1"/>
          </p:cNvSpPr>
          <p:nvPr>
            <p:ph idx="1"/>
          </p:nvPr>
        </p:nvSpPr>
        <p:spPr/>
        <p:txBody>
          <a:bodyPr vert="horz" lIns="109728" tIns="109728" rIns="109728" bIns="91440" rtlCol="0" anchor="t">
            <a:normAutofit/>
          </a:bodyPr>
          <a:lstStyle/>
          <a:p>
            <a:pPr marL="285750" indent="-285750">
              <a:buFont typeface="Arial" panose="020B0503020204020204" pitchFamily="34" charset="0"/>
              <a:buChar char="•"/>
            </a:pPr>
            <a:r>
              <a:rPr lang="en-US" dirty="0">
                <a:ea typeface="Meiryo"/>
              </a:rPr>
              <a:t>Paper money system was established by the Song Dynasty (960-1279) in 1024</a:t>
            </a:r>
          </a:p>
          <a:p>
            <a:pPr marL="285750" indent="-285750">
              <a:buFont typeface="Arial" panose="020B0503020204020204" pitchFamily="34" charset="0"/>
              <a:buChar char="•"/>
            </a:pPr>
            <a:r>
              <a:rPr lang="en-US" dirty="0">
                <a:ea typeface="Meiryo"/>
              </a:rPr>
              <a:t>The Mongol regime followed the tradition (1279-1368)</a:t>
            </a:r>
          </a:p>
          <a:p>
            <a:pPr marL="285750" indent="-285750">
              <a:buFont typeface="Arial" panose="020B0503020204020204" pitchFamily="34" charset="0"/>
              <a:buChar char="•"/>
            </a:pPr>
            <a:r>
              <a:rPr lang="en-US" dirty="0">
                <a:ea typeface="Meiryo"/>
              </a:rPr>
              <a:t>The Ming government (1368-1644) abandoned the institution around 1430</a:t>
            </a:r>
          </a:p>
          <a:p>
            <a:pPr marL="285750" indent="-285750">
              <a:buFont typeface="Arial" panose="020B0503020204020204" pitchFamily="34" charset="0"/>
              <a:buChar char="•"/>
            </a:pPr>
            <a:r>
              <a:rPr lang="en-US" dirty="0">
                <a:ea typeface="Meiryo"/>
              </a:rPr>
              <a:t>Most Chinese historians took it for granted that this abandonment was due to the continued inflation resulting from over-issuance</a:t>
            </a:r>
          </a:p>
        </p:txBody>
      </p:sp>
    </p:spTree>
    <p:extLst>
      <p:ext uri="{BB962C8B-B14F-4D97-AF65-F5344CB8AC3E}">
        <p14:creationId xmlns:p14="http://schemas.microsoft.com/office/powerpoint/2010/main" val="2564215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0D89-09F7-93AA-7FFD-59F22F0755FD}"/>
              </a:ext>
            </a:extLst>
          </p:cNvPr>
          <p:cNvSpPr>
            <a:spLocks noGrp="1"/>
          </p:cNvSpPr>
          <p:nvPr>
            <p:ph type="title"/>
          </p:nvPr>
        </p:nvSpPr>
        <p:spPr/>
        <p:txBody>
          <a:bodyPr/>
          <a:lstStyle/>
          <a:p>
            <a:r>
              <a:rPr lang="en-US" dirty="0"/>
              <a:t>Unit Conversion</a:t>
            </a:r>
          </a:p>
        </p:txBody>
      </p:sp>
      <p:sp>
        <p:nvSpPr>
          <p:cNvPr id="3" name="Content Placeholder 2">
            <a:extLst>
              <a:ext uri="{FF2B5EF4-FFF2-40B4-BE49-F238E27FC236}">
                <a16:creationId xmlns:a16="http://schemas.microsoft.com/office/drawing/2014/main" id="{A31ACC81-3EBA-37D9-69C0-57F4F5A44885}"/>
              </a:ext>
            </a:extLst>
          </p:cNvPr>
          <p:cNvSpPr>
            <a:spLocks noGrp="1"/>
          </p:cNvSpPr>
          <p:nvPr>
            <p:ph idx="1"/>
          </p:nvPr>
        </p:nvSpPr>
        <p:spPr/>
        <p:txBody>
          <a:bodyPr/>
          <a:lstStyle/>
          <a:p>
            <a:r>
              <a:rPr lang="en-US" dirty="0"/>
              <a:t>Money:</a:t>
            </a:r>
          </a:p>
          <a:p>
            <a:pPr marL="285750" indent="-285750">
              <a:buFont typeface="Arial" panose="020B0604020202020204" pitchFamily="34" charset="0"/>
              <a:buChar char="•"/>
            </a:pPr>
            <a:r>
              <a:rPr lang="en-US" dirty="0"/>
              <a:t>16 liang (</a:t>
            </a:r>
            <a:r>
              <a:rPr lang="zh-CN" altLang="en-US" dirty="0"/>
              <a:t>两</a:t>
            </a:r>
            <a:r>
              <a:rPr lang="en-US" altLang="zh-CN" dirty="0"/>
              <a:t>) = 500 grams</a:t>
            </a:r>
          </a:p>
          <a:p>
            <a:pPr marL="285750" indent="-285750">
              <a:buFont typeface="Arial" panose="020B0604020202020204" pitchFamily="34" charset="0"/>
              <a:buChar char="•"/>
            </a:pPr>
            <a:r>
              <a:rPr lang="en-US" dirty="0"/>
              <a:t>1000 wen (</a:t>
            </a:r>
            <a:r>
              <a:rPr lang="zh-CN" altLang="en-US" dirty="0"/>
              <a:t>文</a:t>
            </a:r>
            <a:r>
              <a:rPr lang="en-US" altLang="zh-CN" dirty="0"/>
              <a:t>) =  1 guan (</a:t>
            </a:r>
            <a:r>
              <a:rPr lang="zh-CN" altLang="en-US" dirty="0"/>
              <a:t>贯</a:t>
            </a:r>
            <a:r>
              <a:rPr lang="en-US" altLang="zh-CN" dirty="0"/>
              <a:t>)</a:t>
            </a:r>
          </a:p>
          <a:p>
            <a:r>
              <a:rPr lang="en-US" dirty="0"/>
              <a:t>Food (rice):</a:t>
            </a:r>
          </a:p>
          <a:p>
            <a:pPr marL="285750" indent="-285750">
              <a:buFont typeface="Arial" panose="020B0604020202020204" pitchFamily="34" charset="0"/>
              <a:buChar char="•"/>
            </a:pPr>
            <a:r>
              <a:rPr lang="en-US" dirty="0"/>
              <a:t>1 </a:t>
            </a:r>
            <a:r>
              <a:rPr lang="en-US" dirty="0" err="1"/>
              <a:t>dou</a:t>
            </a:r>
            <a:r>
              <a:rPr lang="en-US" dirty="0"/>
              <a:t> (</a:t>
            </a:r>
            <a:r>
              <a:rPr lang="zh-CN" altLang="en-US" dirty="0"/>
              <a:t>斗</a:t>
            </a:r>
            <a:r>
              <a:rPr lang="en-US" altLang="zh-CN" dirty="0"/>
              <a:t>) = 15 kilograms</a:t>
            </a:r>
          </a:p>
          <a:p>
            <a:pPr marL="285750" indent="-285750">
              <a:buFont typeface="Arial" panose="020B0604020202020204" pitchFamily="34" charset="0"/>
              <a:buChar char="•"/>
            </a:pPr>
            <a:r>
              <a:rPr lang="en-US" dirty="0"/>
              <a:t>1 </a:t>
            </a:r>
            <a:r>
              <a:rPr lang="en-US" dirty="0" err="1"/>
              <a:t>shi</a:t>
            </a:r>
            <a:r>
              <a:rPr lang="en-US" dirty="0"/>
              <a:t> (</a:t>
            </a:r>
            <a:r>
              <a:rPr lang="zh-CN" altLang="en-US" dirty="0"/>
              <a:t>石</a:t>
            </a:r>
            <a:r>
              <a:rPr lang="en-US" altLang="zh-CN" dirty="0"/>
              <a:t>) = 59.2 kilograms (“</a:t>
            </a:r>
            <a:r>
              <a:rPr lang="zh-CN" altLang="en-US" dirty="0"/>
              <a:t>凡石者以九十二斤半为法</a:t>
            </a:r>
            <a:r>
              <a:rPr lang="en-US" altLang="zh-CN" dirty="0"/>
              <a:t>,</a:t>
            </a:r>
            <a:r>
              <a:rPr lang="zh-CN" altLang="en-US" dirty="0"/>
              <a:t>乃汉秤三百四十一斤也“</a:t>
            </a:r>
            <a:r>
              <a:rPr lang="en-US" altLang="zh-CN" dirty="0"/>
              <a:t>)</a:t>
            </a:r>
            <a:endParaRPr lang="en-US" dirty="0"/>
          </a:p>
        </p:txBody>
      </p:sp>
    </p:spTree>
    <p:extLst>
      <p:ext uri="{BB962C8B-B14F-4D97-AF65-F5344CB8AC3E}">
        <p14:creationId xmlns:p14="http://schemas.microsoft.com/office/powerpoint/2010/main" val="1117426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35" name="Freeform: Shape 2134">
            <a:extLst>
              <a:ext uri="{FF2B5EF4-FFF2-40B4-BE49-F238E27FC236}">
                <a16:creationId xmlns:a16="http://schemas.microsoft.com/office/drawing/2014/main" id="{9B0F7D69-D93C-4C38-A23D-76E000D69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36" name="Freeform: Shape 2135">
            <a:extLst>
              <a:ext uri="{FF2B5EF4-FFF2-40B4-BE49-F238E27FC236}">
                <a16:creationId xmlns:a16="http://schemas.microsoft.com/office/drawing/2014/main" id="{8CD419D4-EA9D-42D9-BF62-B07F0B7B6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37" name="Freeform: Shape 2136">
            <a:extLst>
              <a:ext uri="{FF2B5EF4-FFF2-40B4-BE49-F238E27FC236}">
                <a16:creationId xmlns:a16="http://schemas.microsoft.com/office/drawing/2014/main" id="{1C6FEC9B-9608-4181-A9E5-A1B80E720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38" name="Freeform: Shape 2137">
            <a:extLst>
              <a:ext uri="{FF2B5EF4-FFF2-40B4-BE49-F238E27FC236}">
                <a16:creationId xmlns:a16="http://schemas.microsoft.com/office/drawing/2014/main" id="{AB1564ED-F26F-451D-97D6-A6EC3E83F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139" name="Freeform: Shape 2138">
            <a:extLst>
              <a:ext uri="{FF2B5EF4-FFF2-40B4-BE49-F238E27FC236}">
                <a16:creationId xmlns:a16="http://schemas.microsoft.com/office/drawing/2014/main" id="{0CA184B6-3482-4F43-87F0-BC765DCFD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40" name="Freeform: Shape 2139">
            <a:extLst>
              <a:ext uri="{FF2B5EF4-FFF2-40B4-BE49-F238E27FC236}">
                <a16:creationId xmlns:a16="http://schemas.microsoft.com/office/drawing/2014/main" id="{6C869923-8380-4244-9548-802C330638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41" name="Freeform: Shape 2140">
            <a:extLst>
              <a:ext uri="{FF2B5EF4-FFF2-40B4-BE49-F238E27FC236}">
                <a16:creationId xmlns:a16="http://schemas.microsoft.com/office/drawing/2014/main" id="{C06255F2-BC67-4DDE-B34E-AC4BA21838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42" name="Freeform: Shape 2141">
            <a:extLst>
              <a:ext uri="{FF2B5EF4-FFF2-40B4-BE49-F238E27FC236}">
                <a16:creationId xmlns:a16="http://schemas.microsoft.com/office/drawing/2014/main" id="{55169443-FCCD-4C0A-8C69-18CD3FA09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useBgFill="1">
        <p:nvSpPr>
          <p:cNvPr id="2143" name="Rectangle 2142">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44" name="Freeform: Shape 2143">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45" name="Freeform: Shape 2144">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46" name="Freeform: Shape 2145">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47" name="Freeform: Shape 2146">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48" name="Freeform: Shape 2147">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7404A0D9-8F52-BA1C-0691-C863418B22FB}"/>
              </a:ext>
            </a:extLst>
          </p:cNvPr>
          <p:cNvSpPr>
            <a:spLocks noGrp="1"/>
          </p:cNvSpPr>
          <p:nvPr>
            <p:ph type="title"/>
          </p:nvPr>
        </p:nvSpPr>
        <p:spPr>
          <a:xfrm>
            <a:off x="1689618" y="4852986"/>
            <a:ext cx="8394306" cy="1502828"/>
          </a:xfrm>
        </p:spPr>
        <p:txBody>
          <a:bodyPr vert="horz" lIns="109728" tIns="109728" rIns="109728" bIns="91440" rtlCol="0" anchor="b">
            <a:normAutofit/>
          </a:bodyPr>
          <a:lstStyle/>
          <a:p>
            <a:pPr algn="ctr">
              <a:lnSpc>
                <a:spcPct val="110000"/>
              </a:lnSpc>
            </a:pPr>
            <a:r>
              <a:rPr lang="en-US" sz="2200" dirty="0">
                <a:solidFill>
                  <a:schemeClr val="tx1">
                    <a:lumMod val="85000"/>
                    <a:lumOff val="15000"/>
                  </a:schemeClr>
                </a:solidFill>
              </a:rPr>
              <a:t>Map of China from Tang (618-907) to Five Dynasties and Ten Kingdoms Period (907-960) to North Song Dynasty (960-1127)</a:t>
            </a:r>
          </a:p>
        </p:txBody>
      </p:sp>
      <p:pic>
        <p:nvPicPr>
          <p:cNvPr id="5" name="Content Placeholder 4">
            <a:extLst>
              <a:ext uri="{FF2B5EF4-FFF2-40B4-BE49-F238E27FC236}">
                <a16:creationId xmlns:a16="http://schemas.microsoft.com/office/drawing/2014/main" id="{BBB8C80D-4242-C0ED-7AAA-4B431356CDCE}"/>
              </a:ext>
            </a:extLst>
          </p:cNvPr>
          <p:cNvPicPr>
            <a:picLocks noGrp="1" noChangeAspect="1"/>
          </p:cNvPicPr>
          <p:nvPr>
            <p:ph idx="1"/>
          </p:nvPr>
        </p:nvPicPr>
        <p:blipFill>
          <a:blip r:embed="rId2"/>
          <a:stretch>
            <a:fillRect/>
          </a:stretch>
        </p:blipFill>
        <p:spPr>
          <a:xfrm>
            <a:off x="1384540" y="1437513"/>
            <a:ext cx="3496422" cy="2744690"/>
          </a:xfrm>
          <a:prstGeom prst="rect">
            <a:avLst/>
          </a:prstGeom>
        </p:spPr>
      </p:pic>
      <p:pic>
        <p:nvPicPr>
          <p:cNvPr id="2052" name="Picture 4" descr="Song Dynasty Map">
            <a:extLst>
              <a:ext uri="{FF2B5EF4-FFF2-40B4-BE49-F238E27FC236}">
                <a16:creationId xmlns:a16="http://schemas.microsoft.com/office/drawing/2014/main" id="{9E7AD1AC-ABB2-A98D-9D58-3F5AF73B7F4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327645" y="1410879"/>
            <a:ext cx="2477395" cy="277132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ve dynasties and Ten kingdoms: China 907 - 960">
            <a:extLst>
              <a:ext uri="{FF2B5EF4-FFF2-40B4-BE49-F238E27FC236}">
                <a16:creationId xmlns:a16="http://schemas.microsoft.com/office/drawing/2014/main" id="{1015A0A4-BFF5-CEBC-EC08-9F98D9DB42A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921210" y="1410880"/>
            <a:ext cx="3365660" cy="2801912"/>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68397904-FF33-C47A-E360-0A666AF66121}"/>
              </a:ext>
            </a:extLst>
          </p:cNvPr>
          <p:cNvCxnSpPr/>
          <p:nvPr/>
        </p:nvCxnSpPr>
        <p:spPr>
          <a:xfrm flipV="1">
            <a:off x="1689618" y="2922104"/>
            <a:ext cx="795165" cy="193088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2433F285-AA1D-3AB4-A54F-D3E632441655}"/>
              </a:ext>
            </a:extLst>
          </p:cNvPr>
          <p:cNvCxnSpPr/>
          <p:nvPr/>
        </p:nvCxnSpPr>
        <p:spPr>
          <a:xfrm flipV="1">
            <a:off x="5808875" y="3124199"/>
            <a:ext cx="795165" cy="193088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A8814426-C73C-DBEC-F5F4-2E0272204BF8}"/>
              </a:ext>
            </a:extLst>
          </p:cNvPr>
          <p:cNvCxnSpPr/>
          <p:nvPr/>
        </p:nvCxnSpPr>
        <p:spPr>
          <a:xfrm flipV="1">
            <a:off x="8372329" y="3247351"/>
            <a:ext cx="795165" cy="193088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59537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1F007-3B24-ED80-F209-C31DED2535A3}"/>
              </a:ext>
            </a:extLst>
          </p:cNvPr>
          <p:cNvSpPr>
            <a:spLocks noGrp="1"/>
          </p:cNvSpPr>
          <p:nvPr>
            <p:ph type="title"/>
          </p:nvPr>
        </p:nvSpPr>
        <p:spPr>
          <a:xfrm>
            <a:off x="1920240" y="442220"/>
            <a:ext cx="9161890" cy="1345269"/>
          </a:xfrm>
        </p:spPr>
        <p:txBody>
          <a:bodyPr>
            <a:normAutofit fontScale="90000"/>
          </a:bodyPr>
          <a:lstStyle/>
          <a:p>
            <a:r>
              <a:rPr lang="en-US" dirty="0"/>
              <a:t>Brief History of Tang’s Currency (618-907) and 5 Dynasties’ Currency (907-960)</a:t>
            </a:r>
          </a:p>
        </p:txBody>
      </p:sp>
      <p:sp>
        <p:nvSpPr>
          <p:cNvPr id="3" name="Content Placeholder 2">
            <a:extLst>
              <a:ext uri="{FF2B5EF4-FFF2-40B4-BE49-F238E27FC236}">
                <a16:creationId xmlns:a16="http://schemas.microsoft.com/office/drawing/2014/main" id="{A66F2746-5031-7954-72C3-616251C96EE2}"/>
              </a:ext>
            </a:extLst>
          </p:cNvPr>
          <p:cNvSpPr>
            <a:spLocks noGrp="1"/>
          </p:cNvSpPr>
          <p:nvPr>
            <p:ph idx="1"/>
          </p:nvPr>
        </p:nvSpPr>
        <p:spPr/>
        <p:txBody>
          <a:bodyPr/>
          <a:lstStyle/>
          <a:p>
            <a:pPr marL="285750" indent="-285750">
              <a:buFont typeface="Arial" panose="020B0604020202020204" pitchFamily="34" charset="0"/>
              <a:buChar char="•"/>
            </a:pPr>
            <a:r>
              <a:rPr lang="en-US" dirty="0"/>
              <a:t>Tang China had very close trade with Byzantine and Prussia</a:t>
            </a:r>
          </a:p>
          <a:p>
            <a:pPr marL="285750" indent="-285750">
              <a:buFont typeface="Arial" panose="020B0604020202020204" pitchFamily="34" charset="0"/>
              <a:buChar char="•"/>
            </a:pPr>
            <a:r>
              <a:rPr lang="en-US" dirty="0"/>
              <a:t>Copper coin and silk (</a:t>
            </a:r>
            <a:r>
              <a:rPr lang="zh-CN" altLang="en-US" dirty="0"/>
              <a:t>绢帛</a:t>
            </a:r>
            <a:r>
              <a:rPr lang="en-US" altLang="zh-CN" dirty="0"/>
              <a:t>)</a:t>
            </a:r>
            <a:r>
              <a:rPr lang="en-US" dirty="0"/>
              <a:t> were the main currency</a:t>
            </a:r>
          </a:p>
          <a:p>
            <a:pPr marL="285750" indent="-285750">
              <a:buFont typeface="Arial" panose="020B0604020202020204" pitchFamily="34" charset="0"/>
              <a:buChar char="•"/>
            </a:pPr>
            <a:r>
              <a:rPr lang="en-US" dirty="0"/>
              <a:t>Silk was a supplement to coins due to the lack of copper</a:t>
            </a:r>
          </a:p>
          <a:p>
            <a:pPr marL="285750" indent="-285750">
              <a:buFont typeface="Arial" panose="020B0604020202020204" pitchFamily="34" charset="0"/>
              <a:buChar char="•"/>
            </a:pPr>
            <a:r>
              <a:rPr lang="en-US" dirty="0"/>
              <a:t>Central Asia influence on silver as a currency</a:t>
            </a:r>
          </a:p>
          <a:p>
            <a:pPr marL="285750" indent="-285750">
              <a:buFont typeface="Arial" panose="020B0604020202020204" pitchFamily="34" charset="0"/>
              <a:buChar char="•"/>
            </a:pPr>
            <a:r>
              <a:rPr lang="en-US" dirty="0"/>
              <a:t>5 Dynasties and Ten Kingdoms had a very messy currency format</a:t>
            </a:r>
          </a:p>
          <a:p>
            <a:pPr marL="285750" indent="-285750">
              <a:buFont typeface="Arial" panose="020B0604020202020204" pitchFamily="34" charset="0"/>
              <a:buChar char="•"/>
            </a:pPr>
            <a:r>
              <a:rPr lang="en-US" dirty="0"/>
              <a:t>Iron coins became popular in regions without copper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007014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593B4D24-F4A8-4141-A20A-E0575D1996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817DD696-28C7-B1B6-8116-86CD068A245D}"/>
              </a:ext>
            </a:extLst>
          </p:cNvPr>
          <p:cNvSpPr>
            <a:spLocks noGrp="1"/>
          </p:cNvSpPr>
          <p:nvPr>
            <p:ph type="title"/>
          </p:nvPr>
        </p:nvSpPr>
        <p:spPr>
          <a:xfrm>
            <a:off x="6162259" y="893763"/>
            <a:ext cx="4527965" cy="1587444"/>
          </a:xfrm>
        </p:spPr>
        <p:txBody>
          <a:bodyPr anchor="b">
            <a:normAutofit/>
          </a:bodyPr>
          <a:lstStyle/>
          <a:p>
            <a:r>
              <a:rPr lang="en-US" dirty="0"/>
              <a:t>The Motivation for Paper Money</a:t>
            </a:r>
          </a:p>
        </p:txBody>
      </p:sp>
      <p:sp>
        <p:nvSpPr>
          <p:cNvPr id="44" name="Freeform: Shape 43">
            <a:extLst>
              <a:ext uri="{FF2B5EF4-FFF2-40B4-BE49-F238E27FC236}">
                <a16:creationId xmlns:a16="http://schemas.microsoft.com/office/drawing/2014/main" id="{9F87E4D0-D347-4DA8-81D7-104733308B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293" y="1074738"/>
            <a:ext cx="4906732" cy="4679812"/>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5" name="Freeform: Shape 44">
            <a:extLst>
              <a:ext uri="{FF2B5EF4-FFF2-40B4-BE49-F238E27FC236}">
                <a16:creationId xmlns:a16="http://schemas.microsoft.com/office/drawing/2014/main" id="{9DC9CEF6-58E1-4D78-BBBE-76F779AD9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7555" y="898498"/>
            <a:ext cx="5298208" cy="5032292"/>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6" name="Freeform: Shape 45">
            <a:extLst>
              <a:ext uri="{FF2B5EF4-FFF2-40B4-BE49-F238E27FC236}">
                <a16:creationId xmlns:a16="http://schemas.microsoft.com/office/drawing/2014/main" id="{47AF1248-67F7-4FEF-8D1D-FE33661A9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7266" y="993913"/>
            <a:ext cx="5101442" cy="4851950"/>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58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Picture 4" descr="A pile of coins with square holes&#10;&#10;Description automatically generated">
            <a:extLst>
              <a:ext uri="{FF2B5EF4-FFF2-40B4-BE49-F238E27FC236}">
                <a16:creationId xmlns:a16="http://schemas.microsoft.com/office/drawing/2014/main" id="{FFA0BF1E-4A31-559A-AA39-2355E087E716}"/>
              </a:ext>
            </a:extLst>
          </p:cNvPr>
          <p:cNvPicPr>
            <a:picLocks noChangeAspect="1"/>
          </p:cNvPicPr>
          <p:nvPr/>
        </p:nvPicPr>
        <p:blipFill>
          <a:blip r:embed="rId4"/>
          <a:srcRect l="28659" r="18022" b="2"/>
          <a:stretch/>
        </p:blipFill>
        <p:spPr>
          <a:xfrm>
            <a:off x="1033670" y="1288109"/>
            <a:ext cx="4349282" cy="4221274"/>
          </a:xfrm>
          <a:custGeom>
            <a:avLst/>
            <a:gdLst/>
            <a:ahLst/>
            <a:cxnLst/>
            <a:rect l="l" t="t" r="r" b="b"/>
            <a:pathLst>
              <a:path w="4292584" h="4094066">
                <a:moveTo>
                  <a:pt x="2456537" y="0"/>
                </a:moveTo>
                <a:cubicBezTo>
                  <a:pt x="2738780" y="0"/>
                  <a:pt x="2998545" y="55066"/>
                  <a:pt x="3228742" y="163517"/>
                </a:cubicBezTo>
                <a:cubicBezTo>
                  <a:pt x="3444477" y="265234"/>
                  <a:pt x="3633959" y="413698"/>
                  <a:pt x="3791935" y="604700"/>
                </a:cubicBezTo>
                <a:cubicBezTo>
                  <a:pt x="4114802" y="995211"/>
                  <a:pt x="4292584" y="1550174"/>
                  <a:pt x="4292584" y="2167403"/>
                </a:cubicBezTo>
                <a:cubicBezTo>
                  <a:pt x="4292584" y="2413659"/>
                  <a:pt x="4223774" y="2611299"/>
                  <a:pt x="4069573" y="2808283"/>
                </a:cubicBezTo>
                <a:cubicBezTo>
                  <a:pt x="3908278" y="3014339"/>
                  <a:pt x="3665922" y="3204126"/>
                  <a:pt x="3409289" y="3405037"/>
                </a:cubicBezTo>
                <a:cubicBezTo>
                  <a:pt x="3361941" y="3442060"/>
                  <a:pt x="3313027" y="3480392"/>
                  <a:pt x="3264115" y="3519190"/>
                </a:cubicBezTo>
                <a:cubicBezTo>
                  <a:pt x="2826289" y="3866416"/>
                  <a:pt x="2506740" y="4094066"/>
                  <a:pt x="2071218" y="4094066"/>
                </a:cubicBezTo>
                <a:cubicBezTo>
                  <a:pt x="1407617" y="4094066"/>
                  <a:pt x="937645" y="3814621"/>
                  <a:pt x="499819" y="3159623"/>
                </a:cubicBezTo>
                <a:cubicBezTo>
                  <a:pt x="442524" y="3073891"/>
                  <a:pt x="386517" y="2995921"/>
                  <a:pt x="332353" y="2920566"/>
                </a:cubicBezTo>
                <a:cubicBezTo>
                  <a:pt x="107867" y="2608119"/>
                  <a:pt x="0" y="2445632"/>
                  <a:pt x="0" y="2167403"/>
                </a:cubicBezTo>
                <a:cubicBezTo>
                  <a:pt x="0" y="1891138"/>
                  <a:pt x="67612" y="1618236"/>
                  <a:pt x="200812" y="1356275"/>
                </a:cubicBezTo>
                <a:cubicBezTo>
                  <a:pt x="331156" y="1100015"/>
                  <a:pt x="517505" y="865448"/>
                  <a:pt x="754611" y="659299"/>
                </a:cubicBezTo>
                <a:cubicBezTo>
                  <a:pt x="987664" y="456610"/>
                  <a:pt x="1264470" y="289449"/>
                  <a:pt x="1555279" y="175950"/>
                </a:cubicBezTo>
                <a:cubicBezTo>
                  <a:pt x="1853918" y="59181"/>
                  <a:pt x="2157254" y="0"/>
                  <a:pt x="2456537" y="0"/>
                </a:cubicBezTo>
                <a:close/>
              </a:path>
            </a:pathLst>
          </a:custGeom>
        </p:spPr>
      </p:pic>
      <p:sp>
        <p:nvSpPr>
          <p:cNvPr id="3" name="Content Placeholder 2">
            <a:extLst>
              <a:ext uri="{FF2B5EF4-FFF2-40B4-BE49-F238E27FC236}">
                <a16:creationId xmlns:a16="http://schemas.microsoft.com/office/drawing/2014/main" id="{B2ED5598-51C7-C061-3B7B-244DBA175958}"/>
              </a:ext>
            </a:extLst>
          </p:cNvPr>
          <p:cNvSpPr>
            <a:spLocks noGrp="1"/>
          </p:cNvSpPr>
          <p:nvPr>
            <p:ph idx="1"/>
          </p:nvPr>
        </p:nvSpPr>
        <p:spPr>
          <a:xfrm>
            <a:off x="6162260" y="2481208"/>
            <a:ext cx="4996070" cy="3483030"/>
          </a:xfrm>
        </p:spPr>
        <p:txBody>
          <a:bodyPr>
            <a:noAutofit/>
          </a:bodyPr>
          <a:lstStyle/>
          <a:p>
            <a:pPr marL="285750" indent="-285750">
              <a:lnSpc>
                <a:spcPct val="130000"/>
              </a:lnSpc>
              <a:buFont typeface="Arial" panose="020B0604020202020204" pitchFamily="34" charset="0"/>
              <a:buChar char="•"/>
            </a:pPr>
            <a:r>
              <a:rPr lang="en-US" sz="1400" dirty="0"/>
              <a:t>The Song Government promoted commercial activities, demanding currency to be transferrable in large quantities</a:t>
            </a:r>
          </a:p>
          <a:p>
            <a:pPr marL="285750" indent="-285750">
              <a:lnSpc>
                <a:spcPct val="130000"/>
              </a:lnSpc>
              <a:buFont typeface="Arial" panose="020B0604020202020204" pitchFamily="34" charset="0"/>
              <a:buChar char="•"/>
            </a:pPr>
            <a:r>
              <a:rPr lang="en-US" sz="1400" dirty="0"/>
              <a:t>Copper money carried the risk of currency outflow and was scarce</a:t>
            </a:r>
          </a:p>
          <a:p>
            <a:pPr marL="285750" indent="-285750">
              <a:lnSpc>
                <a:spcPct val="130000"/>
              </a:lnSpc>
              <a:buFont typeface="Arial" panose="020B0604020202020204" pitchFamily="34" charset="0"/>
              <a:buChar char="•"/>
            </a:pPr>
            <a:r>
              <a:rPr lang="en-US" sz="1400" dirty="0"/>
              <a:t>Neighboring countries demanded silver as tribune because they traded with central Asia</a:t>
            </a:r>
          </a:p>
          <a:p>
            <a:pPr marL="285750" indent="-285750">
              <a:lnSpc>
                <a:spcPct val="130000"/>
              </a:lnSpc>
              <a:buFont typeface="Arial" panose="020B0604020202020204" pitchFamily="34" charset="0"/>
              <a:buChar char="•"/>
            </a:pPr>
            <a:r>
              <a:rPr lang="en-US" sz="1400" dirty="0"/>
              <a:t>The Song Government used paper money to finance the war against the Jin Dynasty (</a:t>
            </a:r>
            <a:r>
              <a:rPr lang="zh-CN" altLang="en-US" sz="1400" dirty="0"/>
              <a:t>金</a:t>
            </a:r>
            <a:r>
              <a:rPr lang="en-US" altLang="zh-CN" sz="1400" dirty="0"/>
              <a:t> </a:t>
            </a:r>
            <a:r>
              <a:rPr lang="en-US" sz="1400" dirty="0"/>
              <a:t>1115-1234) and the Mongolians/Yuan Dynasty (</a:t>
            </a:r>
            <a:r>
              <a:rPr lang="zh-CN" altLang="en-US" sz="1400" dirty="0"/>
              <a:t>蒙古</a:t>
            </a:r>
            <a:r>
              <a:rPr lang="en-US" altLang="zh-CN" sz="1400" dirty="0"/>
              <a:t>/</a:t>
            </a:r>
            <a:r>
              <a:rPr lang="zh-CN" altLang="en-US" sz="1400" dirty="0"/>
              <a:t>元 </a:t>
            </a:r>
            <a:r>
              <a:rPr lang="en-US" sz="1400" dirty="0"/>
              <a:t>1235-1271).</a:t>
            </a:r>
          </a:p>
        </p:txBody>
      </p:sp>
    </p:spTree>
    <p:extLst>
      <p:ext uri="{BB962C8B-B14F-4D97-AF65-F5344CB8AC3E}">
        <p14:creationId xmlns:p14="http://schemas.microsoft.com/office/powerpoint/2010/main" val="681923341"/>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D5FBB81-B61B-416A-8F5D-A8DDF62530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33" name="Freeform: Shape 1032">
            <a:extLst>
              <a:ext uri="{FF2B5EF4-FFF2-40B4-BE49-F238E27FC236}">
                <a16:creationId xmlns:a16="http://schemas.microsoft.com/office/drawing/2014/main" id="{40C0D7D4-D83D-4C58-87D1-955F0A917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6051" cy="6858000"/>
          </a:xfrm>
          <a:custGeom>
            <a:avLst/>
            <a:gdLst>
              <a:gd name="connsiteX0" fmla="*/ 0 w 7476051"/>
              <a:gd name="connsiteY0" fmla="*/ 0 h 6858000"/>
              <a:gd name="connsiteX1" fmla="*/ 5853028 w 7476051"/>
              <a:gd name="connsiteY1" fmla="*/ 0 h 6858000"/>
              <a:gd name="connsiteX2" fmla="*/ 5875152 w 7476051"/>
              <a:gd name="connsiteY2" fmla="*/ 14997 h 6858000"/>
              <a:gd name="connsiteX3" fmla="*/ 7476051 w 7476051"/>
              <a:gd name="connsiteY3" fmla="*/ 3621656 h 6858000"/>
              <a:gd name="connsiteX4" fmla="*/ 5601702 w 7476051"/>
              <a:gd name="connsiteY4" fmla="*/ 6374814 h 6858000"/>
              <a:gd name="connsiteX5" fmla="*/ 5085053 w 7476051"/>
              <a:gd name="connsiteY5" fmla="*/ 6780599 h 6858000"/>
              <a:gd name="connsiteX6" fmla="*/ 4973297 w 7476051"/>
              <a:gd name="connsiteY6" fmla="*/ 6858000 h 6858000"/>
              <a:gd name="connsiteX7" fmla="*/ 0 w 747605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6051" h="6858000">
                <a:moveTo>
                  <a:pt x="0" y="0"/>
                </a:moveTo>
                <a:lnTo>
                  <a:pt x="5853028" y="0"/>
                </a:lnTo>
                <a:lnTo>
                  <a:pt x="5875152" y="14997"/>
                </a:lnTo>
                <a:cubicBezTo>
                  <a:pt x="6902315" y="754641"/>
                  <a:pt x="7476051" y="2093192"/>
                  <a:pt x="7476051" y="3621656"/>
                </a:cubicBezTo>
                <a:cubicBezTo>
                  <a:pt x="7476051" y="4969131"/>
                  <a:pt x="6547326" y="5602839"/>
                  <a:pt x="5601702" y="6374814"/>
                </a:cubicBezTo>
                <a:cubicBezTo>
                  <a:pt x="5429499" y="6515397"/>
                  <a:pt x="5258871" y="6653108"/>
                  <a:pt x="5085053" y="6780599"/>
                </a:cubicBezTo>
                <a:lnTo>
                  <a:pt x="4973297" y="6858000"/>
                </a:lnTo>
                <a:lnTo>
                  <a:pt x="0" y="6858000"/>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35" name="Freeform: Shape 1034">
            <a:extLst>
              <a:ext uri="{FF2B5EF4-FFF2-40B4-BE49-F238E27FC236}">
                <a16:creationId xmlns:a16="http://schemas.microsoft.com/office/drawing/2014/main" id="{15F9A324-404E-4C5D-AFF0-C5D0D841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48204" y="-1"/>
            <a:ext cx="2535264" cy="6858001"/>
          </a:xfrm>
          <a:custGeom>
            <a:avLst/>
            <a:gdLst>
              <a:gd name="connsiteX0" fmla="*/ 1218585 w 2535264"/>
              <a:gd name="connsiteY0" fmla="*/ 0 h 6858001"/>
              <a:gd name="connsiteX1" fmla="*/ 1236561 w 2535264"/>
              <a:gd name="connsiteY1" fmla="*/ 0 h 6858001"/>
              <a:gd name="connsiteX2" fmla="*/ 1264452 w 2535264"/>
              <a:gd name="connsiteY2" fmla="*/ 24550 h 6858001"/>
              <a:gd name="connsiteX3" fmla="*/ 2528121 w 2535264"/>
              <a:gd name="connsiteY3" fmla="*/ 3710502 h 6858001"/>
              <a:gd name="connsiteX4" fmla="*/ 492890 w 2535264"/>
              <a:gd name="connsiteY4" fmla="*/ 6507511 h 6858001"/>
              <a:gd name="connsiteX5" fmla="*/ 221418 w 2535264"/>
              <a:gd name="connsiteY5" fmla="*/ 6713387 h 6858001"/>
              <a:gd name="connsiteX6" fmla="*/ 20100 w 2535264"/>
              <a:gd name="connsiteY6" fmla="*/ 6858001 h 6858001"/>
              <a:gd name="connsiteX7" fmla="*/ 0 w 2535264"/>
              <a:gd name="connsiteY7" fmla="*/ 6858001 h 6858001"/>
              <a:gd name="connsiteX8" fmla="*/ 202488 w 2535264"/>
              <a:gd name="connsiteY8" fmla="*/ 6712547 h 6858001"/>
              <a:gd name="connsiteX9" fmla="*/ 473961 w 2535264"/>
              <a:gd name="connsiteY9" fmla="*/ 6506670 h 6858001"/>
              <a:gd name="connsiteX10" fmla="*/ 2509192 w 2535264"/>
              <a:gd name="connsiteY10" fmla="*/ 3709662 h 6858001"/>
              <a:gd name="connsiteX11" fmla="*/ 1245521 w 2535264"/>
              <a:gd name="connsiteY11" fmla="*/ 2370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5264" h="6858001">
                <a:moveTo>
                  <a:pt x="1218585" y="0"/>
                </a:moveTo>
                <a:lnTo>
                  <a:pt x="1236561" y="0"/>
                </a:lnTo>
                <a:lnTo>
                  <a:pt x="1264452" y="24550"/>
                </a:lnTo>
                <a:cubicBezTo>
                  <a:pt x="2149109" y="863108"/>
                  <a:pt x="2598329" y="2210814"/>
                  <a:pt x="2528121" y="3710502"/>
                </a:cubicBezTo>
                <a:cubicBezTo>
                  <a:pt x="2462100" y="5120751"/>
                  <a:pt x="1489450" y="5742158"/>
                  <a:pt x="492890" y="6507511"/>
                </a:cubicBezTo>
                <a:cubicBezTo>
                  <a:pt x="402151" y="6577199"/>
                  <a:pt x="311847" y="6646154"/>
                  <a:pt x="221418" y="6713387"/>
                </a:cubicBezTo>
                <a:lnTo>
                  <a:pt x="20100" y="6858001"/>
                </a:lnTo>
                <a:lnTo>
                  <a:pt x="0" y="6858001"/>
                </a:lnTo>
                <a:lnTo>
                  <a:pt x="202488" y="6712547"/>
                </a:lnTo>
                <a:cubicBezTo>
                  <a:pt x="292917" y="6645314"/>
                  <a:pt x="383222" y="6576359"/>
                  <a:pt x="473961" y="6506670"/>
                </a:cubicBezTo>
                <a:cubicBezTo>
                  <a:pt x="1470520" y="5741317"/>
                  <a:pt x="2443170" y="5119911"/>
                  <a:pt x="2509192" y="3709662"/>
                </a:cubicBezTo>
                <a:cubicBezTo>
                  <a:pt x="2579400" y="2209973"/>
                  <a:pt x="2130178" y="862268"/>
                  <a:pt x="1245521" y="2370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37" name="Freeform: Shape 1036">
            <a:extLst>
              <a:ext uri="{FF2B5EF4-FFF2-40B4-BE49-F238E27FC236}">
                <a16:creationId xmlns:a16="http://schemas.microsoft.com/office/drawing/2014/main" id="{AC4CE3C4-3600-4353-9FE1-B32D06BEF0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37"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5AE600B3-D9E5-0317-57F3-13B2B5094FAF}"/>
              </a:ext>
            </a:extLst>
          </p:cNvPr>
          <p:cNvSpPr>
            <a:spLocks noGrp="1"/>
          </p:cNvSpPr>
          <p:nvPr>
            <p:ph type="title"/>
          </p:nvPr>
        </p:nvSpPr>
        <p:spPr>
          <a:xfrm>
            <a:off x="992518" y="442913"/>
            <a:ext cx="5185645" cy="1639888"/>
          </a:xfrm>
        </p:spPr>
        <p:txBody>
          <a:bodyPr anchor="b">
            <a:normAutofit/>
          </a:bodyPr>
          <a:lstStyle/>
          <a:p>
            <a:r>
              <a:rPr lang="en-US" dirty="0"/>
              <a:t>The Origin of the Paper Currency	 (</a:t>
            </a:r>
            <a:r>
              <a:rPr lang="zh-CN" altLang="en-US" dirty="0"/>
              <a:t>交子</a:t>
            </a:r>
            <a:r>
              <a:rPr lang="en-US" altLang="zh-CN" dirty="0"/>
              <a:t>)</a:t>
            </a:r>
            <a:endParaRPr lang="en-US" dirty="0"/>
          </a:p>
        </p:txBody>
      </p:sp>
      <p:sp>
        <p:nvSpPr>
          <p:cNvPr id="3" name="Content Placeholder 2">
            <a:extLst>
              <a:ext uri="{FF2B5EF4-FFF2-40B4-BE49-F238E27FC236}">
                <a16:creationId xmlns:a16="http://schemas.microsoft.com/office/drawing/2014/main" id="{34CAC2F4-C1AD-6969-FDB2-4C94365E8FDE}"/>
              </a:ext>
            </a:extLst>
          </p:cNvPr>
          <p:cNvSpPr>
            <a:spLocks noGrp="1"/>
          </p:cNvSpPr>
          <p:nvPr>
            <p:ph idx="1"/>
          </p:nvPr>
        </p:nvSpPr>
        <p:spPr>
          <a:xfrm>
            <a:off x="992519" y="2312988"/>
            <a:ext cx="5296964" cy="3651250"/>
          </a:xfrm>
        </p:spPr>
        <p:txBody>
          <a:bodyPr>
            <a:normAutofit/>
          </a:bodyPr>
          <a:lstStyle/>
          <a:p>
            <a:pPr marL="285750" indent="-285750">
              <a:buFont typeface="Arial" panose="020B0604020202020204" pitchFamily="34" charset="0"/>
              <a:buChar char="•"/>
            </a:pPr>
            <a:r>
              <a:rPr lang="en-US" dirty="0"/>
              <a:t>Originated in the Sichuan area during the North Song Dynasty (960-1127)</a:t>
            </a:r>
          </a:p>
          <a:p>
            <a:pPr marL="285750" indent="-285750">
              <a:buFont typeface="Arial" panose="020B0604020202020204" pitchFamily="34" charset="0"/>
              <a:buChar char="•"/>
            </a:pPr>
            <a:r>
              <a:rPr lang="en-US" dirty="0"/>
              <a:t>Stage one: individual issuance</a:t>
            </a:r>
          </a:p>
          <a:p>
            <a:pPr marL="285750" indent="-285750">
              <a:buFont typeface="Arial" panose="020B0604020202020204" pitchFamily="34" charset="0"/>
              <a:buChar char="•"/>
            </a:pPr>
            <a:r>
              <a:rPr lang="en-US" dirty="0"/>
              <a:t>Stage two: a joint issuance by 16 wealthy families</a:t>
            </a:r>
          </a:p>
          <a:p>
            <a:pPr marL="285750" indent="-285750">
              <a:buFont typeface="Arial" panose="020B0604020202020204" pitchFamily="34" charset="0"/>
              <a:buChar char="•"/>
            </a:pPr>
            <a:r>
              <a:rPr lang="en-US" dirty="0"/>
              <a:t>Stage three: a government official issuance (</a:t>
            </a:r>
            <a:r>
              <a:rPr lang="zh-CN" altLang="en-US" dirty="0"/>
              <a:t>益州交子务</a:t>
            </a:r>
            <a:r>
              <a:rPr lang="en-US" altLang="zh-CN" dirty="0"/>
              <a:t>)</a:t>
            </a:r>
          </a:p>
          <a:p>
            <a:pPr marL="285750" indent="-285750">
              <a:buFont typeface="Arial" panose="020B0604020202020204" pitchFamily="34" charset="0"/>
              <a:buChar char="•"/>
            </a:pPr>
            <a:endParaRPr lang="en-US" dirty="0"/>
          </a:p>
        </p:txBody>
      </p:sp>
      <p:pic>
        <p:nvPicPr>
          <p:cNvPr id="1026" name="Picture 2" descr="A close-up of a woodcut&#10;&#10;Description automatically generated">
            <a:extLst>
              <a:ext uri="{FF2B5EF4-FFF2-40B4-BE49-F238E27FC236}">
                <a16:creationId xmlns:a16="http://schemas.microsoft.com/office/drawing/2014/main" id="{6EE14969-6AB6-8C48-9B57-20018A39096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237967" y="969182"/>
            <a:ext cx="2988679" cy="4919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196646"/>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DAE33-BAC2-F181-79F0-BB0CFFFE132E}"/>
              </a:ext>
            </a:extLst>
          </p:cNvPr>
          <p:cNvSpPr>
            <a:spLocks noGrp="1"/>
          </p:cNvSpPr>
          <p:nvPr>
            <p:ph type="title"/>
          </p:nvPr>
        </p:nvSpPr>
        <p:spPr/>
        <p:txBody>
          <a:bodyPr/>
          <a:lstStyle/>
          <a:p>
            <a:r>
              <a:rPr lang="en-US" dirty="0"/>
              <a:t>Stage one: Individual Institution </a:t>
            </a:r>
          </a:p>
        </p:txBody>
      </p:sp>
      <p:sp>
        <p:nvSpPr>
          <p:cNvPr id="3" name="Content Placeholder 2">
            <a:extLst>
              <a:ext uri="{FF2B5EF4-FFF2-40B4-BE49-F238E27FC236}">
                <a16:creationId xmlns:a16="http://schemas.microsoft.com/office/drawing/2014/main" id="{E40D8DD4-4246-769F-B9A9-CBE4AE6A88A5}"/>
              </a:ext>
            </a:extLst>
          </p:cNvPr>
          <p:cNvSpPr>
            <a:spLocks noGrp="1"/>
          </p:cNvSpPr>
          <p:nvPr>
            <p:ph idx="1"/>
          </p:nvPr>
        </p:nvSpPr>
        <p:spPr/>
        <p:txBody>
          <a:bodyPr/>
          <a:lstStyle/>
          <a:p>
            <a:pPr marL="285750" indent="-285750">
              <a:buFont typeface="Arial" panose="020B0604020202020204" pitchFamily="34" charset="0"/>
              <a:buChar char="•"/>
            </a:pPr>
            <a:r>
              <a:rPr lang="en-US" dirty="0"/>
              <a:t>The institution for paper currency was more like a safe keeper</a:t>
            </a:r>
          </a:p>
          <a:p>
            <a:pPr marL="285750" indent="-285750">
              <a:buFont typeface="Arial" panose="020B0604020202020204" pitchFamily="34" charset="0"/>
              <a:buChar char="•"/>
            </a:pPr>
            <a:r>
              <a:rPr lang="en-US" dirty="0"/>
              <a:t>The currency was the receipt of the total amount of coins a businessman has stored at the institution</a:t>
            </a:r>
          </a:p>
          <a:p>
            <a:pPr marL="285750" indent="-285750">
              <a:buFont typeface="Arial" panose="020B0604020202020204" pitchFamily="34" charset="0"/>
              <a:buChar char="•"/>
            </a:pPr>
            <a:r>
              <a:rPr lang="en-US" dirty="0"/>
              <a:t>There were not a unified version of the receipt throughout the region</a:t>
            </a:r>
          </a:p>
        </p:txBody>
      </p:sp>
    </p:spTree>
    <p:extLst>
      <p:ext uri="{BB962C8B-B14F-4D97-AF65-F5344CB8AC3E}">
        <p14:creationId xmlns:p14="http://schemas.microsoft.com/office/powerpoint/2010/main" val="276072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BBC11-C579-6569-4F57-F34CEB91762F}"/>
              </a:ext>
            </a:extLst>
          </p:cNvPr>
          <p:cNvSpPr>
            <a:spLocks noGrp="1"/>
          </p:cNvSpPr>
          <p:nvPr>
            <p:ph type="title"/>
          </p:nvPr>
        </p:nvSpPr>
        <p:spPr/>
        <p:txBody>
          <a:bodyPr/>
          <a:lstStyle/>
          <a:p>
            <a:r>
              <a:rPr lang="en-US" dirty="0"/>
              <a:t>Stage two and three: Supervision</a:t>
            </a:r>
          </a:p>
        </p:txBody>
      </p:sp>
      <p:sp>
        <p:nvSpPr>
          <p:cNvPr id="3" name="Content Placeholder 2">
            <a:extLst>
              <a:ext uri="{FF2B5EF4-FFF2-40B4-BE49-F238E27FC236}">
                <a16:creationId xmlns:a16="http://schemas.microsoft.com/office/drawing/2014/main" id="{5769B7D9-EFD6-9160-877D-B99821B967FE}"/>
              </a:ext>
            </a:extLst>
          </p:cNvPr>
          <p:cNvSpPr>
            <a:spLocks noGrp="1"/>
          </p:cNvSpPr>
          <p:nvPr>
            <p:ph idx="1"/>
          </p:nvPr>
        </p:nvSpPr>
        <p:spPr/>
        <p:txBody>
          <a:bodyPr>
            <a:normAutofit fontScale="62500" lnSpcReduction="20000"/>
          </a:bodyPr>
          <a:lstStyle/>
          <a:p>
            <a:pPr marL="285750" indent="-285750">
              <a:lnSpc>
                <a:spcPct val="130000"/>
              </a:lnSpc>
              <a:buFont typeface="Arial" panose="020B0604020202020204" pitchFamily="34" charset="0"/>
              <a:buChar char="•"/>
            </a:pPr>
            <a:r>
              <a:rPr lang="en-US" sz="1800" dirty="0"/>
              <a:t>Wealthy individuals in the region gathered and distributed a consistent currency throughout the region</a:t>
            </a:r>
          </a:p>
          <a:p>
            <a:pPr marL="285750" indent="-285750">
              <a:lnSpc>
                <a:spcPct val="130000"/>
              </a:lnSpc>
              <a:buFont typeface="Arial" panose="020B0604020202020204" pitchFamily="34" charset="0"/>
              <a:buChar char="•"/>
            </a:pPr>
            <a:r>
              <a:rPr lang="en-US" sz="1800" dirty="0"/>
              <a:t>Transaction fee of 30 wen for exchanging coins</a:t>
            </a:r>
          </a:p>
          <a:p>
            <a:pPr marL="285750" indent="-285750">
              <a:lnSpc>
                <a:spcPct val="130000"/>
              </a:lnSpc>
              <a:buFont typeface="Arial" panose="020B0604020202020204" pitchFamily="34" charset="0"/>
              <a:buChar char="•"/>
            </a:pPr>
            <a:r>
              <a:rPr lang="en-US" sz="1800" dirty="0"/>
              <a:t>Copper plate printing press technique (Printing press invented in 700s)</a:t>
            </a:r>
          </a:p>
          <a:p>
            <a:pPr marL="285750" indent="-285750">
              <a:lnSpc>
                <a:spcPct val="130000"/>
              </a:lnSpc>
              <a:buFont typeface="Arial" panose="020B0604020202020204" pitchFamily="34" charset="0"/>
              <a:buChar char="•"/>
            </a:pPr>
            <a:r>
              <a:rPr lang="en-US" sz="1800" dirty="0"/>
              <a:t>Conflict about default forced the government to take over the entire system, establishing an official institution in the region</a:t>
            </a:r>
          </a:p>
          <a:p>
            <a:pPr marL="285750" indent="-285750">
              <a:lnSpc>
                <a:spcPct val="130000"/>
              </a:lnSpc>
              <a:buFont typeface="Arial" panose="020B0604020202020204" pitchFamily="34" charset="0"/>
              <a:buChar char="•"/>
            </a:pPr>
            <a:r>
              <a:rPr lang="en-US" sz="1800" dirty="0"/>
              <a:t>Copper was scarce (Government took copper furniture from citizens)</a:t>
            </a:r>
          </a:p>
          <a:p>
            <a:pPr marL="285750" indent="-285750">
              <a:lnSpc>
                <a:spcPct val="130000"/>
              </a:lnSpc>
              <a:buFont typeface="Arial" panose="020B0604020202020204" pitchFamily="34" charset="0"/>
              <a:buChar char="•"/>
            </a:pPr>
            <a:r>
              <a:rPr lang="en-US" sz="1800" dirty="0"/>
              <a:t>Only used locally (failed attempts in Shaanxi </a:t>
            </a:r>
            <a:r>
              <a:rPr lang="zh-CN" altLang="en-US" sz="1800" dirty="0"/>
              <a:t>陕西</a:t>
            </a:r>
            <a:r>
              <a:rPr lang="en-US" altLang="zh-CN" sz="1800" dirty="0"/>
              <a:t>)</a:t>
            </a:r>
          </a:p>
          <a:p>
            <a:pPr marL="285750" indent="-285750">
              <a:lnSpc>
                <a:spcPct val="130000"/>
              </a:lnSpc>
              <a:buFont typeface="Arial" panose="020B0604020202020204" pitchFamily="34" charset="0"/>
              <a:buChar char="•"/>
            </a:pPr>
            <a:r>
              <a:rPr lang="en-US" dirty="0"/>
              <a:t>Issued every 3 years, old currency were exchanged for new ones to establish credibility</a:t>
            </a:r>
          </a:p>
          <a:p>
            <a:pPr marL="285750" indent="-285750">
              <a:lnSpc>
                <a:spcPct val="130000"/>
              </a:lnSpc>
              <a:buFont typeface="Arial" panose="020B0604020202020204" pitchFamily="34" charset="0"/>
              <a:buChar char="•"/>
            </a:pPr>
            <a:r>
              <a:rPr lang="en-US" sz="1800" dirty="0"/>
              <a:t>Government later issued </a:t>
            </a:r>
            <a:r>
              <a:rPr lang="en-US" sz="1800" dirty="0" err="1"/>
              <a:t>Qianyin</a:t>
            </a:r>
            <a:r>
              <a:rPr lang="en-US" sz="1800" dirty="0"/>
              <a:t> (</a:t>
            </a:r>
            <a:r>
              <a:rPr lang="zh-CN" altLang="en-US" sz="1800" dirty="0"/>
              <a:t>钱引</a:t>
            </a:r>
            <a:r>
              <a:rPr lang="en-US" altLang="zh-CN" sz="1800" dirty="0"/>
              <a:t>) in parallel to Jiaozi (</a:t>
            </a:r>
            <a:r>
              <a:rPr lang="zh-CN" altLang="en-US" sz="1800" dirty="0"/>
              <a:t>交子</a:t>
            </a:r>
            <a:r>
              <a:rPr lang="en-US" altLang="zh-CN" sz="1800" dirty="0"/>
              <a:t>), pegging copper coins, silver coins, salt, and other commodities</a:t>
            </a:r>
            <a:r>
              <a:rPr lang="en-US" altLang="zh-CN" dirty="0"/>
              <a:t>, Jiaozi was abolished 4 years later in Sichuan</a:t>
            </a:r>
            <a:endParaRPr lang="en-US" sz="1800" dirty="0"/>
          </a:p>
          <a:p>
            <a:endParaRPr lang="en-US" dirty="0"/>
          </a:p>
        </p:txBody>
      </p:sp>
    </p:spTree>
    <p:extLst>
      <p:ext uri="{BB962C8B-B14F-4D97-AF65-F5344CB8AC3E}">
        <p14:creationId xmlns:p14="http://schemas.microsoft.com/office/powerpoint/2010/main" val="1873302120"/>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CD548-3243-BCF5-0449-3FEE142E9AFD}"/>
              </a:ext>
            </a:extLst>
          </p:cNvPr>
          <p:cNvSpPr>
            <a:spLocks noGrp="1"/>
          </p:cNvSpPr>
          <p:nvPr>
            <p:ph type="title"/>
          </p:nvPr>
        </p:nvSpPr>
        <p:spPr/>
        <p:txBody>
          <a:bodyPr>
            <a:normAutofit fontScale="90000"/>
          </a:bodyPr>
          <a:lstStyle/>
          <a:p>
            <a:r>
              <a:rPr lang="en-US" dirty="0"/>
              <a:t>Purchasing Power of Silver and Copper (with respect to Rice)</a:t>
            </a:r>
          </a:p>
        </p:txBody>
      </p:sp>
      <p:pic>
        <p:nvPicPr>
          <p:cNvPr id="3074" name="Picture 2">
            <a:extLst>
              <a:ext uri="{FF2B5EF4-FFF2-40B4-BE49-F238E27FC236}">
                <a16:creationId xmlns:a16="http://schemas.microsoft.com/office/drawing/2014/main" id="{5E6653C9-48E2-A8D2-B972-8977B5D837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240" y="2184195"/>
            <a:ext cx="4256331" cy="423158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1114A3BE-14E5-DD4B-E520-328724BA89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6521" y="2184195"/>
            <a:ext cx="4095189" cy="23733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253758F-4B42-61E9-280A-944EA22D4C9F}"/>
              </a:ext>
            </a:extLst>
          </p:cNvPr>
          <p:cNvSpPr txBox="1"/>
          <p:nvPr/>
        </p:nvSpPr>
        <p:spPr>
          <a:xfrm>
            <a:off x="2425148" y="2545628"/>
            <a:ext cx="678263" cy="369332"/>
          </a:xfrm>
          <a:prstGeom prst="rect">
            <a:avLst/>
          </a:prstGeom>
          <a:solidFill>
            <a:schemeClr val="bg1"/>
          </a:solidFill>
        </p:spPr>
        <p:txBody>
          <a:bodyPr wrap="none" rtlCol="0">
            <a:spAutoFit/>
          </a:bodyPr>
          <a:lstStyle/>
          <a:p>
            <a:r>
              <a:rPr lang="en-US" dirty="0"/>
              <a:t>Year</a:t>
            </a:r>
          </a:p>
        </p:txBody>
      </p:sp>
      <p:sp>
        <p:nvSpPr>
          <p:cNvPr id="5" name="TextBox 4">
            <a:extLst>
              <a:ext uri="{FF2B5EF4-FFF2-40B4-BE49-F238E27FC236}">
                <a16:creationId xmlns:a16="http://schemas.microsoft.com/office/drawing/2014/main" id="{34230699-8054-828A-A960-BA49504FDCA5}"/>
              </a:ext>
            </a:extLst>
          </p:cNvPr>
          <p:cNvSpPr txBox="1"/>
          <p:nvPr/>
        </p:nvSpPr>
        <p:spPr>
          <a:xfrm>
            <a:off x="3369365" y="2430212"/>
            <a:ext cx="1073426" cy="507831"/>
          </a:xfrm>
          <a:prstGeom prst="rect">
            <a:avLst/>
          </a:prstGeom>
          <a:solidFill>
            <a:schemeClr val="bg1"/>
          </a:solidFill>
          <a:ln>
            <a:solidFill>
              <a:schemeClr val="bg1"/>
            </a:solidFill>
          </a:ln>
        </p:spPr>
        <p:txBody>
          <a:bodyPr wrap="square" rtlCol="0">
            <a:spAutoFit/>
          </a:bodyPr>
          <a:lstStyle/>
          <a:p>
            <a:r>
              <a:rPr lang="en-US" sz="900" dirty="0"/>
              <a:t>Price of 1 Shi of Rice in Silver (Liang)</a:t>
            </a:r>
          </a:p>
        </p:txBody>
      </p:sp>
      <p:sp>
        <p:nvSpPr>
          <p:cNvPr id="6" name="TextBox 5">
            <a:extLst>
              <a:ext uri="{FF2B5EF4-FFF2-40B4-BE49-F238E27FC236}">
                <a16:creationId xmlns:a16="http://schemas.microsoft.com/office/drawing/2014/main" id="{E09523D6-98D6-9949-230F-71EC674AD225}"/>
              </a:ext>
            </a:extLst>
          </p:cNvPr>
          <p:cNvSpPr txBox="1"/>
          <p:nvPr/>
        </p:nvSpPr>
        <p:spPr>
          <a:xfrm>
            <a:off x="4623881" y="2384045"/>
            <a:ext cx="1371600" cy="553998"/>
          </a:xfrm>
          <a:prstGeom prst="rect">
            <a:avLst/>
          </a:prstGeom>
          <a:solidFill>
            <a:schemeClr val="bg1"/>
          </a:solidFill>
        </p:spPr>
        <p:txBody>
          <a:bodyPr wrap="square" rtlCol="0">
            <a:spAutoFit/>
          </a:bodyPr>
          <a:lstStyle/>
          <a:p>
            <a:r>
              <a:rPr lang="en-US" sz="1000" dirty="0"/>
              <a:t>Price of 1 Liang of Silver to Copper coins</a:t>
            </a:r>
          </a:p>
        </p:txBody>
      </p:sp>
      <p:sp>
        <p:nvSpPr>
          <p:cNvPr id="7" name="TextBox 6">
            <a:extLst>
              <a:ext uri="{FF2B5EF4-FFF2-40B4-BE49-F238E27FC236}">
                <a16:creationId xmlns:a16="http://schemas.microsoft.com/office/drawing/2014/main" id="{E01AA5FA-7080-640A-0E8E-4EDFCD11C5AA}"/>
              </a:ext>
            </a:extLst>
          </p:cNvPr>
          <p:cNvSpPr txBox="1"/>
          <p:nvPr/>
        </p:nvSpPr>
        <p:spPr>
          <a:xfrm>
            <a:off x="6305525" y="5215451"/>
            <a:ext cx="4095188" cy="1200329"/>
          </a:xfrm>
          <a:prstGeom prst="rect">
            <a:avLst/>
          </a:prstGeom>
          <a:noFill/>
        </p:spPr>
        <p:txBody>
          <a:bodyPr wrap="square" rtlCol="0">
            <a:spAutoFit/>
          </a:bodyPr>
          <a:lstStyle/>
          <a:p>
            <a:r>
              <a:rPr lang="en-US" dirty="0"/>
              <a:t>South Song Income:</a:t>
            </a:r>
          </a:p>
          <a:p>
            <a:r>
              <a:rPr lang="en-US" dirty="0"/>
              <a:t>On average, blue-collar workers make 1 </a:t>
            </a:r>
            <a:r>
              <a:rPr lang="en-US" dirty="0" err="1"/>
              <a:t>shi</a:t>
            </a:r>
            <a:r>
              <a:rPr lang="en-US" dirty="0"/>
              <a:t> of rice per month in 1100, but about 0.75 </a:t>
            </a:r>
            <a:r>
              <a:rPr lang="en-US" dirty="0" err="1"/>
              <a:t>shi</a:t>
            </a:r>
            <a:r>
              <a:rPr lang="en-US" dirty="0"/>
              <a:t> in 1200 </a:t>
            </a:r>
          </a:p>
        </p:txBody>
      </p:sp>
    </p:spTree>
    <p:extLst>
      <p:ext uri="{BB962C8B-B14F-4D97-AF65-F5344CB8AC3E}">
        <p14:creationId xmlns:p14="http://schemas.microsoft.com/office/powerpoint/2010/main" val="3426195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5DA58-8ED0-7A19-C904-C93409BE87BA}"/>
              </a:ext>
            </a:extLst>
          </p:cNvPr>
          <p:cNvSpPr>
            <a:spLocks noGrp="1"/>
          </p:cNvSpPr>
          <p:nvPr>
            <p:ph type="title"/>
          </p:nvPr>
        </p:nvSpPr>
        <p:spPr/>
        <p:txBody>
          <a:bodyPr>
            <a:normAutofit fontScale="90000"/>
          </a:bodyPr>
          <a:lstStyle/>
          <a:p>
            <a:r>
              <a:rPr lang="en-US" dirty="0"/>
              <a:t>The Call of War and the Need for Money</a:t>
            </a:r>
          </a:p>
        </p:txBody>
      </p:sp>
      <p:sp>
        <p:nvSpPr>
          <p:cNvPr id="3" name="Content Placeholder 2">
            <a:extLst>
              <a:ext uri="{FF2B5EF4-FFF2-40B4-BE49-F238E27FC236}">
                <a16:creationId xmlns:a16="http://schemas.microsoft.com/office/drawing/2014/main" id="{FA123044-7323-801B-D275-CD752C14018F}"/>
              </a:ext>
            </a:extLst>
          </p:cNvPr>
          <p:cNvSpPr>
            <a:spLocks noGrp="1"/>
          </p:cNvSpPr>
          <p:nvPr>
            <p:ph idx="1"/>
          </p:nvPr>
        </p:nvSpPr>
        <p:spPr/>
        <p:txBody>
          <a:bodyPr vert="horz" lIns="109728" tIns="109728" rIns="109728" bIns="91440" rtlCol="0" anchor="t">
            <a:normAutofit fontScale="85000" lnSpcReduction="20000"/>
          </a:bodyPr>
          <a:lstStyle/>
          <a:p>
            <a:pPr marL="285750" indent="-285750">
              <a:buFont typeface="Arial" panose="020B0604020202020204" pitchFamily="34" charset="0"/>
              <a:buChar char="•"/>
            </a:pPr>
            <a:r>
              <a:rPr lang="en-US" dirty="0"/>
              <a:t>Jin Dynasty (</a:t>
            </a:r>
            <a:r>
              <a:rPr lang="zh-CN" altLang="en-US" dirty="0"/>
              <a:t>金</a:t>
            </a:r>
            <a:r>
              <a:rPr lang="en-US" dirty="0"/>
              <a:t>) took over half of China and adapted the paper money system due to lack of copper mines</a:t>
            </a:r>
          </a:p>
          <a:p>
            <a:pPr marL="285750" indent="-285750">
              <a:buFont typeface="Arial" panose="020B0604020202020204" pitchFamily="34" charset="0"/>
              <a:buChar char="•"/>
            </a:pPr>
            <a:r>
              <a:rPr lang="en-US" dirty="0"/>
              <a:t>The South Song Dynasty used a paper currency called </a:t>
            </a:r>
            <a:r>
              <a:rPr lang="en-US" dirty="0" err="1"/>
              <a:t>Huizi</a:t>
            </a:r>
            <a:r>
              <a:rPr lang="en-US" dirty="0"/>
              <a:t> (</a:t>
            </a:r>
            <a:r>
              <a:rPr lang="zh-CN" altLang="en-US" dirty="0"/>
              <a:t>会子</a:t>
            </a:r>
            <a:r>
              <a:rPr lang="en-US" altLang="zh-CN" dirty="0"/>
              <a:t>) pegging on copper and silver coins</a:t>
            </a:r>
          </a:p>
          <a:p>
            <a:pPr marL="285750" indent="-285750">
              <a:buFont typeface="Arial" panose="020B0604020202020204" pitchFamily="34" charset="0"/>
              <a:buChar char="•"/>
            </a:pPr>
            <a:r>
              <a:rPr lang="en-US" dirty="0"/>
              <a:t>2% of the Song coins discovered were from South Song Dynasty</a:t>
            </a:r>
          </a:p>
          <a:p>
            <a:pPr marL="285750" indent="-285750">
              <a:buFont typeface="Arial" panose="020B0604020202020204" pitchFamily="34" charset="0"/>
              <a:buChar char="•"/>
            </a:pPr>
            <a:r>
              <a:rPr lang="en-US" altLang="zh-CN" dirty="0">
                <a:ea typeface="Meiryo"/>
              </a:rPr>
              <a:t>Devaluation of paper money with respect to silver coins due to constant warfare</a:t>
            </a:r>
            <a:endParaRPr lang="en-US" altLang="zh-CN" dirty="0"/>
          </a:p>
          <a:p>
            <a:pPr marL="285750" indent="-285750">
              <a:buFont typeface="Arial" panose="020B0604020202020204" pitchFamily="34" charset="0"/>
              <a:buChar char="•"/>
            </a:pPr>
            <a:r>
              <a:rPr lang="en-US" dirty="0"/>
              <a:t>Counterfeit was a huge problem for the government</a:t>
            </a:r>
            <a:endParaRPr lang="en-US" dirty="0">
              <a:ea typeface="Meiryo"/>
            </a:endParaRPr>
          </a:p>
          <a:p>
            <a:pPr marL="285750" indent="-285750">
              <a:buFont typeface="Arial" panose="020B0604020202020204" pitchFamily="34" charset="0"/>
              <a:buChar char="•"/>
            </a:pPr>
            <a:r>
              <a:rPr lang="en-US" dirty="0">
                <a:ea typeface="Meiryo"/>
              </a:rPr>
              <a:t>Silver became the main denominator for both Jin and South Song</a:t>
            </a:r>
          </a:p>
          <a:p>
            <a:pPr marL="285750" lvl="1" indent="-285750">
              <a:buFont typeface="Arial" panose="020B0604020202020204" pitchFamily="34" charset="0"/>
              <a:buChar char="•"/>
            </a:pPr>
            <a:r>
              <a:rPr lang="en-US" dirty="0">
                <a:ea typeface="Meiryo"/>
              </a:rPr>
              <a:t>Song: 4 guan = 1 liang silver Jin: 2 guan = 1 liang silver (initially)</a:t>
            </a:r>
          </a:p>
        </p:txBody>
      </p:sp>
    </p:spTree>
    <p:extLst>
      <p:ext uri="{BB962C8B-B14F-4D97-AF65-F5344CB8AC3E}">
        <p14:creationId xmlns:p14="http://schemas.microsoft.com/office/powerpoint/2010/main" val="3051933675"/>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C14302F-E955-47D0-A56B-D1D1A6953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0A36CE68-CB3C-4699-9422-3073853CB6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46391" y="822971"/>
            <a:ext cx="5372376" cy="509056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F356DA69-4637-40FE-A14B-5213BBB585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35541" y="584218"/>
            <a:ext cx="5693134" cy="5480198"/>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364D709A-6610-48B7-9F98-AFA02ECBA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7313" y="895082"/>
            <a:ext cx="5029020" cy="4876793"/>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itle 1">
            <a:extLst>
              <a:ext uri="{FF2B5EF4-FFF2-40B4-BE49-F238E27FC236}">
                <a16:creationId xmlns:a16="http://schemas.microsoft.com/office/drawing/2014/main" id="{FE940625-28B0-D9A8-902F-16CDD2A20F80}"/>
              </a:ext>
            </a:extLst>
          </p:cNvPr>
          <p:cNvSpPr>
            <a:spLocks noGrp="1"/>
          </p:cNvSpPr>
          <p:nvPr>
            <p:ph type="title"/>
          </p:nvPr>
        </p:nvSpPr>
        <p:spPr>
          <a:xfrm>
            <a:off x="6394493" y="2756551"/>
            <a:ext cx="4269851" cy="1132217"/>
          </a:xfrm>
        </p:spPr>
        <p:txBody>
          <a:bodyPr anchor="b">
            <a:normAutofit/>
          </a:bodyPr>
          <a:lstStyle/>
          <a:p>
            <a:pPr algn="ctr"/>
            <a:r>
              <a:rPr lang="en-US" sz="2800">
                <a:ea typeface="Meiryo"/>
              </a:rPr>
              <a:t>Jin-Song War</a:t>
            </a:r>
          </a:p>
        </p:txBody>
      </p:sp>
      <p:pic>
        <p:nvPicPr>
          <p:cNvPr id="4" name="Content Placeholder 3" descr="Jin–Song wars - Wikipedia">
            <a:extLst>
              <a:ext uri="{FF2B5EF4-FFF2-40B4-BE49-F238E27FC236}">
                <a16:creationId xmlns:a16="http://schemas.microsoft.com/office/drawing/2014/main" id="{B1CEE1C6-4FE1-8544-9EC0-64D2FB281D22}"/>
              </a:ext>
            </a:extLst>
          </p:cNvPr>
          <p:cNvPicPr>
            <a:picLocks noChangeAspect="1"/>
          </p:cNvPicPr>
          <p:nvPr/>
        </p:nvPicPr>
        <p:blipFill>
          <a:blip r:embed="rId2"/>
          <a:stretch>
            <a:fillRect/>
          </a:stretch>
        </p:blipFill>
        <p:spPr>
          <a:xfrm>
            <a:off x="1040446" y="1272564"/>
            <a:ext cx="4343400" cy="4191380"/>
          </a:xfrm>
          <a:prstGeom prst="rect">
            <a:avLst/>
          </a:prstGeom>
        </p:spPr>
      </p:pic>
    </p:spTree>
    <p:extLst>
      <p:ext uri="{BB962C8B-B14F-4D97-AF65-F5344CB8AC3E}">
        <p14:creationId xmlns:p14="http://schemas.microsoft.com/office/powerpoint/2010/main" val="979164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BC0385E9-02B2-4941-889A-EAD43F5BB0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36139" y="0"/>
            <a:ext cx="5455860" cy="6858000"/>
          </a:xfrm>
          <a:custGeom>
            <a:avLst/>
            <a:gdLst>
              <a:gd name="connsiteX0" fmla="*/ 3832837 w 5455860"/>
              <a:gd name="connsiteY0" fmla="*/ 0 h 6858000"/>
              <a:gd name="connsiteX1" fmla="*/ 2739604 w 5455860"/>
              <a:gd name="connsiteY1" fmla="*/ 0 h 6858000"/>
              <a:gd name="connsiteX2" fmla="*/ 1959438 w 5455860"/>
              <a:gd name="connsiteY2" fmla="*/ 0 h 6858000"/>
              <a:gd name="connsiteX3" fmla="*/ 1895061 w 5455860"/>
              <a:gd name="connsiteY3" fmla="*/ 0 h 6858000"/>
              <a:gd name="connsiteX4" fmla="*/ 249909 w 5455860"/>
              <a:gd name="connsiteY4" fmla="*/ 0 h 6858000"/>
              <a:gd name="connsiteX5" fmla="*/ 0 w 5455860"/>
              <a:gd name="connsiteY5" fmla="*/ 0 h 6858000"/>
              <a:gd name="connsiteX6" fmla="*/ 0 w 5455860"/>
              <a:gd name="connsiteY6" fmla="*/ 6858000 h 6858000"/>
              <a:gd name="connsiteX7" fmla="*/ 249909 w 5455860"/>
              <a:gd name="connsiteY7" fmla="*/ 6858000 h 6858000"/>
              <a:gd name="connsiteX8" fmla="*/ 1895061 w 5455860"/>
              <a:gd name="connsiteY8" fmla="*/ 6858000 h 6858000"/>
              <a:gd name="connsiteX9" fmla="*/ 1959438 w 5455860"/>
              <a:gd name="connsiteY9" fmla="*/ 6858000 h 6858000"/>
              <a:gd name="connsiteX10" fmla="*/ 2739604 w 5455860"/>
              <a:gd name="connsiteY10" fmla="*/ 6858000 h 6858000"/>
              <a:gd name="connsiteX11" fmla="*/ 2953106 w 5455860"/>
              <a:gd name="connsiteY11" fmla="*/ 6858000 h 6858000"/>
              <a:gd name="connsiteX12" fmla="*/ 3064862 w 5455860"/>
              <a:gd name="connsiteY12" fmla="*/ 6780599 h 6858000"/>
              <a:gd name="connsiteX13" fmla="*/ 3581510 w 5455860"/>
              <a:gd name="connsiteY13" fmla="*/ 6374814 h 6858000"/>
              <a:gd name="connsiteX14" fmla="*/ 5455860 w 5455860"/>
              <a:gd name="connsiteY14" fmla="*/ 3621656 h 6858000"/>
              <a:gd name="connsiteX15" fmla="*/ 3854961 w 5455860"/>
              <a:gd name="connsiteY15"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55860" h="6858000">
                <a:moveTo>
                  <a:pt x="3832837" y="0"/>
                </a:moveTo>
                <a:lnTo>
                  <a:pt x="2739604" y="0"/>
                </a:lnTo>
                <a:lnTo>
                  <a:pt x="1959438" y="0"/>
                </a:lnTo>
                <a:lnTo>
                  <a:pt x="1895061" y="0"/>
                </a:lnTo>
                <a:lnTo>
                  <a:pt x="249909" y="0"/>
                </a:lnTo>
                <a:lnTo>
                  <a:pt x="0" y="0"/>
                </a:lnTo>
                <a:lnTo>
                  <a:pt x="0" y="6858000"/>
                </a:lnTo>
                <a:lnTo>
                  <a:pt x="249909" y="6858000"/>
                </a:lnTo>
                <a:lnTo>
                  <a:pt x="1895061" y="6858000"/>
                </a:lnTo>
                <a:lnTo>
                  <a:pt x="1959438" y="6858000"/>
                </a:lnTo>
                <a:lnTo>
                  <a:pt x="2739604" y="6858000"/>
                </a:lnTo>
                <a:lnTo>
                  <a:pt x="2953106" y="6858000"/>
                </a:lnTo>
                <a:lnTo>
                  <a:pt x="3064862" y="6780599"/>
                </a:lnTo>
                <a:cubicBezTo>
                  <a:pt x="3238680" y="6653108"/>
                  <a:pt x="3409307" y="6515397"/>
                  <a:pt x="3581510" y="6374814"/>
                </a:cubicBezTo>
                <a:cubicBezTo>
                  <a:pt x="4527135" y="5602839"/>
                  <a:pt x="5455860" y="4969131"/>
                  <a:pt x="5455860" y="3621656"/>
                </a:cubicBezTo>
                <a:cubicBezTo>
                  <a:pt x="5455860" y="2093192"/>
                  <a:pt x="4882124" y="754641"/>
                  <a:pt x="3854961" y="14997"/>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25586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9" name="Freeform: Shape 18">
            <a:extLst>
              <a:ext uri="{FF2B5EF4-FFF2-40B4-BE49-F238E27FC236}">
                <a16:creationId xmlns:a16="http://schemas.microsoft.com/office/drawing/2014/main" id="{55C54A75-E44A-4147-B9D0-FF46CFD31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69160"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84CAD6E5-E597-C33F-FE44-AE2A21ACF5DB}"/>
              </a:ext>
            </a:extLst>
          </p:cNvPr>
          <p:cNvSpPr>
            <a:spLocks noGrp="1"/>
          </p:cNvSpPr>
          <p:nvPr>
            <p:ph type="title"/>
          </p:nvPr>
        </p:nvSpPr>
        <p:spPr>
          <a:xfrm>
            <a:off x="7587615" y="1045596"/>
            <a:ext cx="4148511" cy="1944371"/>
          </a:xfrm>
        </p:spPr>
        <p:txBody>
          <a:bodyPr anchor="b">
            <a:normAutofit/>
          </a:bodyPr>
          <a:lstStyle/>
          <a:p>
            <a:pPr>
              <a:lnSpc>
                <a:spcPct val="120000"/>
              </a:lnSpc>
            </a:pPr>
            <a:r>
              <a:rPr lang="en-US" dirty="0">
                <a:ea typeface="Meiryo"/>
              </a:rPr>
              <a:t>Yuan Chronology: Currency with Respect to Silver</a:t>
            </a:r>
          </a:p>
        </p:txBody>
      </p:sp>
      <p:pic>
        <p:nvPicPr>
          <p:cNvPr id="6" name="Content Placeholder 5">
            <a:extLst>
              <a:ext uri="{FF2B5EF4-FFF2-40B4-BE49-F238E27FC236}">
                <a16:creationId xmlns:a16="http://schemas.microsoft.com/office/drawing/2014/main" id="{723BE3C1-DB77-D532-C6B9-B9073985FC2D}"/>
              </a:ext>
            </a:extLst>
          </p:cNvPr>
          <p:cNvPicPr>
            <a:picLocks noChangeAspect="1"/>
          </p:cNvPicPr>
          <p:nvPr/>
        </p:nvPicPr>
        <p:blipFill>
          <a:blip r:embed="rId2"/>
          <a:stretch>
            <a:fillRect/>
          </a:stretch>
        </p:blipFill>
        <p:spPr>
          <a:xfrm>
            <a:off x="965199" y="2890275"/>
            <a:ext cx="5494225" cy="1246783"/>
          </a:xfrm>
          <a:prstGeom prst="rect">
            <a:avLst/>
          </a:prstGeom>
        </p:spPr>
      </p:pic>
      <p:sp>
        <p:nvSpPr>
          <p:cNvPr id="10" name="Content Placeholder 9">
            <a:extLst>
              <a:ext uri="{FF2B5EF4-FFF2-40B4-BE49-F238E27FC236}">
                <a16:creationId xmlns:a16="http://schemas.microsoft.com/office/drawing/2014/main" id="{8FAC1C5E-5EEA-636F-6618-83703D1B12AE}"/>
              </a:ext>
            </a:extLst>
          </p:cNvPr>
          <p:cNvSpPr>
            <a:spLocks noGrp="1"/>
          </p:cNvSpPr>
          <p:nvPr>
            <p:ph idx="1"/>
          </p:nvPr>
        </p:nvSpPr>
        <p:spPr>
          <a:xfrm>
            <a:off x="7657106" y="3220279"/>
            <a:ext cx="4023361" cy="2693504"/>
          </a:xfrm>
        </p:spPr>
        <p:txBody>
          <a:bodyPr vert="horz" lIns="109728" tIns="109728" rIns="109728" bIns="91440" rtlCol="0" anchor="t">
            <a:normAutofit fontScale="70000" lnSpcReduction="20000"/>
          </a:bodyPr>
          <a:lstStyle/>
          <a:p>
            <a:r>
              <a:rPr lang="en-US" dirty="0">
                <a:ea typeface="Meiryo"/>
              </a:rPr>
              <a:t>Four circulations of paper money</a:t>
            </a:r>
          </a:p>
          <a:p>
            <a:r>
              <a:rPr lang="en-US" dirty="0">
                <a:ea typeface="Meiryo"/>
              </a:rPr>
              <a:t>Full silver standard: fully backed by silver</a:t>
            </a:r>
          </a:p>
          <a:p>
            <a:r>
              <a:rPr lang="en-US" dirty="0">
                <a:ea typeface="Meiryo"/>
              </a:rPr>
              <a:t>Nominal silver standard: integrated Song's money, no longer fully backed by silver</a:t>
            </a:r>
          </a:p>
          <a:p>
            <a:r>
              <a:rPr lang="en-US" dirty="0">
                <a:ea typeface="Meiryo"/>
              </a:rPr>
              <a:t>Fiat Standard: silver had no reserve role after </a:t>
            </a:r>
            <a:r>
              <a:rPr lang="en-US" dirty="0" err="1">
                <a:ea typeface="Meiryo"/>
              </a:rPr>
              <a:t>Zhidachao</a:t>
            </a:r>
            <a:r>
              <a:rPr lang="en-US" dirty="0">
                <a:ea typeface="Meiryo"/>
              </a:rPr>
              <a:t> (3rd circulation) </a:t>
            </a:r>
          </a:p>
        </p:txBody>
      </p:sp>
    </p:spTree>
    <p:extLst>
      <p:ext uri="{BB962C8B-B14F-4D97-AF65-F5344CB8AC3E}">
        <p14:creationId xmlns:p14="http://schemas.microsoft.com/office/powerpoint/2010/main" val="2282707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A94A7AB4-6E74-957E-3D20-B727CF860C23}"/>
              </a:ext>
            </a:extLst>
          </p:cNvPr>
          <p:cNvSpPr>
            <a:spLocks noGrp="1"/>
          </p:cNvSpPr>
          <p:nvPr>
            <p:ph type="title"/>
          </p:nvPr>
        </p:nvSpPr>
        <p:spPr>
          <a:xfrm>
            <a:off x="6194738" y="442913"/>
            <a:ext cx="5197655" cy="1639888"/>
          </a:xfrm>
        </p:spPr>
        <p:txBody>
          <a:bodyPr anchor="b">
            <a:normAutofit fontScale="90000"/>
          </a:bodyPr>
          <a:lstStyle/>
          <a:p>
            <a:r>
              <a:rPr lang="en-US" dirty="0">
                <a:ea typeface="Meiryo"/>
              </a:rPr>
              <a:t>The Mongolian Takeover (1260-1638)</a:t>
            </a:r>
            <a:endParaRPr lang="en-US" dirty="0"/>
          </a:p>
        </p:txBody>
      </p:sp>
      <p:grpSp>
        <p:nvGrpSpPr>
          <p:cNvPr id="11" name="Group 10">
            <a:extLst>
              <a:ext uri="{FF2B5EF4-FFF2-40B4-BE49-F238E27FC236}">
                <a16:creationId xmlns:a16="http://schemas.microsoft.com/office/drawing/2014/main" id="{57E5BCCD-DB23-4AD8-B850-9154AAE91E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5566001" cy="6858000"/>
            <a:chOff x="6505773" y="0"/>
            <a:chExt cx="5566001" cy="6858000"/>
          </a:xfrm>
        </p:grpSpPr>
        <p:sp>
          <p:nvSpPr>
            <p:cNvPr id="12" name="Freeform: Shape 11">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6865823"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650577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55C54A75-E44A-4147-B9D0-FF46CFD316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6719069"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pic>
        <p:nvPicPr>
          <p:cNvPr id="4" name="Picture 3" descr="A paper with writing on it&#10;&#10;Description automatically generated">
            <a:extLst>
              <a:ext uri="{FF2B5EF4-FFF2-40B4-BE49-F238E27FC236}">
                <a16:creationId xmlns:a16="http://schemas.microsoft.com/office/drawing/2014/main" id="{0C7AAE47-E8D7-8F85-218A-81B005B0C6CA}"/>
              </a:ext>
            </a:extLst>
          </p:cNvPr>
          <p:cNvPicPr>
            <a:picLocks noChangeAspect="1"/>
          </p:cNvPicPr>
          <p:nvPr/>
        </p:nvPicPr>
        <p:blipFill>
          <a:blip r:embed="rId3"/>
          <a:stretch>
            <a:fillRect/>
          </a:stretch>
        </p:blipFill>
        <p:spPr>
          <a:xfrm>
            <a:off x="305719" y="847602"/>
            <a:ext cx="4956849" cy="5148685"/>
          </a:xfrm>
          <a:prstGeom prst="rect">
            <a:avLst/>
          </a:prstGeom>
        </p:spPr>
      </p:pic>
      <p:sp>
        <p:nvSpPr>
          <p:cNvPr id="3" name="Content Placeholder 2">
            <a:extLst>
              <a:ext uri="{FF2B5EF4-FFF2-40B4-BE49-F238E27FC236}">
                <a16:creationId xmlns:a16="http://schemas.microsoft.com/office/drawing/2014/main" id="{6F432FE8-47FF-B7EC-3242-E993D511D409}"/>
              </a:ext>
            </a:extLst>
          </p:cNvPr>
          <p:cNvSpPr>
            <a:spLocks noGrp="1"/>
          </p:cNvSpPr>
          <p:nvPr>
            <p:ph idx="1"/>
          </p:nvPr>
        </p:nvSpPr>
        <p:spPr>
          <a:xfrm>
            <a:off x="6194738" y="2312988"/>
            <a:ext cx="5197655" cy="3651250"/>
          </a:xfrm>
        </p:spPr>
        <p:txBody>
          <a:bodyPr vert="horz" lIns="109728" tIns="109728" rIns="109728" bIns="91440" rtlCol="0" anchor="t">
            <a:noAutofit/>
          </a:bodyPr>
          <a:lstStyle/>
          <a:p>
            <a:pPr marL="285750" indent="-285750">
              <a:lnSpc>
                <a:spcPct val="130000"/>
              </a:lnSpc>
              <a:buFont typeface="Arial" panose="020B0503020204020204" pitchFamily="34" charset="0"/>
              <a:buChar char="•"/>
            </a:pPr>
            <a:r>
              <a:rPr lang="en-US" sz="1200" dirty="0">
                <a:ea typeface="Meiryo"/>
              </a:rPr>
              <a:t>The Mongolians abolished the Song system</a:t>
            </a:r>
          </a:p>
          <a:p>
            <a:pPr marL="285750" indent="-285750">
              <a:lnSpc>
                <a:spcPct val="130000"/>
              </a:lnSpc>
              <a:buFont typeface="Arial" panose="020B0503020204020204" pitchFamily="34" charset="0"/>
              <a:buChar char="•"/>
            </a:pPr>
            <a:r>
              <a:rPr lang="en-US" sz="1200" dirty="0">
                <a:ea typeface="Meiryo"/>
              </a:rPr>
              <a:t>Mongol administrative system adapted the same style of Jin's paper currency system after taking over</a:t>
            </a:r>
            <a:endParaRPr lang="en-US" dirty="0">
              <a:ea typeface="Meiryo"/>
            </a:endParaRPr>
          </a:p>
          <a:p>
            <a:pPr marL="285750" indent="-285750">
              <a:lnSpc>
                <a:spcPct val="130000"/>
              </a:lnSpc>
              <a:buFont typeface="Arial" panose="020B0503020204020204" pitchFamily="34" charset="0"/>
              <a:buChar char="•"/>
            </a:pPr>
            <a:r>
              <a:rPr lang="en-US" sz="1200" dirty="0">
                <a:ea typeface="Meiryo"/>
              </a:rPr>
              <a:t>The Yuan dynasty (1279-1368) adapted a silver-based currency, although also established conversion rates to copper coins</a:t>
            </a:r>
          </a:p>
          <a:p>
            <a:pPr marL="285750" indent="-285750">
              <a:lnSpc>
                <a:spcPct val="130000"/>
              </a:lnSpc>
              <a:buFont typeface="Arial" panose="020B0503020204020204" pitchFamily="34" charset="0"/>
              <a:buChar char="•"/>
            </a:pPr>
            <a:r>
              <a:rPr lang="en-US" sz="1200" dirty="0">
                <a:ea typeface="Meiryo"/>
              </a:rPr>
              <a:t>Harsh conversion rate for Song paper money to Yuan paper money (1 guan of Mongolian money = 50 guan of South Song money)</a:t>
            </a:r>
          </a:p>
          <a:p>
            <a:pPr marL="285750" indent="-285750">
              <a:lnSpc>
                <a:spcPct val="130000"/>
              </a:lnSpc>
              <a:buFont typeface="Arial" panose="020B0503020204020204" pitchFamily="34" charset="0"/>
              <a:buChar char="•"/>
            </a:pPr>
            <a:r>
              <a:rPr lang="en-US" sz="1200" dirty="0">
                <a:ea typeface="Meiryo"/>
              </a:rPr>
              <a:t>Known to be the most successful dynasty for paper money, but very short lived (only 90 years)</a:t>
            </a:r>
          </a:p>
          <a:p>
            <a:pPr marL="285750" indent="-285750">
              <a:lnSpc>
                <a:spcPct val="130000"/>
              </a:lnSpc>
              <a:buFont typeface="Arial" panose="020B0503020204020204" pitchFamily="34" charset="0"/>
              <a:buChar char="•"/>
            </a:pPr>
            <a:r>
              <a:rPr lang="en-US" sz="1200" dirty="0">
                <a:ea typeface="Meiryo"/>
              </a:rPr>
              <a:t>Inflation occurred due to constant warfare</a:t>
            </a:r>
          </a:p>
          <a:p>
            <a:pPr marL="285750" indent="-285750">
              <a:lnSpc>
                <a:spcPct val="130000"/>
              </a:lnSpc>
              <a:buFont typeface="Arial" panose="020B0503020204020204" pitchFamily="34" charset="0"/>
              <a:buChar char="•"/>
            </a:pPr>
            <a:endParaRPr lang="en-US" sz="1100" dirty="0">
              <a:ea typeface="Meiryo"/>
            </a:endParaRPr>
          </a:p>
          <a:p>
            <a:pPr marL="285750" indent="-285750">
              <a:lnSpc>
                <a:spcPct val="130000"/>
              </a:lnSpc>
              <a:buFont typeface="Arial" panose="020B0503020204020204" pitchFamily="34" charset="0"/>
              <a:buChar char="•"/>
            </a:pPr>
            <a:endParaRPr lang="en-US" sz="1100" dirty="0">
              <a:ea typeface="Meiryo"/>
            </a:endParaRPr>
          </a:p>
        </p:txBody>
      </p:sp>
    </p:spTree>
    <p:extLst>
      <p:ext uri="{BB962C8B-B14F-4D97-AF65-F5344CB8AC3E}">
        <p14:creationId xmlns:p14="http://schemas.microsoft.com/office/powerpoint/2010/main" val="3503049421"/>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BDEA0-C97C-08AB-F5E9-517B75E7284F}"/>
              </a:ext>
            </a:extLst>
          </p:cNvPr>
          <p:cNvSpPr>
            <a:spLocks noGrp="1"/>
          </p:cNvSpPr>
          <p:nvPr>
            <p:ph type="title"/>
          </p:nvPr>
        </p:nvSpPr>
        <p:spPr/>
        <p:txBody>
          <a:bodyPr>
            <a:normAutofit fontScale="90000"/>
          </a:bodyPr>
          <a:lstStyle/>
          <a:p>
            <a:r>
              <a:rPr lang="en-US" dirty="0">
                <a:ea typeface="Meiryo"/>
              </a:rPr>
              <a:t>The 4 Paper Monies &amp; Conversion Rate</a:t>
            </a:r>
            <a:endParaRPr lang="en-US" dirty="0"/>
          </a:p>
        </p:txBody>
      </p:sp>
      <p:graphicFrame>
        <p:nvGraphicFramePr>
          <p:cNvPr id="4" name="Content Placeholder 3">
            <a:extLst>
              <a:ext uri="{FF2B5EF4-FFF2-40B4-BE49-F238E27FC236}">
                <a16:creationId xmlns:a16="http://schemas.microsoft.com/office/drawing/2014/main" id="{1F5C0B12-D156-5AE3-E84D-70FB98D82EB8}"/>
              </a:ext>
            </a:extLst>
          </p:cNvPr>
          <p:cNvGraphicFramePr>
            <a:graphicFrameLocks noGrp="1"/>
          </p:cNvGraphicFramePr>
          <p:nvPr>
            <p:ph idx="1"/>
            <p:extLst>
              <p:ext uri="{D42A27DB-BD31-4B8C-83A1-F6EECF244321}">
                <p14:modId xmlns:p14="http://schemas.microsoft.com/office/powerpoint/2010/main" val="3804503879"/>
              </p:ext>
            </p:extLst>
          </p:nvPr>
        </p:nvGraphicFramePr>
        <p:xfrm>
          <a:off x="1920874" y="2312988"/>
          <a:ext cx="7312581" cy="4389120"/>
        </p:xfrm>
        <a:graphic>
          <a:graphicData uri="http://schemas.openxmlformats.org/drawingml/2006/table">
            <a:tbl>
              <a:tblPr firstRow="1" bandRow="1">
                <a:tableStyleId>{D27102A9-8310-4765-A935-A1911B00CA55}</a:tableStyleId>
              </a:tblPr>
              <a:tblGrid>
                <a:gridCol w="812509">
                  <a:extLst>
                    <a:ext uri="{9D8B030D-6E8A-4147-A177-3AD203B41FA5}">
                      <a16:colId xmlns:a16="http://schemas.microsoft.com/office/drawing/2014/main" val="4132438179"/>
                    </a:ext>
                  </a:extLst>
                </a:gridCol>
                <a:gridCol w="812509">
                  <a:extLst>
                    <a:ext uri="{9D8B030D-6E8A-4147-A177-3AD203B41FA5}">
                      <a16:colId xmlns:a16="http://schemas.microsoft.com/office/drawing/2014/main" val="3705496333"/>
                    </a:ext>
                  </a:extLst>
                </a:gridCol>
                <a:gridCol w="812509">
                  <a:extLst>
                    <a:ext uri="{9D8B030D-6E8A-4147-A177-3AD203B41FA5}">
                      <a16:colId xmlns:a16="http://schemas.microsoft.com/office/drawing/2014/main" val="4007885887"/>
                    </a:ext>
                  </a:extLst>
                </a:gridCol>
                <a:gridCol w="812509">
                  <a:extLst>
                    <a:ext uri="{9D8B030D-6E8A-4147-A177-3AD203B41FA5}">
                      <a16:colId xmlns:a16="http://schemas.microsoft.com/office/drawing/2014/main" val="2904134400"/>
                    </a:ext>
                  </a:extLst>
                </a:gridCol>
                <a:gridCol w="812509">
                  <a:extLst>
                    <a:ext uri="{9D8B030D-6E8A-4147-A177-3AD203B41FA5}">
                      <a16:colId xmlns:a16="http://schemas.microsoft.com/office/drawing/2014/main" val="3873140998"/>
                    </a:ext>
                  </a:extLst>
                </a:gridCol>
                <a:gridCol w="812509">
                  <a:extLst>
                    <a:ext uri="{9D8B030D-6E8A-4147-A177-3AD203B41FA5}">
                      <a16:colId xmlns:a16="http://schemas.microsoft.com/office/drawing/2014/main" val="2219591954"/>
                    </a:ext>
                  </a:extLst>
                </a:gridCol>
                <a:gridCol w="812509">
                  <a:extLst>
                    <a:ext uri="{9D8B030D-6E8A-4147-A177-3AD203B41FA5}">
                      <a16:colId xmlns:a16="http://schemas.microsoft.com/office/drawing/2014/main" val="128599826"/>
                    </a:ext>
                  </a:extLst>
                </a:gridCol>
                <a:gridCol w="812509">
                  <a:extLst>
                    <a:ext uri="{9D8B030D-6E8A-4147-A177-3AD203B41FA5}">
                      <a16:colId xmlns:a16="http://schemas.microsoft.com/office/drawing/2014/main" val="3413585211"/>
                    </a:ext>
                  </a:extLst>
                </a:gridCol>
                <a:gridCol w="812509">
                  <a:extLst>
                    <a:ext uri="{9D8B030D-6E8A-4147-A177-3AD203B41FA5}">
                      <a16:colId xmlns:a16="http://schemas.microsoft.com/office/drawing/2014/main" val="344637780"/>
                    </a:ext>
                  </a:extLst>
                </a:gridCol>
              </a:tblGrid>
              <a:tr h="543822">
                <a:tc>
                  <a:txBody>
                    <a:bodyPr/>
                    <a:lstStyle/>
                    <a:p>
                      <a:endParaRPr lang="en-US" dirty="0"/>
                    </a:p>
                  </a:txBody>
                  <a:tcPr/>
                </a:tc>
                <a:tc>
                  <a:txBody>
                    <a:bodyPr/>
                    <a:lstStyle/>
                    <a:p>
                      <a:r>
                        <a:rPr lang="en-US" sz="1200"/>
                        <a:t>Period of Circulation</a:t>
                      </a:r>
                    </a:p>
                  </a:txBody>
                  <a:tcPr/>
                </a:tc>
                <a:tc>
                  <a:txBody>
                    <a:bodyPr/>
                    <a:lstStyle/>
                    <a:p>
                      <a:r>
                        <a:rPr lang="en-US" sz="1200" dirty="0" err="1"/>
                        <a:t>Zhongtongchao</a:t>
                      </a:r>
                      <a:r>
                        <a:rPr lang="en-US" sz="1200" dirty="0"/>
                        <a:t> (guan)</a:t>
                      </a:r>
                    </a:p>
                  </a:txBody>
                  <a:tcPr/>
                </a:tc>
                <a:tc>
                  <a:txBody>
                    <a:bodyPr/>
                    <a:lstStyle/>
                    <a:p>
                      <a:r>
                        <a:rPr lang="en-US" sz="1200"/>
                        <a:t>First </a:t>
                      </a:r>
                      <a:r>
                        <a:rPr lang="en-US" sz="1200" err="1"/>
                        <a:t>Zhiyuanchao</a:t>
                      </a:r>
                      <a:r>
                        <a:rPr lang="en-US" sz="1200"/>
                        <a:t> (guan)</a:t>
                      </a:r>
                      <a:endParaRPr lang="en-US" sz="1200" err="1"/>
                    </a:p>
                  </a:txBody>
                  <a:tcPr/>
                </a:tc>
                <a:tc>
                  <a:txBody>
                    <a:bodyPr/>
                    <a:lstStyle/>
                    <a:p>
                      <a:r>
                        <a:rPr lang="en-US" sz="1200" err="1"/>
                        <a:t>Zhidachao</a:t>
                      </a:r>
                      <a:r>
                        <a:rPr lang="en-US" sz="1200"/>
                        <a:t> (guan)</a:t>
                      </a:r>
                      <a:endParaRPr lang="en-US" sz="1200" err="1"/>
                    </a:p>
                  </a:txBody>
                  <a:tcPr/>
                </a:tc>
                <a:tc>
                  <a:txBody>
                    <a:bodyPr/>
                    <a:lstStyle/>
                    <a:p>
                      <a:r>
                        <a:rPr lang="en-US" sz="1200"/>
                        <a:t>Second </a:t>
                      </a:r>
                      <a:r>
                        <a:rPr lang="en-US" sz="1200" err="1"/>
                        <a:t>Zhiyuanchao</a:t>
                      </a:r>
                      <a:r>
                        <a:rPr lang="en-US" sz="1200"/>
                        <a:t> (guan)</a:t>
                      </a:r>
                      <a:endParaRPr lang="en-US" sz="1200" err="1"/>
                    </a:p>
                  </a:txBody>
                  <a:tcPr/>
                </a:tc>
                <a:tc>
                  <a:txBody>
                    <a:bodyPr/>
                    <a:lstStyle/>
                    <a:p>
                      <a:r>
                        <a:rPr lang="en-US" sz="1200" err="1"/>
                        <a:t>Zhizhengchao</a:t>
                      </a:r>
                      <a:r>
                        <a:rPr lang="en-US" sz="1200"/>
                        <a:t> (guan)</a:t>
                      </a:r>
                      <a:endParaRPr lang="en-US" sz="1200" err="1"/>
                    </a:p>
                  </a:txBody>
                  <a:tcPr/>
                </a:tc>
                <a:tc>
                  <a:txBody>
                    <a:bodyPr/>
                    <a:lstStyle/>
                    <a:p>
                      <a:r>
                        <a:rPr lang="en-US" sz="1200" dirty="0"/>
                        <a:t>Silver (liang)</a:t>
                      </a:r>
                    </a:p>
                  </a:txBody>
                  <a:tcPr/>
                </a:tc>
                <a:tc>
                  <a:txBody>
                    <a:bodyPr/>
                    <a:lstStyle/>
                    <a:p>
                      <a:r>
                        <a:rPr lang="en-US" sz="1200" dirty="0"/>
                        <a:t>Rice</a:t>
                      </a:r>
                    </a:p>
                    <a:p>
                      <a:r>
                        <a:rPr lang="en-US" sz="1200" dirty="0"/>
                        <a:t>(Shi)</a:t>
                      </a:r>
                    </a:p>
                  </a:txBody>
                  <a:tcPr/>
                </a:tc>
                <a:extLst>
                  <a:ext uri="{0D108BD9-81ED-4DB2-BD59-A6C34878D82A}">
                    <a16:rowId xmlns:a16="http://schemas.microsoft.com/office/drawing/2014/main" val="2934757713"/>
                  </a:ext>
                </a:extLst>
              </a:tr>
              <a:tr h="543822">
                <a:tc>
                  <a:txBody>
                    <a:bodyPr/>
                    <a:lstStyle/>
                    <a:p>
                      <a:r>
                        <a:rPr lang="en-US" sz="1200" err="1"/>
                        <a:t>Zhongtongchao</a:t>
                      </a:r>
                      <a:r>
                        <a:rPr lang="en-US" sz="1200"/>
                        <a:t> (</a:t>
                      </a:r>
                      <a:r>
                        <a:rPr lang="ja-JP" altLang="en-US" sz="1200" b="0" i="0" u="none" strike="noStrike" noProof="0">
                          <a:solidFill>
                            <a:srgbClr val="000000"/>
                          </a:solidFill>
                          <a:latin typeface="Open Sans"/>
                        </a:rPr>
                        <a:t>中統鈔</a:t>
                      </a:r>
                      <a:r>
                        <a:rPr lang="en-US" sz="1200"/>
                        <a:t>)</a:t>
                      </a:r>
                    </a:p>
                  </a:txBody>
                  <a:tcPr/>
                </a:tc>
                <a:tc>
                  <a:txBody>
                    <a:bodyPr/>
                    <a:lstStyle/>
                    <a:p>
                      <a:r>
                        <a:rPr lang="en-US"/>
                        <a:t>1260-86</a:t>
                      </a:r>
                    </a:p>
                  </a:txBody>
                  <a:tcPr/>
                </a:tc>
                <a:tc>
                  <a:txBody>
                    <a:bodyPr/>
                    <a:lstStyle/>
                    <a:p>
                      <a:r>
                        <a:rPr lang="en-US"/>
                        <a:t>1</a:t>
                      </a:r>
                    </a:p>
                  </a:txBody>
                  <a:tcPr/>
                </a:tc>
                <a:tc>
                  <a:txBody>
                    <a:bodyPr/>
                    <a:lstStyle/>
                    <a:p>
                      <a:r>
                        <a:rPr lang="en-US"/>
                        <a:t>-</a:t>
                      </a:r>
                    </a:p>
                  </a:txBody>
                  <a:tcPr/>
                </a:tc>
                <a:tc>
                  <a:txBody>
                    <a:bodyPr/>
                    <a:lstStyle/>
                    <a:p>
                      <a:r>
                        <a:rPr lang="en-US"/>
                        <a:t>-</a:t>
                      </a:r>
                    </a:p>
                  </a:txBody>
                  <a:tcPr/>
                </a:tc>
                <a:tc>
                  <a:txBody>
                    <a:bodyPr/>
                    <a:lstStyle/>
                    <a:p>
                      <a:r>
                        <a:rPr lang="en-US"/>
                        <a:t>-</a:t>
                      </a:r>
                    </a:p>
                  </a:txBody>
                  <a:tcPr/>
                </a:tc>
                <a:tc>
                  <a:txBody>
                    <a:bodyPr/>
                    <a:lstStyle/>
                    <a:p>
                      <a:r>
                        <a:rPr lang="en-US"/>
                        <a:t>-</a:t>
                      </a:r>
                    </a:p>
                  </a:txBody>
                  <a:tcPr/>
                </a:tc>
                <a:tc>
                  <a:txBody>
                    <a:bodyPr/>
                    <a:lstStyle/>
                    <a:p>
                      <a:r>
                        <a:rPr lang="en-US"/>
                        <a:t>0.5</a:t>
                      </a:r>
                    </a:p>
                  </a:txBody>
                  <a:tcPr/>
                </a:tc>
                <a:tc>
                  <a:txBody>
                    <a:bodyPr/>
                    <a:lstStyle/>
                    <a:p>
                      <a:r>
                        <a:rPr lang="en-US" dirty="0"/>
                        <a:t>1</a:t>
                      </a:r>
                    </a:p>
                  </a:txBody>
                  <a:tcPr/>
                </a:tc>
                <a:extLst>
                  <a:ext uri="{0D108BD9-81ED-4DB2-BD59-A6C34878D82A}">
                    <a16:rowId xmlns:a16="http://schemas.microsoft.com/office/drawing/2014/main" val="1477794975"/>
                  </a:ext>
                </a:extLst>
              </a:tr>
              <a:tr h="543822">
                <a:tc>
                  <a:txBody>
                    <a:bodyPr/>
                    <a:lstStyle/>
                    <a:p>
                      <a:r>
                        <a:rPr lang="en-US" sz="1200"/>
                        <a:t>First </a:t>
                      </a:r>
                      <a:r>
                        <a:rPr lang="en-US" sz="1200" err="1"/>
                        <a:t>Zhiyuanchao</a:t>
                      </a:r>
                      <a:r>
                        <a:rPr lang="en-US" sz="1200"/>
                        <a:t> (</a:t>
                      </a:r>
                      <a:r>
                        <a:rPr lang="ja-JP" altLang="en-US" sz="1200" b="0" i="0" u="none" strike="noStrike" noProof="0">
                          <a:solidFill>
                            <a:srgbClr val="000000"/>
                          </a:solidFill>
                          <a:latin typeface="Open Sans"/>
                        </a:rPr>
                        <a:t>至元鈔</a:t>
                      </a:r>
                      <a:r>
                        <a:rPr lang="en-US" sz="1200"/>
                        <a:t>)</a:t>
                      </a:r>
                      <a:endParaRPr lang="en-US" sz="1200" err="1"/>
                    </a:p>
                  </a:txBody>
                  <a:tcPr/>
                </a:tc>
                <a:tc>
                  <a:txBody>
                    <a:bodyPr/>
                    <a:lstStyle/>
                    <a:p>
                      <a:r>
                        <a:rPr lang="en-US"/>
                        <a:t>1287-309</a:t>
                      </a:r>
                    </a:p>
                  </a:txBody>
                  <a:tcPr/>
                </a:tc>
                <a:tc>
                  <a:txBody>
                    <a:bodyPr/>
                    <a:lstStyle/>
                    <a:p>
                      <a:r>
                        <a:rPr lang="en-US"/>
                        <a:t>5</a:t>
                      </a:r>
                    </a:p>
                  </a:txBody>
                  <a:tcPr/>
                </a:tc>
                <a:tc>
                  <a:txBody>
                    <a:bodyPr/>
                    <a:lstStyle/>
                    <a:p>
                      <a:r>
                        <a:rPr lang="en-US"/>
                        <a:t>1</a:t>
                      </a:r>
                    </a:p>
                  </a:txBody>
                  <a:tcPr/>
                </a:tc>
                <a:tc>
                  <a:txBody>
                    <a:bodyPr/>
                    <a:lstStyle/>
                    <a:p>
                      <a:r>
                        <a:rPr lang="en-US"/>
                        <a:t>-</a:t>
                      </a:r>
                    </a:p>
                  </a:txBody>
                  <a:tcPr/>
                </a:tc>
                <a:tc>
                  <a:txBody>
                    <a:bodyPr/>
                    <a:lstStyle/>
                    <a:p>
                      <a:r>
                        <a:rPr lang="en-US"/>
                        <a:t>-</a:t>
                      </a:r>
                    </a:p>
                  </a:txBody>
                  <a:tcPr/>
                </a:tc>
                <a:tc>
                  <a:txBody>
                    <a:bodyPr/>
                    <a:lstStyle/>
                    <a:p>
                      <a:r>
                        <a:rPr lang="en-US" dirty="0"/>
                        <a:t>-</a:t>
                      </a:r>
                    </a:p>
                  </a:txBody>
                  <a:tcPr/>
                </a:tc>
                <a:tc>
                  <a:txBody>
                    <a:bodyPr/>
                    <a:lstStyle/>
                    <a:p>
                      <a:r>
                        <a:rPr lang="en-US"/>
                        <a:t>0.5</a:t>
                      </a:r>
                    </a:p>
                  </a:txBody>
                  <a:tcPr/>
                </a:tc>
                <a:tc>
                  <a:txBody>
                    <a:bodyPr/>
                    <a:lstStyle/>
                    <a:p>
                      <a:r>
                        <a:rPr lang="en-US" dirty="0"/>
                        <a:t>~0.5</a:t>
                      </a:r>
                    </a:p>
                  </a:txBody>
                  <a:tcPr/>
                </a:tc>
                <a:extLst>
                  <a:ext uri="{0D108BD9-81ED-4DB2-BD59-A6C34878D82A}">
                    <a16:rowId xmlns:a16="http://schemas.microsoft.com/office/drawing/2014/main" val="2054006717"/>
                  </a:ext>
                </a:extLst>
              </a:tr>
              <a:tr h="543822">
                <a:tc>
                  <a:txBody>
                    <a:bodyPr/>
                    <a:lstStyle/>
                    <a:p>
                      <a:r>
                        <a:rPr lang="en-US" sz="1200" err="1"/>
                        <a:t>Zhidachao</a:t>
                      </a:r>
                      <a:r>
                        <a:rPr lang="en-US" sz="1200"/>
                        <a:t> (</a:t>
                      </a:r>
                      <a:r>
                        <a:rPr lang="ja-JP" altLang="en-US" sz="1200" b="0" i="0" u="none" strike="noStrike" noProof="0">
                          <a:solidFill>
                            <a:srgbClr val="000000"/>
                          </a:solidFill>
                          <a:latin typeface="Open Sans"/>
                        </a:rPr>
                        <a:t>至大鈔</a:t>
                      </a:r>
                      <a:r>
                        <a:rPr lang="en-US" sz="1200"/>
                        <a:t>)</a:t>
                      </a:r>
                      <a:endParaRPr lang="en-US" sz="1200" err="1"/>
                    </a:p>
                  </a:txBody>
                  <a:tcPr/>
                </a:tc>
                <a:tc>
                  <a:txBody>
                    <a:bodyPr/>
                    <a:lstStyle/>
                    <a:p>
                      <a:r>
                        <a:rPr lang="en-US"/>
                        <a:t>1310</a:t>
                      </a:r>
                    </a:p>
                  </a:txBody>
                  <a:tcPr/>
                </a:tc>
                <a:tc>
                  <a:txBody>
                    <a:bodyPr/>
                    <a:lstStyle/>
                    <a:p>
                      <a:r>
                        <a:rPr lang="en-US"/>
                        <a:t>25</a:t>
                      </a:r>
                    </a:p>
                  </a:txBody>
                  <a:tcPr/>
                </a:tc>
                <a:tc>
                  <a:txBody>
                    <a:bodyPr/>
                    <a:lstStyle/>
                    <a:p>
                      <a:r>
                        <a:rPr lang="en-US"/>
                        <a:t>5</a:t>
                      </a:r>
                    </a:p>
                  </a:txBody>
                  <a:tcPr/>
                </a:tc>
                <a:tc>
                  <a:txBody>
                    <a:bodyPr/>
                    <a:lstStyle/>
                    <a:p>
                      <a:r>
                        <a:rPr lang="en-US"/>
                        <a:t>1</a:t>
                      </a:r>
                    </a:p>
                  </a:txBody>
                  <a:tcPr/>
                </a:tc>
                <a:tc>
                  <a:txBody>
                    <a:bodyPr/>
                    <a:lstStyle/>
                    <a:p>
                      <a:r>
                        <a:rPr lang="en-US"/>
                        <a:t>-</a:t>
                      </a:r>
                    </a:p>
                  </a:txBody>
                  <a:tcPr/>
                </a:tc>
                <a:tc>
                  <a:txBody>
                    <a:bodyPr/>
                    <a:lstStyle/>
                    <a:p>
                      <a:r>
                        <a:rPr lang="en-US"/>
                        <a:t>-</a:t>
                      </a:r>
                    </a:p>
                  </a:txBody>
                  <a:tcPr/>
                </a:tc>
                <a:tc>
                  <a:txBody>
                    <a:bodyPr/>
                    <a:lstStyle/>
                    <a:p>
                      <a:r>
                        <a:rPr lang="en-US"/>
                        <a:t>1</a:t>
                      </a:r>
                    </a:p>
                  </a:txBody>
                  <a:tcPr/>
                </a:tc>
                <a:tc>
                  <a:txBody>
                    <a:bodyPr/>
                    <a:lstStyle/>
                    <a:p>
                      <a:endParaRPr lang="en-US" dirty="0"/>
                    </a:p>
                  </a:txBody>
                  <a:tcPr/>
                </a:tc>
                <a:extLst>
                  <a:ext uri="{0D108BD9-81ED-4DB2-BD59-A6C34878D82A}">
                    <a16:rowId xmlns:a16="http://schemas.microsoft.com/office/drawing/2014/main" val="2886422296"/>
                  </a:ext>
                </a:extLst>
              </a:tr>
              <a:tr h="543822">
                <a:tc>
                  <a:txBody>
                    <a:bodyPr/>
                    <a:lstStyle/>
                    <a:p>
                      <a:r>
                        <a:rPr lang="en-US" sz="1200"/>
                        <a:t>Second </a:t>
                      </a:r>
                      <a:r>
                        <a:rPr lang="en-US" sz="1200" err="1"/>
                        <a:t>Zhiyuanchao</a:t>
                      </a:r>
                      <a:r>
                        <a:rPr lang="en-US" sz="1200"/>
                        <a:t> (</a:t>
                      </a:r>
                      <a:r>
                        <a:rPr lang="ja-JP" altLang="en-US" sz="1200" b="0" i="0" u="none" strike="noStrike" noProof="0">
                          <a:solidFill>
                            <a:srgbClr val="000000"/>
                          </a:solidFill>
                          <a:latin typeface="Open Sans"/>
                        </a:rPr>
                        <a:t>至元鈔</a:t>
                      </a:r>
                      <a:r>
                        <a:rPr lang="en-US" sz="1200"/>
                        <a:t>)</a:t>
                      </a:r>
                      <a:endParaRPr lang="en-US" sz="1200" err="1"/>
                    </a:p>
                  </a:txBody>
                  <a:tcPr/>
                </a:tc>
                <a:tc>
                  <a:txBody>
                    <a:bodyPr/>
                    <a:lstStyle/>
                    <a:p>
                      <a:r>
                        <a:rPr lang="en-US"/>
                        <a:t>1311-51</a:t>
                      </a:r>
                    </a:p>
                  </a:txBody>
                  <a:tcPr/>
                </a:tc>
                <a:tc>
                  <a:txBody>
                    <a:bodyPr/>
                    <a:lstStyle/>
                    <a:p>
                      <a:r>
                        <a:rPr lang="en-US"/>
                        <a:t>5</a:t>
                      </a:r>
                    </a:p>
                  </a:txBody>
                  <a:tcPr/>
                </a:tc>
                <a:tc>
                  <a:txBody>
                    <a:bodyPr/>
                    <a:lstStyle/>
                    <a:p>
                      <a:r>
                        <a:rPr lang="en-US"/>
                        <a:t>1</a:t>
                      </a:r>
                    </a:p>
                  </a:txBody>
                  <a:tcPr/>
                </a:tc>
                <a:tc>
                  <a:txBody>
                    <a:bodyPr/>
                    <a:lstStyle/>
                    <a:p>
                      <a:r>
                        <a:rPr lang="en-US"/>
                        <a:t>-</a:t>
                      </a:r>
                    </a:p>
                  </a:txBody>
                  <a:tcPr/>
                </a:tc>
                <a:tc>
                  <a:txBody>
                    <a:bodyPr/>
                    <a:lstStyle/>
                    <a:p>
                      <a:r>
                        <a:rPr lang="en-US"/>
                        <a:t>1</a:t>
                      </a:r>
                    </a:p>
                  </a:txBody>
                  <a:tcPr/>
                </a:tc>
                <a:tc>
                  <a:txBody>
                    <a:bodyPr/>
                    <a:lstStyle/>
                    <a:p>
                      <a:r>
                        <a:rPr lang="en-US"/>
                        <a:t>-</a:t>
                      </a:r>
                    </a:p>
                  </a:txBody>
                  <a:tcPr/>
                </a:tc>
                <a:tc>
                  <a:txBody>
                    <a:bodyPr/>
                    <a:lstStyle/>
                    <a:p>
                      <a:r>
                        <a:rPr lang="en-US"/>
                        <a:t>1</a:t>
                      </a:r>
                    </a:p>
                  </a:txBody>
                  <a:tcPr/>
                </a:tc>
                <a:tc>
                  <a:txBody>
                    <a:bodyPr/>
                    <a:lstStyle/>
                    <a:p>
                      <a:r>
                        <a:rPr lang="en-US" dirty="0"/>
                        <a:t>~0.3</a:t>
                      </a:r>
                    </a:p>
                  </a:txBody>
                  <a:tcPr/>
                </a:tc>
                <a:extLst>
                  <a:ext uri="{0D108BD9-81ED-4DB2-BD59-A6C34878D82A}">
                    <a16:rowId xmlns:a16="http://schemas.microsoft.com/office/drawing/2014/main" val="1258678162"/>
                  </a:ext>
                </a:extLst>
              </a:tr>
              <a:tr h="543822">
                <a:tc>
                  <a:txBody>
                    <a:bodyPr/>
                    <a:lstStyle/>
                    <a:p>
                      <a:r>
                        <a:rPr lang="en-US" sz="1200" err="1"/>
                        <a:t>Zhizhengchao</a:t>
                      </a:r>
                      <a:r>
                        <a:rPr lang="en-US" sz="1200"/>
                        <a:t> (</a:t>
                      </a:r>
                      <a:r>
                        <a:rPr lang="ja-JP" altLang="en-US" sz="1200" b="0" i="0" u="none" strike="noStrike" noProof="0">
                          <a:solidFill>
                            <a:srgbClr val="000000"/>
                          </a:solidFill>
                          <a:latin typeface="Open Sans"/>
                        </a:rPr>
                        <a:t>至正鈔)</a:t>
                      </a:r>
                      <a:endParaRPr lang="en-US" sz="1200" err="1"/>
                    </a:p>
                  </a:txBody>
                  <a:tcPr/>
                </a:tc>
                <a:tc>
                  <a:txBody>
                    <a:bodyPr/>
                    <a:lstStyle/>
                    <a:p>
                      <a:r>
                        <a:rPr lang="en-US" dirty="0"/>
                        <a:t>1352-68</a:t>
                      </a:r>
                    </a:p>
                  </a:txBody>
                  <a:tcPr/>
                </a:tc>
                <a:tc>
                  <a:txBody>
                    <a:bodyPr/>
                    <a:lstStyle/>
                    <a:p>
                      <a:r>
                        <a:rPr lang="en-US"/>
                        <a:t>10</a:t>
                      </a:r>
                    </a:p>
                  </a:txBody>
                  <a:tcPr/>
                </a:tc>
                <a:tc>
                  <a:txBody>
                    <a:bodyPr/>
                    <a:lstStyle/>
                    <a:p>
                      <a:r>
                        <a:rPr lang="en-US"/>
                        <a:t>2</a:t>
                      </a:r>
                    </a:p>
                  </a:txBody>
                  <a:tcPr/>
                </a:tc>
                <a:tc>
                  <a:txBody>
                    <a:bodyPr/>
                    <a:lstStyle/>
                    <a:p>
                      <a:r>
                        <a:rPr lang="en-US"/>
                        <a:t>-</a:t>
                      </a:r>
                    </a:p>
                  </a:txBody>
                  <a:tcPr/>
                </a:tc>
                <a:tc>
                  <a:txBody>
                    <a:bodyPr/>
                    <a:lstStyle/>
                    <a:p>
                      <a:r>
                        <a:rPr lang="en-US"/>
                        <a:t>-</a:t>
                      </a:r>
                    </a:p>
                  </a:txBody>
                  <a:tcPr/>
                </a:tc>
                <a:tc>
                  <a:txBody>
                    <a:bodyPr/>
                    <a:lstStyle/>
                    <a:p>
                      <a:r>
                        <a:rPr lang="en-US"/>
                        <a:t>1</a:t>
                      </a:r>
                    </a:p>
                  </a:txBody>
                  <a:tcPr/>
                </a:tc>
                <a:tc>
                  <a:txBody>
                    <a:bodyPr/>
                    <a:lstStyle/>
                    <a:p>
                      <a:r>
                        <a:rPr lang="en-US" dirty="0"/>
                        <a:t>1</a:t>
                      </a:r>
                    </a:p>
                  </a:txBody>
                  <a:tcPr/>
                </a:tc>
                <a:tc>
                  <a:txBody>
                    <a:bodyPr/>
                    <a:lstStyle/>
                    <a:p>
                      <a:endParaRPr lang="en-US" dirty="0"/>
                    </a:p>
                  </a:txBody>
                  <a:tcPr/>
                </a:tc>
                <a:extLst>
                  <a:ext uri="{0D108BD9-81ED-4DB2-BD59-A6C34878D82A}">
                    <a16:rowId xmlns:a16="http://schemas.microsoft.com/office/drawing/2014/main" val="1588741583"/>
                  </a:ext>
                </a:extLst>
              </a:tr>
            </a:tbl>
          </a:graphicData>
        </a:graphic>
      </p:graphicFrame>
      <p:pic>
        <p:nvPicPr>
          <p:cNvPr id="3" name="Content Placeholder 3" descr="A table of numbers with a black text&#10;&#10;Description automatically generated">
            <a:extLst>
              <a:ext uri="{FF2B5EF4-FFF2-40B4-BE49-F238E27FC236}">
                <a16:creationId xmlns:a16="http://schemas.microsoft.com/office/drawing/2014/main" id="{B3493AED-6A5E-FCD1-DFA6-C3476724352F}"/>
              </a:ext>
            </a:extLst>
          </p:cNvPr>
          <p:cNvPicPr>
            <a:picLocks noChangeAspect="1"/>
          </p:cNvPicPr>
          <p:nvPr/>
        </p:nvPicPr>
        <p:blipFill>
          <a:blip r:embed="rId3"/>
          <a:stretch>
            <a:fillRect/>
          </a:stretch>
        </p:blipFill>
        <p:spPr>
          <a:xfrm>
            <a:off x="9233455" y="2312988"/>
            <a:ext cx="2788154" cy="3651250"/>
          </a:xfrm>
          <a:prstGeom prst="rect">
            <a:avLst/>
          </a:prstGeom>
        </p:spPr>
      </p:pic>
    </p:spTree>
    <p:extLst>
      <p:ext uri="{BB962C8B-B14F-4D97-AF65-F5344CB8AC3E}">
        <p14:creationId xmlns:p14="http://schemas.microsoft.com/office/powerpoint/2010/main" val="3464096709"/>
      </p:ext>
    </p:extLst>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F21028A2-C9BA-5FF8-C5A7-57476D510067}"/>
              </a:ext>
            </a:extLst>
          </p:cNvPr>
          <p:cNvSpPr>
            <a:spLocks noGrp="1"/>
          </p:cNvSpPr>
          <p:nvPr>
            <p:ph type="title"/>
          </p:nvPr>
        </p:nvSpPr>
        <p:spPr>
          <a:xfrm>
            <a:off x="6194738" y="442913"/>
            <a:ext cx="5197655" cy="1639888"/>
          </a:xfrm>
        </p:spPr>
        <p:txBody>
          <a:bodyPr anchor="b">
            <a:normAutofit/>
          </a:bodyPr>
          <a:lstStyle/>
          <a:p>
            <a:pPr>
              <a:lnSpc>
                <a:spcPct val="120000"/>
              </a:lnSpc>
            </a:pPr>
            <a:r>
              <a:rPr lang="en-US" sz="2500">
                <a:ea typeface="Meiryo"/>
              </a:rPr>
              <a:t>The Decline of Paper Currency in Ming (1368-1644)</a:t>
            </a:r>
          </a:p>
        </p:txBody>
      </p:sp>
      <p:grpSp>
        <p:nvGrpSpPr>
          <p:cNvPr id="12" name="Group 11">
            <a:extLst>
              <a:ext uri="{FF2B5EF4-FFF2-40B4-BE49-F238E27FC236}">
                <a16:creationId xmlns:a16="http://schemas.microsoft.com/office/drawing/2014/main" id="{57E5BCCD-DB23-4AD8-B850-9154AAE91E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5566001" cy="6858000"/>
            <a:chOff x="6505773" y="0"/>
            <a:chExt cx="5566001" cy="6858000"/>
          </a:xfrm>
        </p:grpSpPr>
        <p:sp>
          <p:nvSpPr>
            <p:cNvPr id="13" name="Freeform: Shape 12">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6865823"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650577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55C54A75-E44A-4147-B9D0-FF46CFD316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6719069"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pic>
        <p:nvPicPr>
          <p:cNvPr id="5" name="Picture 4" descr="Great Ming Treasure Note - Wikipedia">
            <a:extLst>
              <a:ext uri="{FF2B5EF4-FFF2-40B4-BE49-F238E27FC236}">
                <a16:creationId xmlns:a16="http://schemas.microsoft.com/office/drawing/2014/main" id="{F60647F5-DCCB-B9B4-5667-07A4C8B05333}"/>
              </a:ext>
            </a:extLst>
          </p:cNvPr>
          <p:cNvPicPr>
            <a:picLocks noChangeAspect="1"/>
          </p:cNvPicPr>
          <p:nvPr/>
        </p:nvPicPr>
        <p:blipFill>
          <a:blip r:embed="rId3"/>
          <a:stretch>
            <a:fillRect/>
          </a:stretch>
        </p:blipFill>
        <p:spPr>
          <a:xfrm>
            <a:off x="1187758" y="1519267"/>
            <a:ext cx="2473104" cy="3819466"/>
          </a:xfrm>
          <a:prstGeom prst="rect">
            <a:avLst/>
          </a:prstGeom>
        </p:spPr>
      </p:pic>
      <p:sp>
        <p:nvSpPr>
          <p:cNvPr id="3" name="Content Placeholder 2">
            <a:extLst>
              <a:ext uri="{FF2B5EF4-FFF2-40B4-BE49-F238E27FC236}">
                <a16:creationId xmlns:a16="http://schemas.microsoft.com/office/drawing/2014/main" id="{702A0204-2A5A-DAD9-908E-E7B3B700013A}"/>
              </a:ext>
            </a:extLst>
          </p:cNvPr>
          <p:cNvSpPr>
            <a:spLocks noGrp="1"/>
          </p:cNvSpPr>
          <p:nvPr>
            <p:ph idx="1"/>
          </p:nvPr>
        </p:nvSpPr>
        <p:spPr>
          <a:xfrm>
            <a:off x="6194738" y="2312988"/>
            <a:ext cx="5197655" cy="3651250"/>
          </a:xfrm>
        </p:spPr>
        <p:txBody>
          <a:bodyPr vert="horz" lIns="109728" tIns="109728" rIns="109728" bIns="91440" rtlCol="0" anchor="t">
            <a:normAutofit/>
          </a:bodyPr>
          <a:lstStyle/>
          <a:p>
            <a:pPr marL="285750" indent="-285750">
              <a:lnSpc>
                <a:spcPct val="130000"/>
              </a:lnSpc>
              <a:buFont typeface="Arial" panose="020B0503020204020204" pitchFamily="34" charset="0"/>
              <a:buChar char="•"/>
            </a:pPr>
            <a:r>
              <a:rPr lang="en-US" sz="1300" dirty="0">
                <a:ea typeface="Meiryo"/>
              </a:rPr>
              <a:t>Early Ming rulers did not use paper money for fiscal purposes as the economy was sound</a:t>
            </a:r>
          </a:p>
          <a:p>
            <a:pPr marL="285750" indent="-285750">
              <a:lnSpc>
                <a:spcPct val="130000"/>
              </a:lnSpc>
              <a:buFont typeface="Arial" panose="020B0503020204020204" pitchFamily="34" charset="0"/>
              <a:buChar char="•"/>
            </a:pPr>
            <a:r>
              <a:rPr lang="en-US" sz="1300" dirty="0">
                <a:ea typeface="Meiryo"/>
              </a:rPr>
              <a:t>Early rules: paper money if &gt;100 wen, coins if &lt;100 wen</a:t>
            </a:r>
          </a:p>
          <a:p>
            <a:pPr marL="285750" indent="-285750">
              <a:lnSpc>
                <a:spcPct val="130000"/>
              </a:lnSpc>
              <a:buFont typeface="Arial" panose="020B0503020204020204" pitchFamily="34" charset="0"/>
              <a:buChar char="•"/>
            </a:pPr>
            <a:r>
              <a:rPr lang="en-US" sz="1300" dirty="0">
                <a:ea typeface="Meiryo"/>
              </a:rPr>
              <a:t>Paper money depreciated to 3% of the original price against silver only after 40 years</a:t>
            </a:r>
          </a:p>
          <a:p>
            <a:pPr marL="285750" indent="-285750">
              <a:lnSpc>
                <a:spcPct val="130000"/>
              </a:lnSpc>
              <a:buFont typeface="Arial" panose="020B0503020204020204" pitchFamily="34" charset="0"/>
              <a:buChar char="•"/>
            </a:pPr>
            <a:r>
              <a:rPr lang="en-US" sz="1300" dirty="0">
                <a:ea typeface="Meiryo"/>
              </a:rPr>
              <a:t>Completely vanished after 60 years of the establishment</a:t>
            </a:r>
          </a:p>
        </p:txBody>
      </p:sp>
    </p:spTree>
    <p:extLst>
      <p:ext uri="{BB962C8B-B14F-4D97-AF65-F5344CB8AC3E}">
        <p14:creationId xmlns:p14="http://schemas.microsoft.com/office/powerpoint/2010/main" val="3264970722"/>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D7949-5986-9D0D-7FE0-5B69EADB289D}"/>
              </a:ext>
            </a:extLst>
          </p:cNvPr>
          <p:cNvSpPr>
            <a:spLocks noGrp="1"/>
          </p:cNvSpPr>
          <p:nvPr>
            <p:ph type="title"/>
          </p:nvPr>
        </p:nvSpPr>
        <p:spPr/>
        <p:txBody>
          <a:bodyPr>
            <a:normAutofit fontScale="90000"/>
          </a:bodyPr>
          <a:lstStyle/>
          <a:p>
            <a:r>
              <a:rPr lang="en-US" dirty="0">
                <a:ea typeface="Meiryo"/>
              </a:rPr>
              <a:t>Exchange Rate to Silver in Ming and Purchasing Power of Silver</a:t>
            </a:r>
            <a:endParaRPr lang="en-US" dirty="0"/>
          </a:p>
        </p:txBody>
      </p:sp>
      <p:pic>
        <p:nvPicPr>
          <p:cNvPr id="4" name="Content Placeholder 3">
            <a:extLst>
              <a:ext uri="{FF2B5EF4-FFF2-40B4-BE49-F238E27FC236}">
                <a16:creationId xmlns:a16="http://schemas.microsoft.com/office/drawing/2014/main" id="{83251B3D-DF6F-09C5-6A28-B9FBD1FECAC0}"/>
              </a:ext>
            </a:extLst>
          </p:cNvPr>
          <p:cNvPicPr>
            <a:picLocks noGrp="1" noChangeAspect="1"/>
          </p:cNvPicPr>
          <p:nvPr>
            <p:ph idx="1"/>
          </p:nvPr>
        </p:nvPicPr>
        <p:blipFill>
          <a:blip r:embed="rId2"/>
          <a:stretch>
            <a:fillRect/>
          </a:stretch>
        </p:blipFill>
        <p:spPr>
          <a:xfrm>
            <a:off x="1920240" y="2223536"/>
            <a:ext cx="4680591" cy="3651250"/>
          </a:xfrm>
        </p:spPr>
      </p:pic>
      <p:pic>
        <p:nvPicPr>
          <p:cNvPr id="4098" name="Picture 2">
            <a:extLst>
              <a:ext uri="{FF2B5EF4-FFF2-40B4-BE49-F238E27FC236}">
                <a16:creationId xmlns:a16="http://schemas.microsoft.com/office/drawing/2014/main" id="{E782E4BC-570A-0E77-E8EE-FAA912F237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0156" y="2223535"/>
            <a:ext cx="3088792" cy="365039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0A9F148-0FE0-29DA-DF80-17738E6E06DA}"/>
              </a:ext>
            </a:extLst>
          </p:cNvPr>
          <p:cNvSpPr txBox="1"/>
          <p:nvPr/>
        </p:nvSpPr>
        <p:spPr>
          <a:xfrm>
            <a:off x="8895522" y="2223535"/>
            <a:ext cx="1073426" cy="507831"/>
          </a:xfrm>
          <a:prstGeom prst="rect">
            <a:avLst/>
          </a:prstGeom>
          <a:solidFill>
            <a:schemeClr val="bg1"/>
          </a:solidFill>
          <a:ln>
            <a:solidFill>
              <a:schemeClr val="bg1"/>
            </a:solidFill>
          </a:ln>
        </p:spPr>
        <p:txBody>
          <a:bodyPr wrap="square" rtlCol="0">
            <a:spAutoFit/>
          </a:bodyPr>
          <a:lstStyle/>
          <a:p>
            <a:r>
              <a:rPr lang="en-US" sz="900" dirty="0"/>
              <a:t>Price of 1 Shi of Rice in Silver (Liang)</a:t>
            </a:r>
          </a:p>
        </p:txBody>
      </p:sp>
    </p:spTree>
    <p:extLst>
      <p:ext uri="{BB962C8B-B14F-4D97-AF65-F5344CB8AC3E}">
        <p14:creationId xmlns:p14="http://schemas.microsoft.com/office/powerpoint/2010/main" val="1485184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0AABE-51B0-916E-940A-031F5862C51B}"/>
              </a:ext>
            </a:extLst>
          </p:cNvPr>
          <p:cNvSpPr>
            <a:spLocks noGrp="1"/>
          </p:cNvSpPr>
          <p:nvPr>
            <p:ph type="title"/>
          </p:nvPr>
        </p:nvSpPr>
        <p:spPr/>
        <p:txBody>
          <a:bodyPr/>
          <a:lstStyle/>
          <a:p>
            <a:r>
              <a:rPr lang="en-US" dirty="0"/>
              <a:t>Theories about the Sudden Decline</a:t>
            </a:r>
          </a:p>
        </p:txBody>
      </p:sp>
      <p:sp>
        <p:nvSpPr>
          <p:cNvPr id="3" name="Content Placeholder 2">
            <a:extLst>
              <a:ext uri="{FF2B5EF4-FFF2-40B4-BE49-F238E27FC236}">
                <a16:creationId xmlns:a16="http://schemas.microsoft.com/office/drawing/2014/main" id="{C5E56E95-9D0D-F3A8-DD34-E75C1C53985D}"/>
              </a:ext>
            </a:extLst>
          </p:cNvPr>
          <p:cNvSpPr>
            <a:spLocks noGrp="1"/>
          </p:cNvSpPr>
          <p:nvPr>
            <p:ph sz="half" idx="1"/>
          </p:nvPr>
        </p:nvSpPr>
        <p:spPr/>
        <p:txBody>
          <a:bodyPr>
            <a:normAutofit fontScale="77500" lnSpcReduction="20000"/>
          </a:bodyPr>
          <a:lstStyle/>
          <a:p>
            <a:r>
              <a:rPr lang="en-US" dirty="0"/>
              <a:t>Inflation:</a:t>
            </a:r>
          </a:p>
          <a:p>
            <a:pPr marL="285750" indent="-285750">
              <a:buFont typeface="Arial" panose="020B0604020202020204" pitchFamily="34" charset="0"/>
              <a:buChar char="•"/>
            </a:pPr>
            <a:r>
              <a:rPr lang="en-US" dirty="0"/>
              <a:t>Counterfeiting was a huge issue (250 liang bounty)</a:t>
            </a:r>
          </a:p>
          <a:p>
            <a:pPr marL="285750" indent="-285750">
              <a:buFont typeface="Arial" panose="020B0604020202020204" pitchFamily="34" charset="0"/>
              <a:buChar char="•"/>
            </a:pPr>
            <a:r>
              <a:rPr lang="en-US" dirty="0"/>
              <a:t>1377: 1 liang = 1 guan = 4 </a:t>
            </a:r>
            <a:r>
              <a:rPr lang="en-US" dirty="0" err="1"/>
              <a:t>shi</a:t>
            </a:r>
            <a:r>
              <a:rPr lang="en-US" dirty="0"/>
              <a:t> of rice, 1297: 1 liang = 2.5 guan = 4 </a:t>
            </a:r>
            <a:r>
              <a:rPr lang="en-US" dirty="0" err="1"/>
              <a:t>shi</a:t>
            </a:r>
            <a:r>
              <a:rPr lang="en-US" dirty="0"/>
              <a:t> of rice</a:t>
            </a:r>
          </a:p>
          <a:p>
            <a:pPr marL="285750" indent="-285750">
              <a:buFont typeface="Arial" panose="020B0604020202020204" pitchFamily="34" charset="0"/>
              <a:buChar char="•"/>
            </a:pPr>
            <a:r>
              <a:rPr lang="zh-CN" altLang="en-US" dirty="0"/>
              <a:t>“朝廷出钞太多，收敛无法，以至物重钞轻</a:t>
            </a:r>
            <a:r>
              <a:rPr lang="en-US" altLang="zh-CN" dirty="0"/>
              <a:t>” </a:t>
            </a:r>
            <a:r>
              <a:rPr lang="zh-CN" altLang="en-US" dirty="0"/>
              <a:t>御史陈瑛</a:t>
            </a:r>
            <a:r>
              <a:rPr lang="en-US" altLang="zh-CN" dirty="0"/>
              <a:t> (The government distributed too much money and couldn’t repurchase, hence inflation)</a:t>
            </a:r>
            <a:endParaRPr lang="en-US" dirty="0"/>
          </a:p>
        </p:txBody>
      </p:sp>
      <p:sp>
        <p:nvSpPr>
          <p:cNvPr id="4" name="Content Placeholder 3">
            <a:extLst>
              <a:ext uri="{FF2B5EF4-FFF2-40B4-BE49-F238E27FC236}">
                <a16:creationId xmlns:a16="http://schemas.microsoft.com/office/drawing/2014/main" id="{ED580C5F-5FF5-E33B-07EE-CFA0F73C6691}"/>
              </a:ext>
            </a:extLst>
          </p:cNvPr>
          <p:cNvSpPr>
            <a:spLocks noGrp="1"/>
          </p:cNvSpPr>
          <p:nvPr>
            <p:ph sz="half" idx="2"/>
          </p:nvPr>
        </p:nvSpPr>
        <p:spPr/>
        <p:txBody>
          <a:bodyPr>
            <a:normAutofit fontScale="77500" lnSpcReduction="20000"/>
          </a:bodyPr>
          <a:lstStyle/>
          <a:p>
            <a:r>
              <a:rPr lang="en-US" dirty="0"/>
              <a:t>Tough Competition:</a:t>
            </a:r>
          </a:p>
          <a:p>
            <a:pPr marL="285750" indent="-285750">
              <a:buFont typeface="Arial" panose="020B0604020202020204" pitchFamily="34" charset="0"/>
              <a:buChar char="•"/>
            </a:pPr>
            <a:r>
              <a:rPr lang="en-US" dirty="0"/>
              <a:t>Inflation continued even after the government has stopped printing money</a:t>
            </a:r>
          </a:p>
          <a:p>
            <a:pPr marL="285750" indent="-285750">
              <a:buFont typeface="Arial" panose="020B0604020202020204" pitchFamily="34" charset="0"/>
              <a:buChar char="•"/>
            </a:pPr>
            <a:r>
              <a:rPr lang="en-US" dirty="0"/>
              <a:t>Regarding Song Dynasty’s success against inflation: “paper money supply always increases more than in proportion to the rise in prices under such a feedback rule of money supply, real balances and the price level move in the same direction”</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839181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DD992-845A-85F1-F53B-44E759DE0901}"/>
              </a:ext>
            </a:extLst>
          </p:cNvPr>
          <p:cNvSpPr>
            <a:spLocks noGrp="1"/>
          </p:cNvSpPr>
          <p:nvPr>
            <p:ph type="title"/>
          </p:nvPr>
        </p:nvSpPr>
        <p:spPr/>
        <p:txBody>
          <a:bodyPr/>
          <a:lstStyle/>
          <a:p>
            <a:r>
              <a:rPr lang="en-US">
                <a:ea typeface="Meiryo"/>
              </a:rPr>
              <a:t>Reference/Reading List</a:t>
            </a:r>
            <a:endParaRPr lang="en-US"/>
          </a:p>
        </p:txBody>
      </p:sp>
      <p:sp>
        <p:nvSpPr>
          <p:cNvPr id="3" name="Content Placeholder 2">
            <a:extLst>
              <a:ext uri="{FF2B5EF4-FFF2-40B4-BE49-F238E27FC236}">
                <a16:creationId xmlns:a16="http://schemas.microsoft.com/office/drawing/2014/main" id="{F795DF6A-D30B-2C97-DACE-59924BB361FF}"/>
              </a:ext>
            </a:extLst>
          </p:cNvPr>
          <p:cNvSpPr>
            <a:spLocks noGrp="1"/>
          </p:cNvSpPr>
          <p:nvPr>
            <p:ph idx="1"/>
          </p:nvPr>
        </p:nvSpPr>
        <p:spPr/>
        <p:txBody>
          <a:bodyPr vert="horz" lIns="109728" tIns="109728" rIns="109728" bIns="91440" rtlCol="0" anchor="t">
            <a:normAutofit fontScale="85000" lnSpcReduction="20000"/>
          </a:bodyPr>
          <a:lstStyle/>
          <a:p>
            <a:pPr marL="285750" indent="-285750">
              <a:buFont typeface="Arial" panose="020B0503020204020204" pitchFamily="34" charset="0"/>
              <a:buChar char="•"/>
            </a:pPr>
            <a:r>
              <a:rPr lang="en-US" dirty="0"/>
              <a:t>Chau-Nan Chen, Pin-</a:t>
            </a:r>
            <a:r>
              <a:rPr lang="en-US" dirty="0" err="1"/>
              <a:t>Tsun</a:t>
            </a:r>
            <a:r>
              <a:rPr lang="en-US" dirty="0"/>
              <a:t> Chang, </a:t>
            </a:r>
            <a:r>
              <a:rPr lang="en-US" dirty="0" err="1"/>
              <a:t>Shikuan</a:t>
            </a:r>
            <a:r>
              <a:rPr lang="en-US" dirty="0"/>
              <a:t> Chen, The Sung and Ming paper monies: Currency competition and currency </a:t>
            </a:r>
            <a:r>
              <a:rPr lang="en-US" dirty="0" err="1"/>
              <a:t>bubbles,Journal</a:t>
            </a:r>
            <a:r>
              <a:rPr lang="en-US" dirty="0"/>
              <a:t> of </a:t>
            </a:r>
            <a:r>
              <a:rPr lang="en-US" dirty="0" err="1"/>
              <a:t>Macroeconomics,Volume</a:t>
            </a:r>
            <a:r>
              <a:rPr lang="en-US" dirty="0"/>
              <a:t> 17, Issue 2, 1995, Pages 273-288, ISSN 0164-0704, </a:t>
            </a:r>
            <a:r>
              <a:rPr lang="en-US" dirty="0">
                <a:hlinkClick r:id="rId3"/>
              </a:rPr>
              <a:t>https://doi.org/10.1016/0164-0704(95)80101-4</a:t>
            </a:r>
            <a:r>
              <a:rPr lang="en-US" dirty="0"/>
              <a:t>.</a:t>
            </a:r>
          </a:p>
          <a:p>
            <a:pPr marL="285750" indent="-285750">
              <a:buFont typeface="Arial" panose="020B0503020204020204" pitchFamily="34" charset="0"/>
              <a:buChar char="•"/>
            </a:pPr>
            <a:r>
              <a:rPr lang="en-US" dirty="0" err="1">
                <a:solidFill>
                  <a:srgbClr val="1C1D1E"/>
                </a:solidFill>
                <a:ea typeface="+mn-lt"/>
                <a:cs typeface="+mn-lt"/>
              </a:rPr>
              <a:t>Glahn</a:t>
            </a:r>
            <a:r>
              <a:rPr lang="en-US" dirty="0">
                <a:solidFill>
                  <a:srgbClr val="1C1D1E"/>
                </a:solidFill>
                <a:ea typeface="+mn-lt"/>
                <a:cs typeface="+mn-lt"/>
              </a:rPr>
              <a:t>, Richard von. “Monies of Account and Monetary Transition in China, Twelfth to Fourteenth Centuries.” Journal of the Economic and Social History of the Orient 53, no. 3 (2010): 463–505. </a:t>
            </a:r>
            <a:r>
              <a:rPr lang="en-US" dirty="0">
                <a:solidFill>
                  <a:srgbClr val="1C1D1E"/>
                </a:solidFill>
                <a:ea typeface="+mn-lt"/>
                <a:cs typeface="+mn-lt"/>
                <a:hlinkClick r:id="rId4"/>
              </a:rPr>
              <a:t>http://www.jstor.org/stable/20789802</a:t>
            </a:r>
            <a:r>
              <a:rPr lang="en-US" dirty="0">
                <a:solidFill>
                  <a:srgbClr val="1C1D1E"/>
                </a:solidFill>
                <a:ea typeface="+mn-lt"/>
                <a:cs typeface="+mn-lt"/>
              </a:rPr>
              <a:t>.</a:t>
            </a:r>
          </a:p>
          <a:p>
            <a:pPr marL="285750" indent="-285750">
              <a:buFont typeface="Arial" panose="020B0503020204020204" pitchFamily="34" charset="0"/>
              <a:buChar char="•"/>
            </a:pPr>
            <a:r>
              <a:rPr lang="en-US" b="0" i="0" dirty="0">
                <a:solidFill>
                  <a:srgbClr val="1C1D1E"/>
                </a:solidFill>
                <a:effectLst/>
                <a:latin typeface="Open Sans" panose="020B0606030504020204" pitchFamily="34" charset="0"/>
              </a:rPr>
              <a:t>Guan, H., Palma, N., and Wu, M., ‘ The rise and fall of paper money in Yuan China, 1260–1368’, </a:t>
            </a:r>
            <a:r>
              <a:rPr lang="en-US" b="0" i="1" dirty="0">
                <a:solidFill>
                  <a:srgbClr val="1C1D1E"/>
                </a:solidFill>
                <a:effectLst/>
                <a:latin typeface="Open Sans" panose="020B0606030504020204" pitchFamily="34" charset="0"/>
              </a:rPr>
              <a:t>Economic History Review</a:t>
            </a:r>
            <a:r>
              <a:rPr lang="en-US" b="0" i="0" dirty="0">
                <a:solidFill>
                  <a:srgbClr val="1C1D1E"/>
                </a:solidFill>
                <a:effectLst/>
                <a:latin typeface="Open Sans" panose="020B0606030504020204" pitchFamily="34" charset="0"/>
              </a:rPr>
              <a:t>, 77 (2024), pp. 1222–1250. </a:t>
            </a:r>
            <a:r>
              <a:rPr lang="en-US" i="0" u="none" strike="noStrike" dirty="0">
                <a:effectLst/>
                <a:latin typeface="Open Sans" panose="020B0606030504020204" pitchFamily="34" charset="0"/>
                <a:hlinkClick r:id="rId5"/>
              </a:rPr>
              <a:t>https://doi-org.ezproxy.bu.edu/10.1111/ehr.13305</a:t>
            </a:r>
            <a:endParaRPr lang="en-US" dirty="0">
              <a:ea typeface="Meiryo"/>
            </a:endParaRPr>
          </a:p>
        </p:txBody>
      </p:sp>
    </p:spTree>
    <p:extLst>
      <p:ext uri="{BB962C8B-B14F-4D97-AF65-F5344CB8AC3E}">
        <p14:creationId xmlns:p14="http://schemas.microsoft.com/office/powerpoint/2010/main" val="1408004536"/>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SketchLinesVTI">
  <a:themeElements>
    <a:clrScheme name="SketchLines">
      <a:dk1>
        <a:sysClr val="windowText" lastClr="000000"/>
      </a:dk1>
      <a:lt1>
        <a:sysClr val="window" lastClr="FFFFFF"/>
      </a:lt1>
      <a:dk2>
        <a:srgbClr val="564E4E"/>
      </a:dk2>
      <a:lt2>
        <a:srgbClr val="EEEBE2"/>
      </a:lt2>
      <a:accent1>
        <a:srgbClr val="E54837"/>
      </a:accent1>
      <a:accent2>
        <a:srgbClr val="947F53"/>
      </a:accent2>
      <a:accent3>
        <a:srgbClr val="BE8D64"/>
      </a:accent3>
      <a:accent4>
        <a:srgbClr val="E0C171"/>
      </a:accent4>
      <a:accent5>
        <a:srgbClr val="968572"/>
      </a:accent5>
      <a:accent6>
        <a:srgbClr val="855D5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LinesVTI" id="{8C0B0F05-C8D0-4078-9615-83E590287484}" vid="{43A7BC57-C1E3-4EE6-BDBC-5422DD574A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259</TotalTime>
  <Words>1386</Words>
  <Application>Microsoft Macintosh PowerPoint</Application>
  <PresentationFormat>Widescreen</PresentationFormat>
  <Paragraphs>145</Paragraphs>
  <Slides>19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Meiryo</vt:lpstr>
      <vt:lpstr>Aptos</vt:lpstr>
      <vt:lpstr>Arial</vt:lpstr>
      <vt:lpstr>Corbel</vt:lpstr>
      <vt:lpstr>Open Sans</vt:lpstr>
      <vt:lpstr>SketchLinesVTI</vt:lpstr>
      <vt:lpstr>Reform the Coinage: The Rise and Fall of the World’s First Paper Currency System</vt:lpstr>
      <vt:lpstr>Chronology</vt:lpstr>
      <vt:lpstr>Unit Conversion</vt:lpstr>
      <vt:lpstr>Map of China from Tang (618-907) to Five Dynasties and Ten Kingdoms Period (907-960) to North Song Dynasty (960-1127)</vt:lpstr>
      <vt:lpstr>Brief History of Tang’s Currency (618-907) and 5 Dynasties’ Currency (907-960)</vt:lpstr>
      <vt:lpstr>The Motivation for Paper Money</vt:lpstr>
      <vt:lpstr>The Origin of the Paper Currency  (交子)</vt:lpstr>
      <vt:lpstr>Stage one: Individual Institution </vt:lpstr>
      <vt:lpstr>Stage two and three: Supervision</vt:lpstr>
      <vt:lpstr>Purchasing Power of Silver and Copper (with respect to Rice)</vt:lpstr>
      <vt:lpstr>The Call of War and the Need for Money</vt:lpstr>
      <vt:lpstr>Jin-Song War</vt:lpstr>
      <vt:lpstr>Yuan Chronology: Currency with Respect to Silver</vt:lpstr>
      <vt:lpstr>The Mongolian Takeover (1260-1638)</vt:lpstr>
      <vt:lpstr>The 4 Paper Monies &amp; Conversion Rate</vt:lpstr>
      <vt:lpstr>The Decline of Paper Currency in Ming (1368-1644)</vt:lpstr>
      <vt:lpstr>Exchange Rate to Silver in Ming and Purchasing Power of Silver</vt:lpstr>
      <vt:lpstr>Theories about the Sudden Decline</vt:lpstr>
      <vt:lpstr>Reference/Reading List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Reform the Coinage: The Rise and Fall of the World’s First Paper Currency System</dc:title>
  <dc:creator/>
  <cp:lastModifiedBy>Chamley, Christophe</cp:lastModifiedBy>
  <cp:revision>39</cp:revision>
  <dcterms:created xsi:type="dcterms:W3CDTF">2024-11-09T01:46:14Z</dcterms:created>
  <dcterms:modified xsi:type="dcterms:W3CDTF">2024-11-12T17:26:40Z</dcterms:modified>
</cp:coreProperties>
</file>