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9" r:id="rId1"/>
    <p:sldMasterId id="2147483652" r:id="rId2"/>
  </p:sldMasterIdLst>
  <p:notesMasterIdLst>
    <p:notesMasterId r:id="rId35"/>
  </p:notesMasterIdLst>
  <p:sldIdLst>
    <p:sldId id="545" r:id="rId3"/>
    <p:sldId id="631" r:id="rId4"/>
    <p:sldId id="632" r:id="rId5"/>
    <p:sldId id="633" r:id="rId6"/>
    <p:sldId id="634" r:id="rId7"/>
    <p:sldId id="638" r:id="rId8"/>
    <p:sldId id="635" r:id="rId9"/>
    <p:sldId id="639" r:id="rId10"/>
    <p:sldId id="365" r:id="rId11"/>
    <p:sldId id="389" r:id="rId12"/>
    <p:sldId id="393" r:id="rId13"/>
    <p:sldId id="392" r:id="rId14"/>
    <p:sldId id="395" r:id="rId15"/>
    <p:sldId id="366" r:id="rId16"/>
    <p:sldId id="367" r:id="rId17"/>
    <p:sldId id="368" r:id="rId18"/>
    <p:sldId id="370" r:id="rId19"/>
    <p:sldId id="371" r:id="rId20"/>
    <p:sldId id="372" r:id="rId21"/>
    <p:sldId id="373" r:id="rId22"/>
    <p:sldId id="374" r:id="rId23"/>
    <p:sldId id="375" r:id="rId24"/>
    <p:sldId id="376" r:id="rId25"/>
    <p:sldId id="377" r:id="rId26"/>
    <p:sldId id="378" r:id="rId27"/>
    <p:sldId id="381" r:id="rId28"/>
    <p:sldId id="379" r:id="rId29"/>
    <p:sldId id="383" r:id="rId30"/>
    <p:sldId id="380" r:id="rId31"/>
    <p:sldId id="382" r:id="rId32"/>
    <p:sldId id="386" r:id="rId33"/>
    <p:sldId id="384" r:id="rId34"/>
  </p:sldIdLst>
  <p:sldSz cx="9144000" cy="6858000" type="screen4x3"/>
  <p:notesSz cx="6858000" cy="9144000"/>
  <p:defaultTextStyle>
    <a:defPPr>
      <a:defRPr lang="en-US"/>
    </a:defPPr>
    <a:lvl1pPr algn="l" rtl="0" fontAlgn="base">
      <a:spcBef>
        <a:spcPct val="0"/>
      </a:spcBef>
      <a:spcAft>
        <a:spcPct val="0"/>
      </a:spcAft>
      <a:defRPr sz="2400" kern="1200">
        <a:solidFill>
          <a:srgbClr val="000000"/>
        </a:solidFill>
        <a:latin typeface="Times" pitchFamily="2" charset="0"/>
        <a:ea typeface="ヒラギノ明朝 ProN W3" panose="02020300000000000000" pitchFamily="18" charset="-128"/>
        <a:cs typeface="+mn-cs"/>
        <a:sym typeface="Times" pitchFamily="2" charset="0"/>
      </a:defRPr>
    </a:lvl1pPr>
    <a:lvl2pPr marL="457200" algn="l" rtl="0" fontAlgn="base">
      <a:spcBef>
        <a:spcPct val="0"/>
      </a:spcBef>
      <a:spcAft>
        <a:spcPct val="0"/>
      </a:spcAft>
      <a:defRPr sz="2400" kern="1200">
        <a:solidFill>
          <a:srgbClr val="000000"/>
        </a:solidFill>
        <a:latin typeface="Times" pitchFamily="2" charset="0"/>
        <a:ea typeface="ヒラギノ明朝 ProN W3" panose="02020300000000000000" pitchFamily="18" charset="-128"/>
        <a:cs typeface="+mn-cs"/>
        <a:sym typeface="Times" pitchFamily="2" charset="0"/>
      </a:defRPr>
    </a:lvl2pPr>
    <a:lvl3pPr marL="914400" algn="l" rtl="0" fontAlgn="base">
      <a:spcBef>
        <a:spcPct val="0"/>
      </a:spcBef>
      <a:spcAft>
        <a:spcPct val="0"/>
      </a:spcAft>
      <a:defRPr sz="2400" kern="1200">
        <a:solidFill>
          <a:srgbClr val="000000"/>
        </a:solidFill>
        <a:latin typeface="Times" pitchFamily="2" charset="0"/>
        <a:ea typeface="ヒラギノ明朝 ProN W3" panose="02020300000000000000" pitchFamily="18" charset="-128"/>
        <a:cs typeface="+mn-cs"/>
        <a:sym typeface="Times" pitchFamily="2" charset="0"/>
      </a:defRPr>
    </a:lvl3pPr>
    <a:lvl4pPr marL="1371600" algn="l" rtl="0" fontAlgn="base">
      <a:spcBef>
        <a:spcPct val="0"/>
      </a:spcBef>
      <a:spcAft>
        <a:spcPct val="0"/>
      </a:spcAft>
      <a:defRPr sz="2400" kern="1200">
        <a:solidFill>
          <a:srgbClr val="000000"/>
        </a:solidFill>
        <a:latin typeface="Times" pitchFamily="2" charset="0"/>
        <a:ea typeface="ヒラギノ明朝 ProN W3" panose="02020300000000000000" pitchFamily="18" charset="-128"/>
        <a:cs typeface="+mn-cs"/>
        <a:sym typeface="Times" pitchFamily="2" charset="0"/>
      </a:defRPr>
    </a:lvl4pPr>
    <a:lvl5pPr marL="1828800" algn="l" rtl="0" fontAlgn="base">
      <a:spcBef>
        <a:spcPct val="0"/>
      </a:spcBef>
      <a:spcAft>
        <a:spcPct val="0"/>
      </a:spcAft>
      <a:defRPr sz="2400" kern="1200">
        <a:solidFill>
          <a:srgbClr val="000000"/>
        </a:solidFill>
        <a:latin typeface="Times" pitchFamily="2" charset="0"/>
        <a:ea typeface="ヒラギノ明朝 ProN W3" panose="02020300000000000000" pitchFamily="18" charset="-128"/>
        <a:cs typeface="+mn-cs"/>
        <a:sym typeface="Times" pitchFamily="2" charset="0"/>
      </a:defRPr>
    </a:lvl5pPr>
    <a:lvl6pPr marL="2286000" algn="l" defTabSz="914400" rtl="0" eaLnBrk="1" latinLnBrk="0" hangingPunct="1">
      <a:defRPr sz="2400" kern="1200">
        <a:solidFill>
          <a:srgbClr val="000000"/>
        </a:solidFill>
        <a:latin typeface="Times" pitchFamily="2" charset="0"/>
        <a:ea typeface="ヒラギノ明朝 ProN W3" panose="02020300000000000000" pitchFamily="18" charset="-128"/>
        <a:cs typeface="+mn-cs"/>
        <a:sym typeface="Times" pitchFamily="2" charset="0"/>
      </a:defRPr>
    </a:lvl6pPr>
    <a:lvl7pPr marL="2743200" algn="l" defTabSz="914400" rtl="0" eaLnBrk="1" latinLnBrk="0" hangingPunct="1">
      <a:defRPr sz="2400" kern="1200">
        <a:solidFill>
          <a:srgbClr val="000000"/>
        </a:solidFill>
        <a:latin typeface="Times" pitchFamily="2" charset="0"/>
        <a:ea typeface="ヒラギノ明朝 ProN W3" panose="02020300000000000000" pitchFamily="18" charset="-128"/>
        <a:cs typeface="+mn-cs"/>
        <a:sym typeface="Times" pitchFamily="2" charset="0"/>
      </a:defRPr>
    </a:lvl7pPr>
    <a:lvl8pPr marL="3200400" algn="l" defTabSz="914400" rtl="0" eaLnBrk="1" latinLnBrk="0" hangingPunct="1">
      <a:defRPr sz="2400" kern="1200">
        <a:solidFill>
          <a:srgbClr val="000000"/>
        </a:solidFill>
        <a:latin typeface="Times" pitchFamily="2" charset="0"/>
        <a:ea typeface="ヒラギノ明朝 ProN W3" panose="02020300000000000000" pitchFamily="18" charset="-128"/>
        <a:cs typeface="+mn-cs"/>
        <a:sym typeface="Times" pitchFamily="2" charset="0"/>
      </a:defRPr>
    </a:lvl8pPr>
    <a:lvl9pPr marL="3657600" algn="l" defTabSz="914400" rtl="0" eaLnBrk="1" latinLnBrk="0" hangingPunct="1">
      <a:defRPr sz="2400" kern="1200">
        <a:solidFill>
          <a:srgbClr val="000000"/>
        </a:solidFill>
        <a:latin typeface="Times" pitchFamily="2" charset="0"/>
        <a:ea typeface="ヒラギノ明朝 ProN W3" panose="02020300000000000000" pitchFamily="18" charset="-128"/>
        <a:cs typeface="+mn-cs"/>
        <a:sym typeface="Times" pitchFamily="2"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01"/>
    <p:restoredTop sz="94673"/>
  </p:normalViewPr>
  <p:slideViewPr>
    <p:cSldViewPr>
      <p:cViewPr varScale="1">
        <p:scale>
          <a:sx n="107" d="100"/>
          <a:sy n="107" d="100"/>
        </p:scale>
        <p:origin x="1568"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0D83B4D-E8FE-9342-A9FA-24BEBB07CE33}"/>
              </a:ext>
            </a:extLst>
          </p:cNvPr>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Times" charset="0"/>
                <a:ea typeface="ヒラギノ明朝 ProN W3" charset="0"/>
                <a:cs typeface="ヒラギノ明朝 ProN W3" charset="0"/>
                <a:sym typeface="Times" charset="0"/>
              </a:defRPr>
            </a:lvl1pPr>
          </a:lstStyle>
          <a:p>
            <a:pPr>
              <a:defRPr/>
            </a:pPr>
            <a:endParaRPr lang="en-US"/>
          </a:p>
        </p:txBody>
      </p:sp>
      <p:sp>
        <p:nvSpPr>
          <p:cNvPr id="3" name="Date Placeholder 2">
            <a:extLst>
              <a:ext uri="{FF2B5EF4-FFF2-40B4-BE49-F238E27FC236}">
                <a16:creationId xmlns:a16="http://schemas.microsoft.com/office/drawing/2014/main" id="{5545149C-6352-CE4F-946D-3F18B6834129}"/>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9A083353-6E84-6144-95B0-68CF56190148}" type="datetime1">
              <a:rPr lang="en-US" altLang="en-US"/>
              <a:pPr/>
              <a:t>9/26/24</a:t>
            </a:fld>
            <a:endParaRPr lang="en-US" altLang="en-US"/>
          </a:p>
        </p:txBody>
      </p:sp>
      <p:sp>
        <p:nvSpPr>
          <p:cNvPr id="4" name="Slide Image Placeholder 3">
            <a:extLst>
              <a:ext uri="{FF2B5EF4-FFF2-40B4-BE49-F238E27FC236}">
                <a16:creationId xmlns:a16="http://schemas.microsoft.com/office/drawing/2014/main" id="{9F449870-7056-8B49-AB0E-2F7EA3E9ADC3}"/>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a:p>
        </p:txBody>
      </p:sp>
      <p:sp>
        <p:nvSpPr>
          <p:cNvPr id="5" name="Notes Placeholder 4">
            <a:extLst>
              <a:ext uri="{FF2B5EF4-FFF2-40B4-BE49-F238E27FC236}">
                <a16:creationId xmlns:a16="http://schemas.microsoft.com/office/drawing/2014/main" id="{98567D8D-02E9-C14C-911E-024FA60AE242}"/>
              </a:ext>
            </a:extLst>
          </p:cNvPr>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B8B1DBA3-E121-5A44-93E7-6E174B6A5A98}"/>
              </a:ext>
            </a:extLst>
          </p:cNvPr>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Times" charset="0"/>
                <a:ea typeface="ヒラギノ明朝 ProN W3" charset="0"/>
                <a:cs typeface="ヒラギノ明朝 ProN W3" charset="0"/>
                <a:sym typeface="Times" charset="0"/>
              </a:defRPr>
            </a:lvl1pPr>
          </a:lstStyle>
          <a:p>
            <a:pPr>
              <a:defRPr/>
            </a:pPr>
            <a:endParaRPr lang="en-US"/>
          </a:p>
        </p:txBody>
      </p:sp>
      <p:sp>
        <p:nvSpPr>
          <p:cNvPr id="7" name="Slide Number Placeholder 6">
            <a:extLst>
              <a:ext uri="{FF2B5EF4-FFF2-40B4-BE49-F238E27FC236}">
                <a16:creationId xmlns:a16="http://schemas.microsoft.com/office/drawing/2014/main" id="{F1710947-C8FE-3544-A0A8-28CF974D46C5}"/>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2887DB36-4B9B-B042-AB12-6CE9E9043E0C}"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Text Box 3">
            <a:extLst>
              <a:ext uri="{FF2B5EF4-FFF2-40B4-BE49-F238E27FC236}">
                <a16:creationId xmlns:a16="http://schemas.microsoft.com/office/drawing/2014/main" id="{BA4377A1-C218-024E-ABED-976052A0FB92}"/>
              </a:ext>
            </a:extLst>
          </p:cNvPr>
          <p:cNvSpPr txBox="1">
            <a:spLocks noGrp="1" noChangeArrowheads="1"/>
          </p:cNvSpPr>
          <p:nvPr>
            <p:ph type="sldNum" sz="quarter" idx="10"/>
          </p:nvPr>
        </p:nvSpPr>
        <p:spPr>
          <a:ln/>
        </p:spPr>
        <p:txBody>
          <a:bodyPr/>
          <a:lstStyle>
            <a:lvl1pPr>
              <a:defRPr/>
            </a:lvl1pPr>
          </a:lstStyle>
          <a:p>
            <a:fld id="{E857C9AA-AEBC-3A41-8B6B-B8C50328B04F}" type="slidenum">
              <a:rPr lang="en-US" altLang="en-US"/>
              <a:pPr/>
              <a:t>‹#›</a:t>
            </a:fld>
            <a:endParaRPr lang="en-US" altLang="en-US"/>
          </a:p>
        </p:txBody>
      </p:sp>
    </p:spTree>
    <p:extLst>
      <p:ext uri="{BB962C8B-B14F-4D97-AF65-F5344CB8AC3E}">
        <p14:creationId xmlns:p14="http://schemas.microsoft.com/office/powerpoint/2010/main" val="3071870002"/>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Box 3">
            <a:extLst>
              <a:ext uri="{FF2B5EF4-FFF2-40B4-BE49-F238E27FC236}">
                <a16:creationId xmlns:a16="http://schemas.microsoft.com/office/drawing/2014/main" id="{E6A1AB2F-6D24-7043-97F2-5E573723C51C}"/>
              </a:ext>
            </a:extLst>
          </p:cNvPr>
          <p:cNvSpPr txBox="1">
            <a:spLocks noGrp="1" noChangeArrowheads="1"/>
          </p:cNvSpPr>
          <p:nvPr>
            <p:ph type="sldNum" sz="quarter" idx="10"/>
          </p:nvPr>
        </p:nvSpPr>
        <p:spPr>
          <a:ln/>
        </p:spPr>
        <p:txBody>
          <a:bodyPr/>
          <a:lstStyle>
            <a:lvl1pPr>
              <a:defRPr/>
            </a:lvl1pPr>
          </a:lstStyle>
          <a:p>
            <a:fld id="{1F2F5156-71F0-1041-B6FC-9FD2D7493EA2}" type="slidenum">
              <a:rPr lang="en-US" altLang="en-US"/>
              <a:pPr/>
              <a:t>‹#›</a:t>
            </a:fld>
            <a:endParaRPr lang="en-US" altLang="en-US"/>
          </a:p>
        </p:txBody>
      </p:sp>
    </p:spTree>
    <p:extLst>
      <p:ext uri="{BB962C8B-B14F-4D97-AF65-F5344CB8AC3E}">
        <p14:creationId xmlns:p14="http://schemas.microsoft.com/office/powerpoint/2010/main" val="3995506042"/>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Text Box 3">
            <a:extLst>
              <a:ext uri="{FF2B5EF4-FFF2-40B4-BE49-F238E27FC236}">
                <a16:creationId xmlns:a16="http://schemas.microsoft.com/office/drawing/2014/main" id="{8992830A-2332-654B-A188-85868D182149}"/>
              </a:ext>
            </a:extLst>
          </p:cNvPr>
          <p:cNvSpPr txBox="1">
            <a:spLocks noGrp="1" noChangeArrowheads="1"/>
          </p:cNvSpPr>
          <p:nvPr>
            <p:ph type="sldNum" sz="quarter" idx="10"/>
          </p:nvPr>
        </p:nvSpPr>
        <p:spPr>
          <a:ln/>
        </p:spPr>
        <p:txBody>
          <a:bodyPr/>
          <a:lstStyle>
            <a:lvl1pPr>
              <a:defRPr/>
            </a:lvl1pPr>
          </a:lstStyle>
          <a:p>
            <a:fld id="{6F017E89-8987-B44F-99F6-CB5D4F7CE249}" type="slidenum">
              <a:rPr lang="en-US" altLang="en-US"/>
              <a:pPr/>
              <a:t>‹#›</a:t>
            </a:fld>
            <a:endParaRPr lang="en-US" altLang="en-US"/>
          </a:p>
        </p:txBody>
      </p:sp>
    </p:spTree>
    <p:extLst>
      <p:ext uri="{BB962C8B-B14F-4D97-AF65-F5344CB8AC3E}">
        <p14:creationId xmlns:p14="http://schemas.microsoft.com/office/powerpoint/2010/main" val="426369341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Box 3">
            <a:extLst>
              <a:ext uri="{FF2B5EF4-FFF2-40B4-BE49-F238E27FC236}">
                <a16:creationId xmlns:a16="http://schemas.microsoft.com/office/drawing/2014/main" id="{DD92D019-658E-9F41-9124-F4DEF82C7BE2}"/>
              </a:ext>
            </a:extLst>
          </p:cNvPr>
          <p:cNvSpPr txBox="1">
            <a:spLocks noGrp="1" noChangeArrowheads="1"/>
          </p:cNvSpPr>
          <p:nvPr>
            <p:ph type="sldNum" sz="quarter" idx="10"/>
          </p:nvPr>
        </p:nvSpPr>
        <p:spPr>
          <a:ln/>
        </p:spPr>
        <p:txBody>
          <a:bodyPr/>
          <a:lstStyle>
            <a:lvl1pPr>
              <a:defRPr/>
            </a:lvl1pPr>
          </a:lstStyle>
          <a:p>
            <a:fld id="{2D95322A-397F-3B40-985D-3D52D6822FAC}" type="slidenum">
              <a:rPr lang="en-US" altLang="en-US"/>
              <a:pPr/>
              <a:t>‹#›</a:t>
            </a:fld>
            <a:endParaRPr lang="en-US" altLang="en-US"/>
          </a:p>
        </p:txBody>
      </p:sp>
    </p:spTree>
    <p:extLst>
      <p:ext uri="{BB962C8B-B14F-4D97-AF65-F5344CB8AC3E}">
        <p14:creationId xmlns:p14="http://schemas.microsoft.com/office/powerpoint/2010/main" val="42861518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Box 3">
            <a:extLst>
              <a:ext uri="{FF2B5EF4-FFF2-40B4-BE49-F238E27FC236}">
                <a16:creationId xmlns:a16="http://schemas.microsoft.com/office/drawing/2014/main" id="{B4D514B5-0835-9A48-8374-D2C30927245D}"/>
              </a:ext>
            </a:extLst>
          </p:cNvPr>
          <p:cNvSpPr txBox="1">
            <a:spLocks noGrp="1" noChangeArrowheads="1"/>
          </p:cNvSpPr>
          <p:nvPr>
            <p:ph type="sldNum" sz="quarter" idx="10"/>
          </p:nvPr>
        </p:nvSpPr>
        <p:spPr>
          <a:ln/>
        </p:spPr>
        <p:txBody>
          <a:bodyPr/>
          <a:lstStyle>
            <a:lvl1pPr>
              <a:defRPr/>
            </a:lvl1pPr>
          </a:lstStyle>
          <a:p>
            <a:fld id="{DA2BD4A9-3E02-B44E-8C41-7A151FE3BE39}" type="slidenum">
              <a:rPr lang="en-US" altLang="en-US"/>
              <a:pPr/>
              <a:t>‹#›</a:t>
            </a:fld>
            <a:endParaRPr lang="en-US" altLang="en-US"/>
          </a:p>
        </p:txBody>
      </p:sp>
    </p:spTree>
    <p:extLst>
      <p:ext uri="{BB962C8B-B14F-4D97-AF65-F5344CB8AC3E}">
        <p14:creationId xmlns:p14="http://schemas.microsoft.com/office/powerpoint/2010/main" val="3301592904"/>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Box 3">
            <a:extLst>
              <a:ext uri="{FF2B5EF4-FFF2-40B4-BE49-F238E27FC236}">
                <a16:creationId xmlns:a16="http://schemas.microsoft.com/office/drawing/2014/main" id="{DC035A2A-936D-0943-8B9C-A2DF2A41FACD}"/>
              </a:ext>
            </a:extLst>
          </p:cNvPr>
          <p:cNvSpPr txBox="1">
            <a:spLocks noGrp="1" noChangeArrowheads="1"/>
          </p:cNvSpPr>
          <p:nvPr>
            <p:ph type="sldNum" sz="quarter" idx="10"/>
          </p:nvPr>
        </p:nvSpPr>
        <p:spPr>
          <a:ln/>
        </p:spPr>
        <p:txBody>
          <a:bodyPr/>
          <a:lstStyle>
            <a:lvl1pPr>
              <a:defRPr/>
            </a:lvl1pPr>
          </a:lstStyle>
          <a:p>
            <a:fld id="{BEF33A21-A77A-7B4F-9ABC-981F1E5ED39B}" type="slidenum">
              <a:rPr lang="en-US" altLang="en-US"/>
              <a:pPr/>
              <a:t>‹#›</a:t>
            </a:fld>
            <a:endParaRPr lang="en-US" altLang="en-US"/>
          </a:p>
        </p:txBody>
      </p:sp>
    </p:spTree>
    <p:extLst>
      <p:ext uri="{BB962C8B-B14F-4D97-AF65-F5344CB8AC3E}">
        <p14:creationId xmlns:p14="http://schemas.microsoft.com/office/powerpoint/2010/main" val="3415359223"/>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59BD49DE-19FE-4D4E-B8E2-4C8CB6818930}"/>
              </a:ext>
            </a:extLst>
          </p:cNvPr>
          <p:cNvSpPr txBox="1">
            <a:spLocks noGrp="1" noChangeArrowheads="1"/>
          </p:cNvSpPr>
          <p:nvPr>
            <p:ph type="sldNum" sz="quarter" idx="10"/>
          </p:nvPr>
        </p:nvSpPr>
        <p:spPr>
          <a:ln/>
        </p:spPr>
        <p:txBody>
          <a:bodyPr/>
          <a:lstStyle>
            <a:lvl1pPr>
              <a:defRPr/>
            </a:lvl1pPr>
          </a:lstStyle>
          <a:p>
            <a:fld id="{EECE04A3-AB0B-A24F-81AF-2BD841C18BCA}" type="slidenum">
              <a:rPr lang="en-US" altLang="en-US"/>
              <a:pPr/>
              <a:t>‹#›</a:t>
            </a:fld>
            <a:endParaRPr lang="en-US" altLang="en-US"/>
          </a:p>
        </p:txBody>
      </p:sp>
    </p:spTree>
    <p:extLst>
      <p:ext uri="{BB962C8B-B14F-4D97-AF65-F5344CB8AC3E}">
        <p14:creationId xmlns:p14="http://schemas.microsoft.com/office/powerpoint/2010/main" val="3302215391"/>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Box 3">
            <a:extLst>
              <a:ext uri="{FF2B5EF4-FFF2-40B4-BE49-F238E27FC236}">
                <a16:creationId xmlns:a16="http://schemas.microsoft.com/office/drawing/2014/main" id="{8A817845-F6A8-4D45-97DB-CFB9296522FB}"/>
              </a:ext>
            </a:extLst>
          </p:cNvPr>
          <p:cNvSpPr txBox="1">
            <a:spLocks noGrp="1" noChangeArrowheads="1"/>
          </p:cNvSpPr>
          <p:nvPr>
            <p:ph type="sldNum" sz="quarter" idx="10"/>
          </p:nvPr>
        </p:nvSpPr>
        <p:spPr>
          <a:ln/>
        </p:spPr>
        <p:txBody>
          <a:bodyPr/>
          <a:lstStyle>
            <a:lvl1pPr>
              <a:defRPr/>
            </a:lvl1pPr>
          </a:lstStyle>
          <a:p>
            <a:fld id="{AE001E53-EC53-FF42-8FD6-3C5D619FF365}" type="slidenum">
              <a:rPr lang="en-US" altLang="en-US"/>
              <a:pPr/>
              <a:t>‹#›</a:t>
            </a:fld>
            <a:endParaRPr lang="en-US" altLang="en-US"/>
          </a:p>
        </p:txBody>
      </p:sp>
    </p:spTree>
    <p:extLst>
      <p:ext uri="{BB962C8B-B14F-4D97-AF65-F5344CB8AC3E}">
        <p14:creationId xmlns:p14="http://schemas.microsoft.com/office/powerpoint/2010/main" val="1695115418"/>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sym typeface="Times" pitchFamily="-110" charset="0"/>
              </a:rPr>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Box 3">
            <a:extLst>
              <a:ext uri="{FF2B5EF4-FFF2-40B4-BE49-F238E27FC236}">
                <a16:creationId xmlns:a16="http://schemas.microsoft.com/office/drawing/2014/main" id="{B1BBB8A4-2B92-2F48-ADD7-CAF4904AB9CD}"/>
              </a:ext>
            </a:extLst>
          </p:cNvPr>
          <p:cNvSpPr txBox="1">
            <a:spLocks noGrp="1" noChangeArrowheads="1"/>
          </p:cNvSpPr>
          <p:nvPr>
            <p:ph type="sldNum" sz="quarter" idx="10"/>
          </p:nvPr>
        </p:nvSpPr>
        <p:spPr>
          <a:ln/>
        </p:spPr>
        <p:txBody>
          <a:bodyPr/>
          <a:lstStyle>
            <a:lvl1pPr>
              <a:defRPr/>
            </a:lvl1pPr>
          </a:lstStyle>
          <a:p>
            <a:fld id="{C815CB76-6D01-234A-9849-EACE1433FDF1}" type="slidenum">
              <a:rPr lang="en-US" altLang="en-US"/>
              <a:pPr/>
              <a:t>‹#›</a:t>
            </a:fld>
            <a:endParaRPr lang="en-US" altLang="en-US"/>
          </a:p>
        </p:txBody>
      </p:sp>
    </p:spTree>
    <p:extLst>
      <p:ext uri="{BB962C8B-B14F-4D97-AF65-F5344CB8AC3E}">
        <p14:creationId xmlns:p14="http://schemas.microsoft.com/office/powerpoint/2010/main" val="1026259014"/>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Box 3">
            <a:extLst>
              <a:ext uri="{FF2B5EF4-FFF2-40B4-BE49-F238E27FC236}">
                <a16:creationId xmlns:a16="http://schemas.microsoft.com/office/drawing/2014/main" id="{C3AE2004-A67F-DD40-B45C-9849304E0B2B}"/>
              </a:ext>
            </a:extLst>
          </p:cNvPr>
          <p:cNvSpPr txBox="1">
            <a:spLocks noGrp="1" noChangeArrowheads="1"/>
          </p:cNvSpPr>
          <p:nvPr>
            <p:ph type="sldNum" sz="quarter" idx="10"/>
          </p:nvPr>
        </p:nvSpPr>
        <p:spPr>
          <a:ln/>
        </p:spPr>
        <p:txBody>
          <a:bodyPr/>
          <a:lstStyle>
            <a:lvl1pPr>
              <a:defRPr/>
            </a:lvl1pPr>
          </a:lstStyle>
          <a:p>
            <a:fld id="{A546375E-59AF-AE40-A640-F21CE1F2F22D}" type="slidenum">
              <a:rPr lang="en-US" altLang="en-US"/>
              <a:pPr/>
              <a:t>‹#›</a:t>
            </a:fld>
            <a:endParaRPr lang="en-US" altLang="en-US"/>
          </a:p>
        </p:txBody>
      </p:sp>
    </p:spTree>
    <p:extLst>
      <p:ext uri="{BB962C8B-B14F-4D97-AF65-F5344CB8AC3E}">
        <p14:creationId xmlns:p14="http://schemas.microsoft.com/office/powerpoint/2010/main" val="2951828035"/>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381000"/>
            <a:ext cx="1943100" cy="6477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381000"/>
            <a:ext cx="5676900" cy="6477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Box 3">
            <a:extLst>
              <a:ext uri="{FF2B5EF4-FFF2-40B4-BE49-F238E27FC236}">
                <a16:creationId xmlns:a16="http://schemas.microsoft.com/office/drawing/2014/main" id="{D158F3A9-5B11-B746-8C7F-F79E45B43790}"/>
              </a:ext>
            </a:extLst>
          </p:cNvPr>
          <p:cNvSpPr txBox="1">
            <a:spLocks noGrp="1" noChangeArrowheads="1"/>
          </p:cNvSpPr>
          <p:nvPr>
            <p:ph type="sldNum" sz="quarter" idx="10"/>
          </p:nvPr>
        </p:nvSpPr>
        <p:spPr>
          <a:ln/>
        </p:spPr>
        <p:txBody>
          <a:bodyPr/>
          <a:lstStyle>
            <a:lvl1pPr>
              <a:defRPr/>
            </a:lvl1pPr>
          </a:lstStyle>
          <a:p>
            <a:fld id="{9746FCAF-D71D-C543-998A-80535FA07C9B}" type="slidenum">
              <a:rPr lang="en-US" altLang="en-US"/>
              <a:pPr/>
              <a:t>‹#›</a:t>
            </a:fld>
            <a:endParaRPr lang="en-US" altLang="en-US"/>
          </a:p>
        </p:txBody>
      </p:sp>
    </p:spTree>
    <p:extLst>
      <p:ext uri="{BB962C8B-B14F-4D97-AF65-F5344CB8AC3E}">
        <p14:creationId xmlns:p14="http://schemas.microsoft.com/office/powerpoint/2010/main" val="2514406732"/>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44209492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45527975"/>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896378187"/>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89000" y="3530600"/>
            <a:ext cx="3606800" cy="800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3530600"/>
            <a:ext cx="3606800" cy="800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76018398"/>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45758102"/>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77173724"/>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1193176"/>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152736869"/>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Gill Sans" pitchFamily="-110"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728449357"/>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09480786"/>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13500" y="1155700"/>
            <a:ext cx="1841500" cy="317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89000" y="1155700"/>
            <a:ext cx="5372100" cy="317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23830206"/>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
            <a:extLst>
              <a:ext uri="{FF2B5EF4-FFF2-40B4-BE49-F238E27FC236}">
                <a16:creationId xmlns:a16="http://schemas.microsoft.com/office/drawing/2014/main" id="{3167D344-F1B9-FD4C-88D1-FBC848F9A0CB}"/>
              </a:ext>
            </a:extLst>
          </p:cNvPr>
          <p:cNvSpPr>
            <a:spLocks noGrp="1" noChangeArrowheads="1"/>
          </p:cNvSpPr>
          <p:nvPr>
            <p:ph type="title"/>
          </p:nvPr>
        </p:nvSpPr>
        <p:spPr bwMode="auto">
          <a:xfrm>
            <a:off x="685800" y="228600"/>
            <a:ext cx="7772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50800" tIns="50800" rIns="91440" bIns="50800" numCol="1" anchor="ctr" anchorCtr="0" compatLnSpc="1">
            <a:prstTxWarp prst="textNoShape">
              <a:avLst/>
            </a:prstTxWarp>
          </a:bodyPr>
          <a:lstStyle/>
          <a:p>
            <a:pPr lvl="0"/>
            <a:r>
              <a:rPr lang="en-US" altLang="en-US">
                <a:sym typeface="Times" pitchFamily="2" charset="0"/>
              </a:rPr>
              <a:t>Click to edit Master title style</a:t>
            </a:r>
          </a:p>
        </p:txBody>
      </p:sp>
      <p:sp>
        <p:nvSpPr>
          <p:cNvPr id="1027" name="Rectangle 2">
            <a:extLst>
              <a:ext uri="{FF2B5EF4-FFF2-40B4-BE49-F238E27FC236}">
                <a16:creationId xmlns:a16="http://schemas.microsoft.com/office/drawing/2014/main" id="{F424F43E-7D4C-E544-AD62-ED1B29C3308B}"/>
              </a:ext>
            </a:extLst>
          </p:cNvPr>
          <p:cNvSpPr>
            <a:spLocks noGrp="1" noChangeArrowheads="1"/>
          </p:cNvSpPr>
          <p:nvPr>
            <p:ph type="body" idx="1"/>
          </p:nvPr>
        </p:nvSpPr>
        <p:spPr bwMode="auto">
          <a:xfrm>
            <a:off x="381000" y="990600"/>
            <a:ext cx="822960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50800" tIns="50800" rIns="91440" bIns="50800" numCol="1" anchor="t" anchorCtr="0" compatLnSpc="1">
            <a:prstTxWarp prst="textNoShape">
              <a:avLst/>
            </a:prstTxWarp>
          </a:bodyPr>
          <a:lstStyle/>
          <a:p>
            <a:pPr lvl="0"/>
            <a:r>
              <a:rPr lang="en-US" altLang="en-US">
                <a:sym typeface="Times" pitchFamily="2" charset="0"/>
              </a:rPr>
              <a:t>Click to edit Master text styles</a:t>
            </a:r>
          </a:p>
          <a:p>
            <a:pPr lvl="1"/>
            <a:r>
              <a:rPr lang="en-US" altLang="en-US">
                <a:sym typeface="Times" pitchFamily="2" charset="0"/>
              </a:rPr>
              <a:t>Second level</a:t>
            </a:r>
          </a:p>
          <a:p>
            <a:pPr lvl="2"/>
            <a:r>
              <a:rPr lang="en-US" altLang="en-US">
                <a:sym typeface="Times" pitchFamily="2" charset="0"/>
              </a:rPr>
              <a:t>Third level</a:t>
            </a:r>
          </a:p>
          <a:p>
            <a:pPr lvl="3"/>
            <a:r>
              <a:rPr lang="en-US" altLang="en-US">
                <a:sym typeface="Times" pitchFamily="2" charset="0"/>
              </a:rPr>
              <a:t>Fourth level</a:t>
            </a:r>
          </a:p>
          <a:p>
            <a:pPr lvl="4"/>
            <a:r>
              <a:rPr lang="en-US" altLang="en-US">
                <a:sym typeface="Times" pitchFamily="2" charset="0"/>
              </a:rPr>
              <a:t>Fifth level</a:t>
            </a:r>
          </a:p>
        </p:txBody>
      </p:sp>
      <p:sp>
        <p:nvSpPr>
          <p:cNvPr id="2051" name="Text Box 3">
            <a:extLst>
              <a:ext uri="{FF2B5EF4-FFF2-40B4-BE49-F238E27FC236}">
                <a16:creationId xmlns:a16="http://schemas.microsoft.com/office/drawing/2014/main" id="{E2E5D0FF-6F6D-1B43-A304-04F271626E57}"/>
              </a:ext>
            </a:extLst>
          </p:cNvPr>
          <p:cNvSpPr txBox="1">
            <a:spLocks noGrp="1" noChangeArrowheads="1"/>
          </p:cNvSpPr>
          <p:nvPr>
            <p:ph type="sldNum" sz="quarter" idx="4"/>
          </p:nvPr>
        </p:nvSpPr>
        <p:spPr bwMode="auto">
          <a:xfrm>
            <a:off x="7359650" y="6248400"/>
            <a:ext cx="292100" cy="330200"/>
          </a:xfrm>
          <a:prstGeom prst="rect">
            <a:avLst/>
          </a:prstGeom>
          <a:noFill/>
          <a:ln w="12700">
            <a:noFill/>
            <a:miter lim="800000"/>
            <a:headEnd/>
            <a:tailEnd/>
          </a:ln>
          <a:effectLst/>
        </p:spPr>
        <p:txBody>
          <a:bodyPr vert="horz" wrap="none" lIns="91440" tIns="45720" rIns="91440" bIns="45720" numCol="1" anchor="t" anchorCtr="0" compatLnSpc="1">
            <a:prstTxWarp prst="textNoShape">
              <a:avLst/>
            </a:prstTxWarp>
          </a:bodyPr>
          <a:lstStyle>
            <a:lvl1pPr algn="ctr">
              <a:defRPr sz="1400">
                <a:solidFill>
                  <a:schemeClr val="tx1"/>
                </a:solidFill>
              </a:defRPr>
            </a:lvl1pPr>
          </a:lstStyle>
          <a:p>
            <a:fld id="{62A0CB75-6409-4844-8821-E8D089CA3134}"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transition/>
  <p:hf hdr="0" ftr="0" dt="0"/>
  <p:txStyles>
    <p:titleStyle>
      <a:lvl1pPr marL="39688" indent="-39688" algn="l" rtl="0" eaLnBrk="1" fontAlgn="base" hangingPunct="1">
        <a:spcBef>
          <a:spcPct val="0"/>
        </a:spcBef>
        <a:spcAft>
          <a:spcPct val="0"/>
        </a:spcAft>
        <a:defRPr sz="3200">
          <a:solidFill>
            <a:srgbClr val="000090"/>
          </a:solidFill>
          <a:latin typeface="+mj-lt"/>
          <a:ea typeface="+mj-ea"/>
          <a:cs typeface="+mj-cs"/>
          <a:sym typeface="Times" pitchFamily="2" charset="0"/>
        </a:defRPr>
      </a:lvl1pPr>
      <a:lvl2pPr marL="39688" indent="-39688" algn="l" rtl="0" eaLnBrk="1" fontAlgn="base" hangingPunct="1">
        <a:spcBef>
          <a:spcPct val="0"/>
        </a:spcBef>
        <a:spcAft>
          <a:spcPct val="0"/>
        </a:spcAft>
        <a:defRPr sz="3200">
          <a:solidFill>
            <a:srgbClr val="000090"/>
          </a:solidFill>
          <a:latin typeface="Times" pitchFamily="-110" charset="0"/>
          <a:ea typeface="ヒラギノ明朝 ProN W3" pitchFamily="-110" charset="-128"/>
          <a:cs typeface="ヒラギノ明朝 ProN W3" pitchFamily="-110" charset="-128"/>
          <a:sym typeface="Times" pitchFamily="2" charset="0"/>
        </a:defRPr>
      </a:lvl2pPr>
      <a:lvl3pPr marL="39688" indent="-39688" algn="l" rtl="0" eaLnBrk="1" fontAlgn="base" hangingPunct="1">
        <a:spcBef>
          <a:spcPct val="0"/>
        </a:spcBef>
        <a:spcAft>
          <a:spcPct val="0"/>
        </a:spcAft>
        <a:defRPr sz="3200">
          <a:solidFill>
            <a:srgbClr val="000090"/>
          </a:solidFill>
          <a:latin typeface="Times" pitchFamily="-110" charset="0"/>
          <a:ea typeface="ヒラギノ明朝 ProN W3" pitchFamily="-110" charset="-128"/>
          <a:cs typeface="ヒラギノ明朝 ProN W3" pitchFamily="-110" charset="-128"/>
          <a:sym typeface="Times" pitchFamily="2" charset="0"/>
        </a:defRPr>
      </a:lvl3pPr>
      <a:lvl4pPr marL="39688" indent="-39688" algn="l" rtl="0" eaLnBrk="1" fontAlgn="base" hangingPunct="1">
        <a:spcBef>
          <a:spcPct val="0"/>
        </a:spcBef>
        <a:spcAft>
          <a:spcPct val="0"/>
        </a:spcAft>
        <a:defRPr sz="3200">
          <a:solidFill>
            <a:srgbClr val="000090"/>
          </a:solidFill>
          <a:latin typeface="Times" pitchFamily="-110" charset="0"/>
          <a:ea typeface="ヒラギノ明朝 ProN W3" pitchFamily="-110" charset="-128"/>
          <a:cs typeface="ヒラギノ明朝 ProN W3" pitchFamily="-110" charset="-128"/>
          <a:sym typeface="Times" pitchFamily="2" charset="0"/>
        </a:defRPr>
      </a:lvl4pPr>
      <a:lvl5pPr marL="39688" indent="-39688" algn="l" rtl="0" eaLnBrk="1" fontAlgn="base" hangingPunct="1">
        <a:spcBef>
          <a:spcPct val="0"/>
        </a:spcBef>
        <a:spcAft>
          <a:spcPct val="0"/>
        </a:spcAft>
        <a:defRPr sz="3200">
          <a:solidFill>
            <a:srgbClr val="000090"/>
          </a:solidFill>
          <a:latin typeface="Times" pitchFamily="-110" charset="0"/>
          <a:ea typeface="ヒラギノ明朝 ProN W3" pitchFamily="-110" charset="-128"/>
          <a:cs typeface="ヒラギノ明朝 ProN W3" pitchFamily="-110" charset="-128"/>
          <a:sym typeface="Times" pitchFamily="2" charset="0"/>
        </a:defRPr>
      </a:lvl5pPr>
      <a:lvl6pPr marL="496888" algn="ctr" rtl="0" eaLnBrk="1" fontAlgn="base" hangingPunct="1">
        <a:spcBef>
          <a:spcPct val="0"/>
        </a:spcBef>
        <a:spcAft>
          <a:spcPct val="0"/>
        </a:spcAft>
        <a:defRPr sz="4400">
          <a:solidFill>
            <a:srgbClr val="FBD986"/>
          </a:solidFill>
          <a:latin typeface="Times" pitchFamily="-110" charset="0"/>
          <a:ea typeface="ヒラギノ明朝 ProN W3" pitchFamily="-110" charset="-128"/>
          <a:cs typeface="ヒラギノ明朝 ProN W3" pitchFamily="-110" charset="-128"/>
          <a:sym typeface="Times" pitchFamily="-110" charset="0"/>
        </a:defRPr>
      </a:lvl6pPr>
      <a:lvl7pPr marL="954088" algn="ctr" rtl="0" eaLnBrk="1" fontAlgn="base" hangingPunct="1">
        <a:spcBef>
          <a:spcPct val="0"/>
        </a:spcBef>
        <a:spcAft>
          <a:spcPct val="0"/>
        </a:spcAft>
        <a:defRPr sz="4400">
          <a:solidFill>
            <a:srgbClr val="FBD986"/>
          </a:solidFill>
          <a:latin typeface="Times" pitchFamily="-110" charset="0"/>
          <a:ea typeface="ヒラギノ明朝 ProN W3" pitchFamily="-110" charset="-128"/>
          <a:cs typeface="ヒラギノ明朝 ProN W3" pitchFamily="-110" charset="-128"/>
          <a:sym typeface="Times" pitchFamily="-110" charset="0"/>
        </a:defRPr>
      </a:lvl7pPr>
      <a:lvl8pPr marL="1411288" algn="ctr" rtl="0" eaLnBrk="1" fontAlgn="base" hangingPunct="1">
        <a:spcBef>
          <a:spcPct val="0"/>
        </a:spcBef>
        <a:spcAft>
          <a:spcPct val="0"/>
        </a:spcAft>
        <a:defRPr sz="4400">
          <a:solidFill>
            <a:srgbClr val="FBD986"/>
          </a:solidFill>
          <a:latin typeface="Times" pitchFamily="-110" charset="0"/>
          <a:ea typeface="ヒラギノ明朝 ProN W3" pitchFamily="-110" charset="-128"/>
          <a:cs typeface="ヒラギノ明朝 ProN W3" pitchFamily="-110" charset="-128"/>
          <a:sym typeface="Times" pitchFamily="-110" charset="0"/>
        </a:defRPr>
      </a:lvl8pPr>
      <a:lvl9pPr marL="1868488" algn="ctr" rtl="0" eaLnBrk="1" fontAlgn="base" hangingPunct="1">
        <a:spcBef>
          <a:spcPct val="0"/>
        </a:spcBef>
        <a:spcAft>
          <a:spcPct val="0"/>
        </a:spcAft>
        <a:defRPr sz="4400">
          <a:solidFill>
            <a:srgbClr val="FBD986"/>
          </a:solidFill>
          <a:latin typeface="Times" pitchFamily="-110" charset="0"/>
          <a:ea typeface="ヒラギノ明朝 ProN W3" pitchFamily="-110" charset="-128"/>
          <a:cs typeface="ヒラギノ明朝 ProN W3" pitchFamily="-110" charset="-128"/>
          <a:sym typeface="Times" pitchFamily="-110" charset="0"/>
        </a:defRPr>
      </a:lvl9pPr>
    </p:titleStyle>
    <p:bodyStyle>
      <a:lvl1pPr marL="382588" indent="-342900" algn="l" rtl="0" eaLnBrk="1" fontAlgn="base" hangingPunct="1">
        <a:spcBef>
          <a:spcPts val="800"/>
        </a:spcBef>
        <a:spcAft>
          <a:spcPct val="0"/>
        </a:spcAft>
        <a:buClr>
          <a:srgbClr val="2D2D8A"/>
        </a:buClr>
        <a:buSzPct val="100000"/>
        <a:buFont typeface="Times" pitchFamily="2" charset="0"/>
        <a:buChar char="•"/>
        <a:defRPr sz="2000">
          <a:solidFill>
            <a:schemeClr val="tx1"/>
          </a:solidFill>
          <a:latin typeface="Helvetica"/>
          <a:ea typeface="+mn-ea"/>
          <a:cs typeface="Helvetica"/>
          <a:sym typeface="Times" pitchFamily="2" charset="0"/>
        </a:defRPr>
      </a:lvl1pPr>
      <a:lvl2pPr marL="731838" indent="-285750" algn="l" rtl="0" eaLnBrk="1" fontAlgn="base" hangingPunct="1">
        <a:spcBef>
          <a:spcPts val="700"/>
        </a:spcBef>
        <a:spcAft>
          <a:spcPts val="600"/>
        </a:spcAft>
        <a:buClr>
          <a:schemeClr val="accent2"/>
        </a:buClr>
        <a:buSzPct val="100000"/>
        <a:buFont typeface="Times" pitchFamily="2" charset="0"/>
        <a:buChar char="–"/>
        <a:defRPr>
          <a:solidFill>
            <a:schemeClr val="tx1"/>
          </a:solidFill>
          <a:latin typeface="Times (Body)"/>
          <a:ea typeface="Times (Body)" charset="0"/>
          <a:cs typeface="Times (Body)"/>
          <a:sym typeface="Times" pitchFamily="2" charset="0"/>
        </a:defRPr>
      </a:lvl2pPr>
      <a:lvl3pPr marL="1131888" indent="-228600" algn="l" rtl="0" eaLnBrk="1" fontAlgn="base" hangingPunct="1">
        <a:spcBef>
          <a:spcPts val="600"/>
        </a:spcBef>
        <a:spcAft>
          <a:spcPct val="0"/>
        </a:spcAft>
        <a:buClr>
          <a:srgbClr val="008000"/>
        </a:buClr>
        <a:buSzPct val="100000"/>
        <a:buFont typeface="Times" pitchFamily="2" charset="0"/>
        <a:buChar char="•"/>
        <a:defRPr>
          <a:solidFill>
            <a:schemeClr val="tx1"/>
          </a:solidFill>
          <a:latin typeface="Times (Body)"/>
          <a:ea typeface="Times (Body)" charset="0"/>
          <a:cs typeface="Times (Body)"/>
          <a:sym typeface="Times" pitchFamily="2" charset="0"/>
        </a:defRPr>
      </a:lvl3pPr>
      <a:lvl4pPr marL="1589088" indent="-228600" algn="l" rtl="0" eaLnBrk="1" fontAlgn="base" hangingPunct="1">
        <a:spcBef>
          <a:spcPts val="500"/>
        </a:spcBef>
        <a:spcAft>
          <a:spcPct val="0"/>
        </a:spcAft>
        <a:buSzPct val="100000"/>
        <a:buFont typeface="Times" pitchFamily="2" charset="0"/>
        <a:buChar char="–"/>
        <a:defRPr>
          <a:solidFill>
            <a:schemeClr val="tx1"/>
          </a:solidFill>
          <a:latin typeface="+mn-lt"/>
          <a:ea typeface="+mn-ea"/>
          <a:cs typeface="+mn-cs"/>
          <a:sym typeface="Times" pitchFamily="2" charset="0"/>
        </a:defRPr>
      </a:lvl4pPr>
      <a:lvl5pPr marL="2046288" indent="-228600" algn="l" rtl="0" eaLnBrk="1" fontAlgn="base" hangingPunct="1">
        <a:spcBef>
          <a:spcPts val="500"/>
        </a:spcBef>
        <a:spcAft>
          <a:spcPct val="0"/>
        </a:spcAft>
        <a:buSzPct val="100000"/>
        <a:buFont typeface="Times" pitchFamily="2" charset="0"/>
        <a:buChar char="»"/>
        <a:defRPr>
          <a:solidFill>
            <a:schemeClr val="tx1"/>
          </a:solidFill>
          <a:latin typeface="+mn-lt"/>
          <a:ea typeface="+mn-ea"/>
          <a:cs typeface="+mn-cs"/>
          <a:sym typeface="Times" pitchFamily="2" charset="0"/>
        </a:defRPr>
      </a:lvl5pPr>
      <a:lvl6pPr marL="2503488" indent="-228600" algn="l" rtl="0" eaLnBrk="1" fontAlgn="base" hangingPunct="1">
        <a:spcBef>
          <a:spcPts val="500"/>
        </a:spcBef>
        <a:spcAft>
          <a:spcPct val="0"/>
        </a:spcAft>
        <a:buSzPct val="100000"/>
        <a:buFont typeface="Times" pitchFamily="-110" charset="0"/>
        <a:buChar char="»"/>
        <a:defRPr sz="2000">
          <a:solidFill>
            <a:srgbClr val="FAFEF7"/>
          </a:solidFill>
          <a:latin typeface="+mn-lt"/>
          <a:ea typeface="+mn-ea"/>
          <a:cs typeface="+mn-cs"/>
          <a:sym typeface="Times" pitchFamily="-110" charset="0"/>
        </a:defRPr>
      </a:lvl6pPr>
      <a:lvl7pPr marL="2960688" indent="-228600" algn="l" rtl="0" eaLnBrk="1" fontAlgn="base" hangingPunct="1">
        <a:spcBef>
          <a:spcPts val="500"/>
        </a:spcBef>
        <a:spcAft>
          <a:spcPct val="0"/>
        </a:spcAft>
        <a:buSzPct val="100000"/>
        <a:buFont typeface="Times" pitchFamily="-110" charset="0"/>
        <a:buChar char="»"/>
        <a:defRPr sz="2000">
          <a:solidFill>
            <a:srgbClr val="FAFEF7"/>
          </a:solidFill>
          <a:latin typeface="+mn-lt"/>
          <a:ea typeface="+mn-ea"/>
          <a:cs typeface="+mn-cs"/>
          <a:sym typeface="Times" pitchFamily="-110" charset="0"/>
        </a:defRPr>
      </a:lvl7pPr>
      <a:lvl8pPr marL="3417888" indent="-228600" algn="l" rtl="0" eaLnBrk="1" fontAlgn="base" hangingPunct="1">
        <a:spcBef>
          <a:spcPts val="500"/>
        </a:spcBef>
        <a:spcAft>
          <a:spcPct val="0"/>
        </a:spcAft>
        <a:buSzPct val="100000"/>
        <a:buFont typeface="Times" pitchFamily="-110" charset="0"/>
        <a:buChar char="»"/>
        <a:defRPr sz="2000">
          <a:solidFill>
            <a:srgbClr val="FAFEF7"/>
          </a:solidFill>
          <a:latin typeface="+mn-lt"/>
          <a:ea typeface="+mn-ea"/>
          <a:cs typeface="+mn-cs"/>
          <a:sym typeface="Times" pitchFamily="-110" charset="0"/>
        </a:defRPr>
      </a:lvl8pPr>
      <a:lvl9pPr marL="3875088" indent="-228600" algn="l" rtl="0" eaLnBrk="1" fontAlgn="base" hangingPunct="1">
        <a:spcBef>
          <a:spcPts val="500"/>
        </a:spcBef>
        <a:spcAft>
          <a:spcPct val="0"/>
        </a:spcAft>
        <a:buSzPct val="100000"/>
        <a:buFont typeface="Times" pitchFamily="-110" charset="0"/>
        <a:buChar char="»"/>
        <a:defRPr sz="2000">
          <a:solidFill>
            <a:srgbClr val="FAFEF7"/>
          </a:solidFill>
          <a:latin typeface="+mn-lt"/>
          <a:ea typeface="+mn-ea"/>
          <a:cs typeface="+mn-cs"/>
          <a:sym typeface="Times" pitchFamily="-110"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1">
            <a:extLst>
              <a:ext uri="{FF2B5EF4-FFF2-40B4-BE49-F238E27FC236}">
                <a16:creationId xmlns:a16="http://schemas.microsoft.com/office/drawing/2014/main" id="{0288693C-E0D5-1548-B107-6575E6FC57FD}"/>
              </a:ext>
            </a:extLst>
          </p:cNvPr>
          <p:cNvSpPr>
            <a:spLocks noGrp="1" noChangeArrowheads="1"/>
          </p:cNvSpPr>
          <p:nvPr>
            <p:ph type="body" idx="1"/>
          </p:nvPr>
        </p:nvSpPr>
        <p:spPr bwMode="auto">
          <a:xfrm>
            <a:off x="889000" y="3530600"/>
            <a:ext cx="73660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38100" tIns="38100" rIns="38100" bIns="38100" numCol="1" anchor="t" anchorCtr="0" compatLnSpc="1">
            <a:prstTxWarp prst="textNoShape">
              <a:avLst/>
            </a:prstTxWarp>
          </a:bodyPr>
          <a:lstStyle/>
          <a:p>
            <a:pPr lvl="0"/>
            <a:r>
              <a:rPr lang="en-US" altLang="en-US">
                <a:sym typeface="Gill Sans" panose="020B0502020104020203" pitchFamily="34" charset="-79"/>
              </a:rPr>
              <a:t>Click to edit Master text styles</a:t>
            </a:r>
          </a:p>
          <a:p>
            <a:pPr lvl="1"/>
            <a:r>
              <a:rPr lang="en-US" altLang="en-US">
                <a:sym typeface="Gill Sans" panose="020B0502020104020203" pitchFamily="34" charset="-79"/>
              </a:rPr>
              <a:t>Second level</a:t>
            </a:r>
          </a:p>
          <a:p>
            <a:pPr lvl="2"/>
            <a:r>
              <a:rPr lang="en-US" altLang="en-US">
                <a:sym typeface="Gill Sans" panose="020B0502020104020203" pitchFamily="34" charset="-79"/>
              </a:rPr>
              <a:t>Third level</a:t>
            </a:r>
          </a:p>
          <a:p>
            <a:pPr lvl="3"/>
            <a:r>
              <a:rPr lang="en-US" altLang="en-US">
                <a:sym typeface="Gill Sans" panose="020B0502020104020203" pitchFamily="34" charset="-79"/>
              </a:rPr>
              <a:t>Fourth level</a:t>
            </a:r>
          </a:p>
          <a:p>
            <a:pPr lvl="4"/>
            <a:r>
              <a:rPr lang="en-US" altLang="en-US">
                <a:sym typeface="Gill Sans" panose="020B0502020104020203" pitchFamily="34" charset="-79"/>
              </a:rPr>
              <a:t>Fifth level</a:t>
            </a:r>
          </a:p>
        </p:txBody>
      </p:sp>
      <p:sp>
        <p:nvSpPr>
          <p:cNvPr id="13315" name="Rectangle 2">
            <a:extLst>
              <a:ext uri="{FF2B5EF4-FFF2-40B4-BE49-F238E27FC236}">
                <a16:creationId xmlns:a16="http://schemas.microsoft.com/office/drawing/2014/main" id="{DE0BFE59-A9B7-2148-8B10-F70BEFE7010C}"/>
              </a:ext>
            </a:extLst>
          </p:cNvPr>
          <p:cNvSpPr>
            <a:spLocks noGrp="1" noChangeArrowheads="1"/>
          </p:cNvSpPr>
          <p:nvPr>
            <p:ph type="title"/>
          </p:nvPr>
        </p:nvSpPr>
        <p:spPr bwMode="auto">
          <a:xfrm>
            <a:off x="889000" y="1155700"/>
            <a:ext cx="7366000" cy="232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38100" tIns="38100" rIns="38100" bIns="38100" numCol="1" anchor="b" anchorCtr="0" compatLnSpc="1">
            <a:prstTxWarp prst="textNoShape">
              <a:avLst/>
            </a:prstTxWarp>
          </a:bodyPr>
          <a:lstStyle/>
          <a:p>
            <a:pPr lvl="0"/>
            <a:r>
              <a:rPr lang="en-US" altLang="en-US">
                <a:sym typeface="Gill Sans" panose="020B0502020104020203" pitchFamily="34" charset="-79"/>
              </a:rPr>
              <a:t>Click to edit Master title style</a:t>
            </a:r>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ransition/>
  <p:txStyles>
    <p:titleStyle>
      <a:lvl1pPr algn="ctr" rtl="0" eaLnBrk="0" fontAlgn="base" hangingPunct="0">
        <a:spcBef>
          <a:spcPct val="0"/>
        </a:spcBef>
        <a:spcAft>
          <a:spcPct val="0"/>
        </a:spcAft>
        <a:defRPr sz="5600">
          <a:solidFill>
            <a:schemeClr val="tx1"/>
          </a:solidFill>
          <a:latin typeface="+mj-lt"/>
          <a:ea typeface="+mj-ea"/>
          <a:cs typeface="+mj-cs"/>
          <a:sym typeface="Gill Sans" panose="020B0502020104020203" pitchFamily="34" charset="-79"/>
        </a:defRPr>
      </a:lvl1pPr>
      <a:lvl2pPr algn="ctr" rtl="0" eaLnBrk="0" fontAlgn="base" hangingPunct="0">
        <a:spcBef>
          <a:spcPct val="0"/>
        </a:spcBef>
        <a:spcAft>
          <a:spcPct val="0"/>
        </a:spcAft>
        <a:defRPr sz="5600">
          <a:solidFill>
            <a:schemeClr val="tx1"/>
          </a:solidFill>
          <a:latin typeface="Gill Sans" pitchFamily="-110" charset="0"/>
          <a:ea typeface="ヒラギノ角ゴ ProN W3" pitchFamily="-110" charset="-128"/>
          <a:cs typeface="ヒラギノ角ゴ ProN W3" pitchFamily="-110" charset="-128"/>
          <a:sym typeface="Gill Sans" panose="020B0502020104020203" pitchFamily="34" charset="-79"/>
        </a:defRPr>
      </a:lvl2pPr>
      <a:lvl3pPr algn="ctr" rtl="0" eaLnBrk="0" fontAlgn="base" hangingPunct="0">
        <a:spcBef>
          <a:spcPct val="0"/>
        </a:spcBef>
        <a:spcAft>
          <a:spcPct val="0"/>
        </a:spcAft>
        <a:defRPr sz="5600">
          <a:solidFill>
            <a:schemeClr val="tx1"/>
          </a:solidFill>
          <a:latin typeface="Gill Sans" pitchFamily="-110" charset="0"/>
          <a:ea typeface="ヒラギノ角ゴ ProN W3" pitchFamily="-110" charset="-128"/>
          <a:cs typeface="ヒラギノ角ゴ ProN W3" pitchFamily="-110" charset="-128"/>
          <a:sym typeface="Gill Sans" panose="020B0502020104020203" pitchFamily="34" charset="-79"/>
        </a:defRPr>
      </a:lvl3pPr>
      <a:lvl4pPr algn="ctr" rtl="0" eaLnBrk="0" fontAlgn="base" hangingPunct="0">
        <a:spcBef>
          <a:spcPct val="0"/>
        </a:spcBef>
        <a:spcAft>
          <a:spcPct val="0"/>
        </a:spcAft>
        <a:defRPr sz="5600">
          <a:solidFill>
            <a:schemeClr val="tx1"/>
          </a:solidFill>
          <a:latin typeface="Gill Sans" pitchFamily="-110" charset="0"/>
          <a:ea typeface="ヒラギノ角ゴ ProN W3" pitchFamily="-110" charset="-128"/>
          <a:cs typeface="ヒラギノ角ゴ ProN W3" pitchFamily="-110" charset="-128"/>
          <a:sym typeface="Gill Sans" panose="020B0502020104020203" pitchFamily="34" charset="-79"/>
        </a:defRPr>
      </a:lvl4pPr>
      <a:lvl5pPr algn="ctr" rtl="0" eaLnBrk="0" fontAlgn="base" hangingPunct="0">
        <a:spcBef>
          <a:spcPct val="0"/>
        </a:spcBef>
        <a:spcAft>
          <a:spcPct val="0"/>
        </a:spcAft>
        <a:defRPr sz="5600">
          <a:solidFill>
            <a:schemeClr val="tx1"/>
          </a:solidFill>
          <a:latin typeface="Gill Sans" pitchFamily="-110" charset="0"/>
          <a:ea typeface="ヒラギノ角ゴ ProN W3" pitchFamily="-110" charset="-128"/>
          <a:cs typeface="ヒラギノ角ゴ ProN W3" pitchFamily="-110" charset="-128"/>
          <a:sym typeface="Gill Sans" panose="020B0502020104020203" pitchFamily="34" charset="-79"/>
        </a:defRPr>
      </a:lvl5pPr>
      <a:lvl6pPr marL="457200" algn="ctr" rtl="0" fontAlgn="base">
        <a:spcBef>
          <a:spcPct val="0"/>
        </a:spcBef>
        <a:spcAft>
          <a:spcPct val="0"/>
        </a:spcAft>
        <a:defRPr sz="5600">
          <a:solidFill>
            <a:schemeClr val="tx1"/>
          </a:solidFill>
          <a:latin typeface="Gill Sans" pitchFamily="-110" charset="0"/>
          <a:ea typeface="ヒラギノ角ゴ ProN W3" pitchFamily="-110" charset="-128"/>
          <a:cs typeface="ヒラギノ角ゴ ProN W3" pitchFamily="-110" charset="-128"/>
          <a:sym typeface="Gill Sans" pitchFamily="-110" charset="0"/>
        </a:defRPr>
      </a:lvl6pPr>
      <a:lvl7pPr marL="914400" algn="ctr" rtl="0" fontAlgn="base">
        <a:spcBef>
          <a:spcPct val="0"/>
        </a:spcBef>
        <a:spcAft>
          <a:spcPct val="0"/>
        </a:spcAft>
        <a:defRPr sz="5600">
          <a:solidFill>
            <a:schemeClr val="tx1"/>
          </a:solidFill>
          <a:latin typeface="Gill Sans" pitchFamily="-110" charset="0"/>
          <a:ea typeface="ヒラギノ角ゴ ProN W3" pitchFamily="-110" charset="-128"/>
          <a:cs typeface="ヒラギノ角ゴ ProN W3" pitchFamily="-110" charset="-128"/>
          <a:sym typeface="Gill Sans" pitchFamily="-110" charset="0"/>
        </a:defRPr>
      </a:lvl7pPr>
      <a:lvl8pPr marL="1371600" algn="ctr" rtl="0" fontAlgn="base">
        <a:spcBef>
          <a:spcPct val="0"/>
        </a:spcBef>
        <a:spcAft>
          <a:spcPct val="0"/>
        </a:spcAft>
        <a:defRPr sz="5600">
          <a:solidFill>
            <a:schemeClr val="tx1"/>
          </a:solidFill>
          <a:latin typeface="Gill Sans" pitchFamily="-110" charset="0"/>
          <a:ea typeface="ヒラギノ角ゴ ProN W3" pitchFamily="-110" charset="-128"/>
          <a:cs typeface="ヒラギノ角ゴ ProN W3" pitchFamily="-110" charset="-128"/>
          <a:sym typeface="Gill Sans" pitchFamily="-110" charset="0"/>
        </a:defRPr>
      </a:lvl8pPr>
      <a:lvl9pPr marL="1828800" algn="ctr" rtl="0" fontAlgn="base">
        <a:spcBef>
          <a:spcPct val="0"/>
        </a:spcBef>
        <a:spcAft>
          <a:spcPct val="0"/>
        </a:spcAft>
        <a:defRPr sz="5600">
          <a:solidFill>
            <a:schemeClr val="tx1"/>
          </a:solidFill>
          <a:latin typeface="Gill Sans" pitchFamily="-110" charset="0"/>
          <a:ea typeface="ヒラギノ角ゴ ProN W3" pitchFamily="-110" charset="-128"/>
          <a:cs typeface="ヒラギノ角ゴ ProN W3" pitchFamily="-110" charset="-128"/>
          <a:sym typeface="Gill Sans" pitchFamily="-110" charset="0"/>
        </a:defRPr>
      </a:lvl9pPr>
    </p:titleStyle>
    <p:bodyStyle>
      <a:lvl1pPr marL="342900" indent="-342900" algn="ctr" rtl="0" eaLnBrk="0" fontAlgn="base" hangingPunct="0">
        <a:spcBef>
          <a:spcPct val="0"/>
        </a:spcBef>
        <a:spcAft>
          <a:spcPct val="0"/>
        </a:spcAft>
        <a:buChar char="•"/>
        <a:defRPr sz="2400">
          <a:solidFill>
            <a:schemeClr val="tx1"/>
          </a:solidFill>
          <a:latin typeface="+mn-lt"/>
          <a:ea typeface="+mn-ea"/>
          <a:cs typeface="+mn-cs"/>
          <a:sym typeface="Gill Sans" panose="020B0502020104020203" pitchFamily="34" charset="-79"/>
        </a:defRPr>
      </a:lvl1pPr>
      <a:lvl2pPr marL="742950" indent="-285750" algn="ctr" rtl="0" eaLnBrk="0" fontAlgn="base" hangingPunct="0">
        <a:spcBef>
          <a:spcPct val="0"/>
        </a:spcBef>
        <a:spcAft>
          <a:spcPct val="0"/>
        </a:spcAft>
        <a:buChar char="–"/>
        <a:defRPr sz="2400">
          <a:solidFill>
            <a:schemeClr val="tx1"/>
          </a:solidFill>
          <a:latin typeface="+mn-lt"/>
          <a:ea typeface="+mn-ea"/>
          <a:cs typeface="+mn-cs"/>
          <a:sym typeface="Gill Sans" panose="020B0502020104020203" pitchFamily="34" charset="-79"/>
        </a:defRPr>
      </a:lvl2pPr>
      <a:lvl3pPr marL="1143000" indent="-228600" algn="ctr" rtl="0" eaLnBrk="0" fontAlgn="base" hangingPunct="0">
        <a:spcBef>
          <a:spcPct val="0"/>
        </a:spcBef>
        <a:spcAft>
          <a:spcPct val="0"/>
        </a:spcAft>
        <a:buChar char="•"/>
        <a:defRPr sz="2400">
          <a:solidFill>
            <a:schemeClr val="tx1"/>
          </a:solidFill>
          <a:latin typeface="+mn-lt"/>
          <a:ea typeface="+mn-ea"/>
          <a:cs typeface="+mn-cs"/>
          <a:sym typeface="Gill Sans" panose="020B0502020104020203" pitchFamily="34" charset="-79"/>
        </a:defRPr>
      </a:lvl3pPr>
      <a:lvl4pPr marL="1600200" indent="-228600" algn="ctr" rtl="0" eaLnBrk="0" fontAlgn="base" hangingPunct="0">
        <a:spcBef>
          <a:spcPct val="0"/>
        </a:spcBef>
        <a:spcAft>
          <a:spcPct val="0"/>
        </a:spcAft>
        <a:buChar char="–"/>
        <a:defRPr sz="2400">
          <a:solidFill>
            <a:schemeClr val="tx1"/>
          </a:solidFill>
          <a:latin typeface="+mn-lt"/>
          <a:ea typeface="+mn-ea"/>
          <a:cs typeface="+mn-cs"/>
          <a:sym typeface="Gill Sans" panose="020B0502020104020203" pitchFamily="34" charset="-79"/>
        </a:defRPr>
      </a:lvl4pPr>
      <a:lvl5pPr marL="2057400" indent="-228600" algn="ctr" rtl="0" eaLnBrk="0" fontAlgn="base" hangingPunct="0">
        <a:spcBef>
          <a:spcPct val="0"/>
        </a:spcBef>
        <a:spcAft>
          <a:spcPct val="0"/>
        </a:spcAft>
        <a:buChar char="»"/>
        <a:defRPr sz="2400">
          <a:solidFill>
            <a:schemeClr val="tx1"/>
          </a:solidFill>
          <a:latin typeface="+mn-lt"/>
          <a:ea typeface="+mn-ea"/>
          <a:cs typeface="+mn-cs"/>
          <a:sym typeface="Gill Sans" panose="020B0502020104020203" pitchFamily="34" charset="-79"/>
        </a:defRPr>
      </a:lvl5pPr>
      <a:lvl6pPr marL="457200" algn="ctr" rtl="0" fontAlgn="base">
        <a:spcBef>
          <a:spcPct val="0"/>
        </a:spcBef>
        <a:spcAft>
          <a:spcPct val="0"/>
        </a:spcAft>
        <a:defRPr sz="2400">
          <a:solidFill>
            <a:schemeClr val="tx1"/>
          </a:solidFill>
          <a:latin typeface="+mn-lt"/>
          <a:ea typeface="+mn-ea"/>
          <a:cs typeface="+mn-cs"/>
          <a:sym typeface="Gill Sans" pitchFamily="-110" charset="0"/>
        </a:defRPr>
      </a:lvl6pPr>
      <a:lvl7pPr marL="914400" algn="ctr" rtl="0" fontAlgn="base">
        <a:spcBef>
          <a:spcPct val="0"/>
        </a:spcBef>
        <a:spcAft>
          <a:spcPct val="0"/>
        </a:spcAft>
        <a:defRPr sz="2400">
          <a:solidFill>
            <a:schemeClr val="tx1"/>
          </a:solidFill>
          <a:latin typeface="+mn-lt"/>
          <a:ea typeface="+mn-ea"/>
          <a:cs typeface="+mn-cs"/>
          <a:sym typeface="Gill Sans" pitchFamily="-110" charset="0"/>
        </a:defRPr>
      </a:lvl7pPr>
      <a:lvl8pPr marL="1371600" algn="ctr" rtl="0" fontAlgn="base">
        <a:spcBef>
          <a:spcPct val="0"/>
        </a:spcBef>
        <a:spcAft>
          <a:spcPct val="0"/>
        </a:spcAft>
        <a:defRPr sz="2400">
          <a:solidFill>
            <a:schemeClr val="tx1"/>
          </a:solidFill>
          <a:latin typeface="+mn-lt"/>
          <a:ea typeface="+mn-ea"/>
          <a:cs typeface="+mn-cs"/>
          <a:sym typeface="Gill Sans" pitchFamily="-110" charset="0"/>
        </a:defRPr>
      </a:lvl8pPr>
      <a:lvl9pPr marL="1828800" algn="ctr" rtl="0" fontAlgn="base">
        <a:spcBef>
          <a:spcPct val="0"/>
        </a:spcBef>
        <a:spcAft>
          <a:spcPct val="0"/>
        </a:spcAft>
        <a:defRPr sz="2400">
          <a:solidFill>
            <a:schemeClr val="tx1"/>
          </a:solidFill>
          <a:latin typeface="+mn-lt"/>
          <a:ea typeface="+mn-ea"/>
          <a:cs typeface="+mn-cs"/>
          <a:sym typeface="Gill Sans" pitchFamily="-110"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a:extLst>
              <a:ext uri="{FF2B5EF4-FFF2-40B4-BE49-F238E27FC236}">
                <a16:creationId xmlns:a16="http://schemas.microsoft.com/office/drawing/2014/main" id="{B4E40314-7B4A-C34E-87AA-7ACEBDF92B53}"/>
              </a:ext>
            </a:extLst>
          </p:cNvPr>
          <p:cNvSpPr>
            <a:spLocks noGrp="1"/>
          </p:cNvSpPr>
          <p:nvPr>
            <p:ph type="ctrTitle"/>
          </p:nvPr>
        </p:nvSpPr>
        <p:spPr>
          <a:xfrm>
            <a:off x="609600" y="1219200"/>
            <a:ext cx="7772400" cy="2209800"/>
          </a:xfrm>
        </p:spPr>
        <p:txBody>
          <a:bodyPr/>
          <a:lstStyle/>
          <a:p>
            <a:pPr marL="0" indent="0" algn="ctr"/>
            <a:r>
              <a:rPr lang="en-US" altLang="en-US" sz="3200" dirty="0"/>
              <a:t>The South Sea Bubble</a:t>
            </a:r>
            <a:br>
              <a:rPr lang="en-US" altLang="en-US" sz="3200" dirty="0"/>
            </a:br>
            <a:br>
              <a:rPr lang="en-US" altLang="en-US" sz="3200" dirty="0"/>
            </a:br>
            <a:r>
              <a:rPr lang="en-US" altLang="en-US" sz="3200" dirty="0" err="1"/>
              <a:t>Ec</a:t>
            </a:r>
            <a:r>
              <a:rPr lang="en-US" altLang="en-US" sz="3200" dirty="0"/>
              <a:t> 565</a:t>
            </a:r>
            <a:br>
              <a:rPr lang="en-US" altLang="en-US" sz="3200" dirty="0"/>
            </a:br>
            <a:r>
              <a:rPr lang="en-US" altLang="en-US" sz="3200" dirty="0"/>
              <a:t>September 26</a:t>
            </a:r>
            <a:endParaRPr lang="en-US" altLang="en-US" dirty="0"/>
          </a:p>
        </p:txBody>
      </p:sp>
      <p:sp>
        <p:nvSpPr>
          <p:cNvPr id="15363" name="Slide Number Placeholder 3">
            <a:extLst>
              <a:ext uri="{FF2B5EF4-FFF2-40B4-BE49-F238E27FC236}">
                <a16:creationId xmlns:a16="http://schemas.microsoft.com/office/drawing/2014/main" id="{563D5B85-6D14-FF4E-AEDE-9CA5172D8578}"/>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2400">
                <a:solidFill>
                  <a:srgbClr val="000000"/>
                </a:solidFill>
                <a:latin typeface="Times" pitchFamily="2" charset="0"/>
                <a:ea typeface="ヒラギノ明朝 ProN W3" panose="02020300000000000000" pitchFamily="18" charset="-128"/>
                <a:sym typeface="Times" pitchFamily="2" charset="0"/>
              </a:defRPr>
            </a:lvl1pPr>
            <a:lvl2pPr marL="742950" indent="-285750" eaLnBrk="0" hangingPunct="0">
              <a:defRPr sz="2400">
                <a:solidFill>
                  <a:srgbClr val="000000"/>
                </a:solidFill>
                <a:latin typeface="Times" pitchFamily="2" charset="0"/>
                <a:ea typeface="ヒラギノ明朝 ProN W3" panose="02020300000000000000" pitchFamily="18" charset="-128"/>
                <a:sym typeface="Times" pitchFamily="2" charset="0"/>
              </a:defRPr>
            </a:lvl2pPr>
            <a:lvl3pPr marL="1143000" indent="-228600" eaLnBrk="0" hangingPunct="0">
              <a:defRPr sz="2400">
                <a:solidFill>
                  <a:srgbClr val="000000"/>
                </a:solidFill>
                <a:latin typeface="Times" pitchFamily="2" charset="0"/>
                <a:ea typeface="ヒラギノ明朝 ProN W3" panose="02020300000000000000" pitchFamily="18" charset="-128"/>
                <a:sym typeface="Times" pitchFamily="2" charset="0"/>
              </a:defRPr>
            </a:lvl3pPr>
            <a:lvl4pPr marL="1600200" indent="-228600" eaLnBrk="0" hangingPunct="0">
              <a:defRPr sz="2400">
                <a:solidFill>
                  <a:srgbClr val="000000"/>
                </a:solidFill>
                <a:latin typeface="Times" pitchFamily="2" charset="0"/>
                <a:ea typeface="ヒラギノ明朝 ProN W3" panose="02020300000000000000" pitchFamily="18" charset="-128"/>
                <a:sym typeface="Times" pitchFamily="2" charset="0"/>
              </a:defRPr>
            </a:lvl4pPr>
            <a:lvl5pPr marL="2057400" indent="-228600" eaLnBrk="0" hangingPunct="0">
              <a:defRPr sz="2400">
                <a:solidFill>
                  <a:srgbClr val="000000"/>
                </a:solidFill>
                <a:latin typeface="Times" pitchFamily="2" charset="0"/>
                <a:ea typeface="ヒラギノ明朝 ProN W3" panose="02020300000000000000" pitchFamily="18" charset="-128"/>
                <a:sym typeface="Times" pitchFamily="2" charset="0"/>
              </a:defRPr>
            </a:lvl5pPr>
            <a:lvl6pPr marL="2514600" indent="-228600" eaLnBrk="0" fontAlgn="base" hangingPunct="0">
              <a:spcBef>
                <a:spcPct val="0"/>
              </a:spcBef>
              <a:spcAft>
                <a:spcPct val="0"/>
              </a:spcAft>
              <a:defRPr sz="2400">
                <a:solidFill>
                  <a:srgbClr val="000000"/>
                </a:solidFill>
                <a:latin typeface="Times" pitchFamily="2" charset="0"/>
                <a:ea typeface="ヒラギノ明朝 ProN W3" panose="02020300000000000000" pitchFamily="18" charset="-128"/>
                <a:sym typeface="Times" pitchFamily="2" charset="0"/>
              </a:defRPr>
            </a:lvl6pPr>
            <a:lvl7pPr marL="2971800" indent="-228600" eaLnBrk="0" fontAlgn="base" hangingPunct="0">
              <a:spcBef>
                <a:spcPct val="0"/>
              </a:spcBef>
              <a:spcAft>
                <a:spcPct val="0"/>
              </a:spcAft>
              <a:defRPr sz="2400">
                <a:solidFill>
                  <a:srgbClr val="000000"/>
                </a:solidFill>
                <a:latin typeface="Times" pitchFamily="2" charset="0"/>
                <a:ea typeface="ヒラギノ明朝 ProN W3" panose="02020300000000000000" pitchFamily="18" charset="-128"/>
                <a:sym typeface="Times" pitchFamily="2" charset="0"/>
              </a:defRPr>
            </a:lvl7pPr>
            <a:lvl8pPr marL="3429000" indent="-228600" eaLnBrk="0" fontAlgn="base" hangingPunct="0">
              <a:spcBef>
                <a:spcPct val="0"/>
              </a:spcBef>
              <a:spcAft>
                <a:spcPct val="0"/>
              </a:spcAft>
              <a:defRPr sz="2400">
                <a:solidFill>
                  <a:srgbClr val="000000"/>
                </a:solidFill>
                <a:latin typeface="Times" pitchFamily="2" charset="0"/>
                <a:ea typeface="ヒラギノ明朝 ProN W3" panose="02020300000000000000" pitchFamily="18" charset="-128"/>
                <a:sym typeface="Times" pitchFamily="2" charset="0"/>
              </a:defRPr>
            </a:lvl8pPr>
            <a:lvl9pPr marL="3886200" indent="-228600" eaLnBrk="0" fontAlgn="base" hangingPunct="0">
              <a:spcBef>
                <a:spcPct val="0"/>
              </a:spcBef>
              <a:spcAft>
                <a:spcPct val="0"/>
              </a:spcAft>
              <a:defRPr sz="2400">
                <a:solidFill>
                  <a:srgbClr val="000000"/>
                </a:solidFill>
                <a:latin typeface="Times" pitchFamily="2" charset="0"/>
                <a:ea typeface="ヒラギノ明朝 ProN W3" panose="02020300000000000000" pitchFamily="18" charset="-128"/>
                <a:sym typeface="Times" pitchFamily="2" charset="0"/>
              </a:defRPr>
            </a:lvl9pPr>
          </a:lstStyle>
          <a:p>
            <a:pPr eaLnBrk="1" hangingPunct="1"/>
            <a:fld id="{610E5C01-ECCD-444A-BFA5-91CECB1E7865}" type="slidenum">
              <a:rPr lang="en-US" altLang="en-US" sz="1400">
                <a:solidFill>
                  <a:schemeClr val="tx1"/>
                </a:solidFill>
              </a:rPr>
              <a:pPr eaLnBrk="1" hangingPunct="1"/>
              <a:t>1</a:t>
            </a:fld>
            <a:endParaRPr lang="en-US" altLang="en-US" sz="1400">
              <a:solidFill>
                <a:schemeClr val="tx1"/>
              </a:solidFill>
            </a:endParaRPr>
          </a:p>
        </p:txBody>
      </p:sp>
      <p:sp>
        <p:nvSpPr>
          <p:cNvPr id="2" name="Subtitle 1">
            <a:extLst>
              <a:ext uri="{FF2B5EF4-FFF2-40B4-BE49-F238E27FC236}">
                <a16:creationId xmlns:a16="http://schemas.microsoft.com/office/drawing/2014/main" id="{F9C22AB1-0A33-E24E-8472-DDC621796E86}"/>
              </a:ext>
            </a:extLst>
          </p:cNvPr>
          <p:cNvSpPr>
            <a:spLocks noGrp="1"/>
          </p:cNvSpPr>
          <p:nvPr>
            <p:ph type="subTitle" idx="1"/>
          </p:nvPr>
        </p:nvSpPr>
        <p:spPr/>
        <p:txBody>
          <a:bodyPr/>
          <a:lstStyle/>
          <a:p>
            <a:endParaRPr lang="en-US"/>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B49A1-816F-0C44-BAD4-4917D3B5D334}"/>
              </a:ext>
            </a:extLst>
          </p:cNvPr>
          <p:cNvSpPr>
            <a:spLocks noGrp="1"/>
          </p:cNvSpPr>
          <p:nvPr>
            <p:ph type="title"/>
          </p:nvPr>
        </p:nvSpPr>
        <p:spPr>
          <a:xfrm>
            <a:off x="1228837" y="76200"/>
            <a:ext cx="7772400" cy="609600"/>
          </a:xfrm>
        </p:spPr>
        <p:txBody>
          <a:bodyPr/>
          <a:lstStyle/>
          <a:p>
            <a:pPr algn="r"/>
            <a:r>
              <a:rPr lang="en-US" dirty="0"/>
              <a:t>Background	</a:t>
            </a:r>
          </a:p>
        </p:txBody>
      </p:sp>
      <p:sp>
        <p:nvSpPr>
          <p:cNvPr id="3" name="Content Placeholder 2">
            <a:extLst>
              <a:ext uri="{FF2B5EF4-FFF2-40B4-BE49-F238E27FC236}">
                <a16:creationId xmlns:a16="http://schemas.microsoft.com/office/drawing/2014/main" id="{09BFBEE0-2AE6-614F-8C74-7EE4D0A3F9E1}"/>
              </a:ext>
            </a:extLst>
          </p:cNvPr>
          <p:cNvSpPr>
            <a:spLocks noGrp="1"/>
          </p:cNvSpPr>
          <p:nvPr>
            <p:ph idx="1"/>
          </p:nvPr>
        </p:nvSpPr>
        <p:spPr>
          <a:xfrm>
            <a:off x="304800" y="437776"/>
            <a:ext cx="8229600" cy="5867400"/>
          </a:xfrm>
        </p:spPr>
        <p:txBody>
          <a:bodyPr/>
          <a:lstStyle/>
          <a:p>
            <a:r>
              <a:rPr lang="en-US" sz="1800" dirty="0">
                <a:latin typeface="Al Nile" pitchFamily="2" charset="-78"/>
                <a:cs typeface="Al Nile" pitchFamily="2" charset="-78"/>
              </a:rPr>
              <a:t>John Law</a:t>
            </a:r>
          </a:p>
          <a:p>
            <a:r>
              <a:rPr lang="en-US" sz="1800" dirty="0">
                <a:latin typeface="Al Nile" pitchFamily="2" charset="-78"/>
                <a:cs typeface="Al Nile" pitchFamily="2" charset="-78"/>
              </a:rPr>
              <a:t>(D-91): The English Ambassador at Paris, Lord Stair, nervously:</a:t>
            </a:r>
          </a:p>
        </p:txBody>
      </p:sp>
      <p:sp>
        <p:nvSpPr>
          <p:cNvPr id="4" name="Slide Number Placeholder 3">
            <a:extLst>
              <a:ext uri="{FF2B5EF4-FFF2-40B4-BE49-F238E27FC236}">
                <a16:creationId xmlns:a16="http://schemas.microsoft.com/office/drawing/2014/main" id="{8E287FBF-8C9D-1F41-BBEC-08D026B9C739}"/>
              </a:ext>
            </a:extLst>
          </p:cNvPr>
          <p:cNvSpPr>
            <a:spLocks noGrp="1"/>
          </p:cNvSpPr>
          <p:nvPr>
            <p:ph type="sldNum" sz="quarter" idx="10"/>
          </p:nvPr>
        </p:nvSpPr>
        <p:spPr/>
        <p:txBody>
          <a:bodyPr/>
          <a:lstStyle/>
          <a:p>
            <a:fld id="{1F2F5156-71F0-1041-B6FC-9FD2D7493EA2}" type="slidenum">
              <a:rPr lang="en-US" altLang="en-US" smtClean="0"/>
              <a:pPr/>
              <a:t>2</a:t>
            </a:fld>
            <a:endParaRPr lang="en-US" altLang="en-US"/>
          </a:p>
        </p:txBody>
      </p:sp>
      <p:pic>
        <p:nvPicPr>
          <p:cNvPr id="6" name="Picture 5" descr="A close up of a text&#10;&#10;Description automatically generated">
            <a:extLst>
              <a:ext uri="{FF2B5EF4-FFF2-40B4-BE49-F238E27FC236}">
                <a16:creationId xmlns:a16="http://schemas.microsoft.com/office/drawing/2014/main" id="{A923666F-2010-E946-8379-9480139B5903}"/>
              </a:ext>
            </a:extLst>
          </p:cNvPr>
          <p:cNvPicPr>
            <a:picLocks noChangeAspect="1"/>
          </p:cNvPicPr>
          <p:nvPr/>
        </p:nvPicPr>
        <p:blipFill>
          <a:blip r:embed="rId2"/>
          <a:stretch>
            <a:fillRect/>
          </a:stretch>
        </p:blipFill>
        <p:spPr>
          <a:xfrm>
            <a:off x="1943940" y="1259579"/>
            <a:ext cx="6639719" cy="1407421"/>
          </a:xfrm>
          <a:prstGeom prst="rect">
            <a:avLst/>
          </a:prstGeom>
        </p:spPr>
      </p:pic>
      <p:pic>
        <p:nvPicPr>
          <p:cNvPr id="8" name="Picture 7" descr="A paper with numbers and text&#10;&#10;Description automatically generated">
            <a:extLst>
              <a:ext uri="{FF2B5EF4-FFF2-40B4-BE49-F238E27FC236}">
                <a16:creationId xmlns:a16="http://schemas.microsoft.com/office/drawing/2014/main" id="{49F4F2D1-E802-8648-B1D4-8D2DFD9B022F}"/>
              </a:ext>
            </a:extLst>
          </p:cNvPr>
          <p:cNvPicPr>
            <a:picLocks noChangeAspect="1"/>
          </p:cNvPicPr>
          <p:nvPr/>
        </p:nvPicPr>
        <p:blipFill>
          <a:blip r:embed="rId3"/>
          <a:stretch>
            <a:fillRect/>
          </a:stretch>
        </p:blipFill>
        <p:spPr>
          <a:xfrm>
            <a:off x="1143000" y="2667000"/>
            <a:ext cx="6043613" cy="4114800"/>
          </a:xfrm>
          <a:prstGeom prst="rect">
            <a:avLst/>
          </a:prstGeom>
        </p:spPr>
      </p:pic>
    </p:spTree>
    <p:extLst>
      <p:ext uri="{BB962C8B-B14F-4D97-AF65-F5344CB8AC3E}">
        <p14:creationId xmlns:p14="http://schemas.microsoft.com/office/powerpoint/2010/main" val="3946930887"/>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B49A1-816F-0C44-BAD4-4917D3B5D334}"/>
              </a:ext>
            </a:extLst>
          </p:cNvPr>
          <p:cNvSpPr>
            <a:spLocks noGrp="1"/>
          </p:cNvSpPr>
          <p:nvPr>
            <p:ph type="title"/>
          </p:nvPr>
        </p:nvSpPr>
        <p:spPr>
          <a:xfrm>
            <a:off x="685800" y="101600"/>
            <a:ext cx="7772400" cy="609600"/>
          </a:xfrm>
        </p:spPr>
        <p:txBody>
          <a:bodyPr/>
          <a:lstStyle/>
          <a:p>
            <a:r>
              <a:rPr lang="en-US" dirty="0"/>
              <a:t>Plan of 01/21/20 (D-97)</a:t>
            </a:r>
          </a:p>
        </p:txBody>
      </p:sp>
      <p:sp>
        <p:nvSpPr>
          <p:cNvPr id="3" name="Content Placeholder 2">
            <a:extLst>
              <a:ext uri="{FF2B5EF4-FFF2-40B4-BE49-F238E27FC236}">
                <a16:creationId xmlns:a16="http://schemas.microsoft.com/office/drawing/2014/main" id="{09BFBEE0-2AE6-614F-8C74-7EE4D0A3F9E1}"/>
              </a:ext>
            </a:extLst>
          </p:cNvPr>
          <p:cNvSpPr>
            <a:spLocks noGrp="1"/>
          </p:cNvSpPr>
          <p:nvPr>
            <p:ph idx="1"/>
          </p:nvPr>
        </p:nvSpPr>
        <p:spPr>
          <a:xfrm>
            <a:off x="228600" y="990600"/>
            <a:ext cx="8229600" cy="5867400"/>
          </a:xfrm>
        </p:spPr>
        <p:txBody>
          <a:bodyPr/>
          <a:lstStyle/>
          <a:p>
            <a:r>
              <a:rPr lang="en-US" sz="1800" dirty="0">
                <a:latin typeface="Cambria" panose="02040503050406030204" pitchFamily="18" charset="0"/>
                <a:cs typeface="Beirut" pitchFamily="2" charset="-78"/>
              </a:rPr>
              <a:t>Proposal:</a:t>
            </a:r>
          </a:p>
          <a:p>
            <a:pPr lvl="1"/>
            <a:r>
              <a:rPr lang="en-US" sz="1600" dirty="0">
                <a:latin typeface="Cambria" panose="02040503050406030204" pitchFamily="18" charset="0"/>
                <a:cs typeface="Beirut" pitchFamily="2" charset="-78"/>
              </a:rPr>
              <a:t>SC buys redeemable and non-redeemable in exchange for stocks (in SC)</a:t>
            </a:r>
          </a:p>
          <a:p>
            <a:pPr lvl="1"/>
            <a:r>
              <a:rPr lang="en-US" sz="1600" dirty="0">
                <a:latin typeface="Cambria" panose="02040503050406030204" pitchFamily="18" charset="0"/>
                <a:cs typeface="Beirut" pitchFamily="2" charset="-78"/>
              </a:rPr>
              <a:t>Pays gov 1.5M and max 1.58M on non-</a:t>
            </a:r>
            <a:r>
              <a:rPr lang="en-US" sz="1600" dirty="0" err="1">
                <a:latin typeface="Cambria" panose="02040503050406030204" pitchFamily="18" charset="0"/>
                <a:cs typeface="Beirut" pitchFamily="2" charset="-78"/>
              </a:rPr>
              <a:t>redeemables</a:t>
            </a:r>
            <a:r>
              <a:rPr lang="en-US" sz="1600" dirty="0">
                <a:latin typeface="Cambria" panose="02040503050406030204" pitchFamily="18" charset="0"/>
                <a:cs typeface="Beirut" pitchFamily="2" charset="-78"/>
              </a:rPr>
              <a:t> (prop to sales)</a:t>
            </a:r>
          </a:p>
          <a:p>
            <a:r>
              <a:rPr lang="en-US" sz="1800" dirty="0">
                <a:latin typeface="Cambria" panose="02040503050406030204" pitchFamily="18" charset="0"/>
                <a:cs typeface="Beirut" pitchFamily="2" charset="-78"/>
              </a:rPr>
              <a:t>Immediate Reaction by BoE</a:t>
            </a:r>
          </a:p>
          <a:p>
            <a:endParaRPr lang="en-US" sz="1800" dirty="0">
              <a:latin typeface="Cambria" panose="02040503050406030204" pitchFamily="18" charset="0"/>
              <a:cs typeface="Beirut" pitchFamily="2" charset="-78"/>
            </a:endParaRPr>
          </a:p>
          <a:p>
            <a:endParaRPr lang="en-US" sz="1800" dirty="0">
              <a:latin typeface="Cambria" panose="02040503050406030204" pitchFamily="18" charset="0"/>
              <a:cs typeface="Beirut" pitchFamily="2" charset="-78"/>
            </a:endParaRPr>
          </a:p>
          <a:p>
            <a:endParaRPr lang="en-US" sz="1800" dirty="0">
              <a:latin typeface="Cambria" panose="02040503050406030204" pitchFamily="18" charset="0"/>
              <a:cs typeface="Beirut" pitchFamily="2" charset="-78"/>
            </a:endParaRPr>
          </a:p>
          <a:p>
            <a:r>
              <a:rPr lang="en-US" sz="1800" dirty="0">
                <a:latin typeface="Cambria" panose="02040503050406030204" pitchFamily="18" charset="0"/>
                <a:cs typeface="Beirut" pitchFamily="2" charset="-78"/>
              </a:rPr>
              <a:t>Refusal by SC to share with BoE: “No Sir, we will never divide the child.”</a:t>
            </a:r>
          </a:p>
          <a:p>
            <a:r>
              <a:rPr lang="en-US" sz="1800" dirty="0">
                <a:latin typeface="Cambria" panose="02040503050406030204" pitchFamily="18" charset="0"/>
                <a:cs typeface="Beirut" pitchFamily="2" charset="-78"/>
              </a:rPr>
              <a:t>02/01/20:</a:t>
            </a:r>
          </a:p>
        </p:txBody>
      </p:sp>
      <p:sp>
        <p:nvSpPr>
          <p:cNvPr id="4" name="Slide Number Placeholder 3">
            <a:extLst>
              <a:ext uri="{FF2B5EF4-FFF2-40B4-BE49-F238E27FC236}">
                <a16:creationId xmlns:a16="http://schemas.microsoft.com/office/drawing/2014/main" id="{8E287FBF-8C9D-1F41-BBEC-08D026B9C739}"/>
              </a:ext>
            </a:extLst>
          </p:cNvPr>
          <p:cNvSpPr>
            <a:spLocks noGrp="1"/>
          </p:cNvSpPr>
          <p:nvPr>
            <p:ph type="sldNum" sz="quarter" idx="10"/>
          </p:nvPr>
        </p:nvSpPr>
        <p:spPr/>
        <p:txBody>
          <a:bodyPr/>
          <a:lstStyle/>
          <a:p>
            <a:fld id="{1F2F5156-71F0-1041-B6FC-9FD2D7493EA2}" type="slidenum">
              <a:rPr lang="en-US" altLang="en-US" smtClean="0"/>
              <a:pPr/>
              <a:t>3</a:t>
            </a:fld>
            <a:endParaRPr lang="en-US" altLang="en-US"/>
          </a:p>
        </p:txBody>
      </p:sp>
      <p:pic>
        <p:nvPicPr>
          <p:cNvPr id="6" name="Picture 5" descr="A close up of a text&#10;&#10;Description automatically generated">
            <a:extLst>
              <a:ext uri="{FF2B5EF4-FFF2-40B4-BE49-F238E27FC236}">
                <a16:creationId xmlns:a16="http://schemas.microsoft.com/office/drawing/2014/main" id="{E09F5F49-8741-7F43-A24B-078D8CB01159}"/>
              </a:ext>
            </a:extLst>
          </p:cNvPr>
          <p:cNvPicPr>
            <a:picLocks noChangeAspect="1"/>
          </p:cNvPicPr>
          <p:nvPr/>
        </p:nvPicPr>
        <p:blipFill>
          <a:blip r:embed="rId2"/>
          <a:stretch>
            <a:fillRect/>
          </a:stretch>
        </p:blipFill>
        <p:spPr>
          <a:xfrm>
            <a:off x="2511036" y="2590800"/>
            <a:ext cx="6413329" cy="914400"/>
          </a:xfrm>
          <a:prstGeom prst="rect">
            <a:avLst/>
          </a:prstGeom>
        </p:spPr>
      </p:pic>
      <p:pic>
        <p:nvPicPr>
          <p:cNvPr id="8" name="Picture 7" descr="A close up of a text&#10;&#10;Description automatically generated">
            <a:extLst>
              <a:ext uri="{FF2B5EF4-FFF2-40B4-BE49-F238E27FC236}">
                <a16:creationId xmlns:a16="http://schemas.microsoft.com/office/drawing/2014/main" id="{21CA3153-3479-2E44-B092-151253715687}"/>
              </a:ext>
            </a:extLst>
          </p:cNvPr>
          <p:cNvPicPr>
            <a:picLocks noChangeAspect="1"/>
          </p:cNvPicPr>
          <p:nvPr/>
        </p:nvPicPr>
        <p:blipFill>
          <a:blip r:embed="rId3"/>
          <a:stretch>
            <a:fillRect/>
          </a:stretch>
        </p:blipFill>
        <p:spPr>
          <a:xfrm>
            <a:off x="1752600" y="4343400"/>
            <a:ext cx="6540500" cy="1231900"/>
          </a:xfrm>
          <a:prstGeom prst="rect">
            <a:avLst/>
          </a:prstGeom>
        </p:spPr>
      </p:pic>
    </p:spTree>
    <p:extLst>
      <p:ext uri="{BB962C8B-B14F-4D97-AF65-F5344CB8AC3E}">
        <p14:creationId xmlns:p14="http://schemas.microsoft.com/office/powerpoint/2010/main" val="381745115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B49A1-816F-0C44-BAD4-4917D3B5D334}"/>
              </a:ext>
            </a:extLst>
          </p:cNvPr>
          <p:cNvSpPr>
            <a:spLocks noGrp="1"/>
          </p:cNvSpPr>
          <p:nvPr>
            <p:ph type="title"/>
          </p:nvPr>
        </p:nvSpPr>
        <p:spPr/>
        <p:txBody>
          <a:bodyPr/>
          <a:lstStyle/>
          <a:p>
            <a:r>
              <a:rPr lang="en-US" dirty="0"/>
              <a:t>Chapter 6	</a:t>
            </a:r>
          </a:p>
        </p:txBody>
      </p:sp>
      <p:sp>
        <p:nvSpPr>
          <p:cNvPr id="3" name="Content Placeholder 2">
            <a:extLst>
              <a:ext uri="{FF2B5EF4-FFF2-40B4-BE49-F238E27FC236}">
                <a16:creationId xmlns:a16="http://schemas.microsoft.com/office/drawing/2014/main" id="{09BFBEE0-2AE6-614F-8C74-7EE4D0A3F9E1}"/>
              </a:ext>
            </a:extLst>
          </p:cNvPr>
          <p:cNvSpPr>
            <a:spLocks noGrp="1"/>
          </p:cNvSpPr>
          <p:nvPr>
            <p:ph idx="1"/>
          </p:nvPr>
        </p:nvSpPr>
        <p:spPr/>
        <p:txBody>
          <a:bodyPr/>
          <a:lstStyle/>
          <a:p>
            <a:r>
              <a:rPr lang="en-US" sz="1800" dirty="0">
                <a:latin typeface="Al Nile" pitchFamily="2" charset="-78"/>
                <a:cs typeface="Al Nile" pitchFamily="2" charset="-78"/>
              </a:rPr>
              <a:t>Dickson</a:t>
            </a:r>
          </a:p>
        </p:txBody>
      </p:sp>
      <p:sp>
        <p:nvSpPr>
          <p:cNvPr id="4" name="Slide Number Placeholder 3">
            <a:extLst>
              <a:ext uri="{FF2B5EF4-FFF2-40B4-BE49-F238E27FC236}">
                <a16:creationId xmlns:a16="http://schemas.microsoft.com/office/drawing/2014/main" id="{8E287FBF-8C9D-1F41-BBEC-08D026B9C739}"/>
              </a:ext>
            </a:extLst>
          </p:cNvPr>
          <p:cNvSpPr>
            <a:spLocks noGrp="1"/>
          </p:cNvSpPr>
          <p:nvPr>
            <p:ph type="sldNum" sz="quarter" idx="10"/>
          </p:nvPr>
        </p:nvSpPr>
        <p:spPr/>
        <p:txBody>
          <a:bodyPr/>
          <a:lstStyle/>
          <a:p>
            <a:fld id="{1F2F5156-71F0-1041-B6FC-9FD2D7493EA2}" type="slidenum">
              <a:rPr lang="en-US" altLang="en-US" smtClean="0"/>
              <a:pPr/>
              <a:t>4</a:t>
            </a:fld>
            <a:endParaRPr lang="en-US" altLang="en-US"/>
          </a:p>
        </p:txBody>
      </p:sp>
      <p:pic>
        <p:nvPicPr>
          <p:cNvPr id="6" name="Picture 5" descr="A document with text and numbers&#10;&#10;Description automatically generated">
            <a:extLst>
              <a:ext uri="{FF2B5EF4-FFF2-40B4-BE49-F238E27FC236}">
                <a16:creationId xmlns:a16="http://schemas.microsoft.com/office/drawing/2014/main" id="{F7A331FF-2D1A-5D48-9F48-83014C0614C7}"/>
              </a:ext>
            </a:extLst>
          </p:cNvPr>
          <p:cNvPicPr>
            <a:picLocks noChangeAspect="1"/>
          </p:cNvPicPr>
          <p:nvPr/>
        </p:nvPicPr>
        <p:blipFill>
          <a:blip r:embed="rId2"/>
          <a:stretch>
            <a:fillRect/>
          </a:stretch>
        </p:blipFill>
        <p:spPr>
          <a:xfrm>
            <a:off x="1301750" y="120650"/>
            <a:ext cx="6540500" cy="6616700"/>
          </a:xfrm>
          <a:prstGeom prst="rect">
            <a:avLst/>
          </a:prstGeom>
        </p:spPr>
      </p:pic>
    </p:spTree>
    <p:extLst>
      <p:ext uri="{BB962C8B-B14F-4D97-AF65-F5344CB8AC3E}">
        <p14:creationId xmlns:p14="http://schemas.microsoft.com/office/powerpoint/2010/main" val="94865642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B49A1-816F-0C44-BAD4-4917D3B5D334}"/>
              </a:ext>
            </a:extLst>
          </p:cNvPr>
          <p:cNvSpPr>
            <a:spLocks noGrp="1"/>
          </p:cNvSpPr>
          <p:nvPr>
            <p:ph type="title"/>
          </p:nvPr>
        </p:nvSpPr>
        <p:spPr/>
        <p:txBody>
          <a:bodyPr/>
          <a:lstStyle/>
          <a:p>
            <a:r>
              <a:rPr lang="en-US" dirty="0"/>
              <a:t>References	</a:t>
            </a:r>
          </a:p>
        </p:txBody>
      </p:sp>
      <p:sp>
        <p:nvSpPr>
          <p:cNvPr id="3" name="Content Placeholder 2">
            <a:extLst>
              <a:ext uri="{FF2B5EF4-FFF2-40B4-BE49-F238E27FC236}">
                <a16:creationId xmlns:a16="http://schemas.microsoft.com/office/drawing/2014/main" id="{09BFBEE0-2AE6-614F-8C74-7EE4D0A3F9E1}"/>
              </a:ext>
            </a:extLst>
          </p:cNvPr>
          <p:cNvSpPr>
            <a:spLocks noGrp="1"/>
          </p:cNvSpPr>
          <p:nvPr>
            <p:ph idx="1"/>
          </p:nvPr>
        </p:nvSpPr>
        <p:spPr/>
        <p:txBody>
          <a:bodyPr/>
          <a:lstStyle/>
          <a:p>
            <a:r>
              <a:rPr lang="en-US" sz="1800" dirty="0">
                <a:latin typeface="Al Nile" pitchFamily="2" charset="-78"/>
                <a:cs typeface="Al Nile" pitchFamily="2" charset="-78"/>
              </a:rPr>
              <a:t>Dickson</a:t>
            </a:r>
          </a:p>
        </p:txBody>
      </p:sp>
      <p:sp>
        <p:nvSpPr>
          <p:cNvPr id="4" name="Slide Number Placeholder 3">
            <a:extLst>
              <a:ext uri="{FF2B5EF4-FFF2-40B4-BE49-F238E27FC236}">
                <a16:creationId xmlns:a16="http://schemas.microsoft.com/office/drawing/2014/main" id="{8E287FBF-8C9D-1F41-BBEC-08D026B9C739}"/>
              </a:ext>
            </a:extLst>
          </p:cNvPr>
          <p:cNvSpPr>
            <a:spLocks noGrp="1"/>
          </p:cNvSpPr>
          <p:nvPr>
            <p:ph type="sldNum" sz="quarter" idx="10"/>
          </p:nvPr>
        </p:nvSpPr>
        <p:spPr/>
        <p:txBody>
          <a:bodyPr/>
          <a:lstStyle/>
          <a:p>
            <a:fld id="{1F2F5156-71F0-1041-B6FC-9FD2D7493EA2}" type="slidenum">
              <a:rPr lang="en-US" altLang="en-US" smtClean="0"/>
              <a:pPr/>
              <a:t>5</a:t>
            </a:fld>
            <a:endParaRPr lang="en-US" altLang="en-US"/>
          </a:p>
        </p:txBody>
      </p:sp>
      <p:pic>
        <p:nvPicPr>
          <p:cNvPr id="6" name="Picture 5" descr="A document with text and numbers&#10;&#10;Description automatically generated">
            <a:extLst>
              <a:ext uri="{FF2B5EF4-FFF2-40B4-BE49-F238E27FC236}">
                <a16:creationId xmlns:a16="http://schemas.microsoft.com/office/drawing/2014/main" id="{A37AF3A5-2DED-7A42-9692-A0EBF2062EDF}"/>
              </a:ext>
            </a:extLst>
          </p:cNvPr>
          <p:cNvPicPr>
            <a:picLocks noChangeAspect="1"/>
          </p:cNvPicPr>
          <p:nvPr/>
        </p:nvPicPr>
        <p:blipFill>
          <a:blip r:embed="rId2"/>
          <a:stretch>
            <a:fillRect/>
          </a:stretch>
        </p:blipFill>
        <p:spPr>
          <a:xfrm rot="5400000">
            <a:off x="2055069" y="-1848353"/>
            <a:ext cx="4859578" cy="8556285"/>
          </a:xfrm>
          <a:prstGeom prst="rect">
            <a:avLst/>
          </a:prstGeom>
        </p:spPr>
      </p:pic>
      <p:pic>
        <p:nvPicPr>
          <p:cNvPr id="8" name="Picture 7">
            <a:extLst>
              <a:ext uri="{FF2B5EF4-FFF2-40B4-BE49-F238E27FC236}">
                <a16:creationId xmlns:a16="http://schemas.microsoft.com/office/drawing/2014/main" id="{20F88DBD-DE49-3D4F-9911-D262E9E150B6}"/>
              </a:ext>
            </a:extLst>
          </p:cNvPr>
          <p:cNvPicPr>
            <a:picLocks noChangeAspect="1"/>
          </p:cNvPicPr>
          <p:nvPr/>
        </p:nvPicPr>
        <p:blipFill>
          <a:blip r:embed="rId3"/>
          <a:stretch>
            <a:fillRect/>
          </a:stretch>
        </p:blipFill>
        <p:spPr>
          <a:xfrm>
            <a:off x="533400" y="5106108"/>
            <a:ext cx="6553200" cy="774700"/>
          </a:xfrm>
          <a:prstGeom prst="rect">
            <a:avLst/>
          </a:prstGeom>
        </p:spPr>
      </p:pic>
    </p:spTree>
    <p:extLst>
      <p:ext uri="{BB962C8B-B14F-4D97-AF65-F5344CB8AC3E}">
        <p14:creationId xmlns:p14="http://schemas.microsoft.com/office/powerpoint/2010/main" val="366017234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B49A1-816F-0C44-BAD4-4917D3B5D334}"/>
              </a:ext>
            </a:extLst>
          </p:cNvPr>
          <p:cNvSpPr>
            <a:spLocks noGrp="1"/>
          </p:cNvSpPr>
          <p:nvPr>
            <p:ph type="title"/>
          </p:nvPr>
        </p:nvSpPr>
        <p:spPr/>
        <p:txBody>
          <a:bodyPr/>
          <a:lstStyle/>
          <a:p>
            <a:r>
              <a:rPr lang="en-US" dirty="0"/>
              <a:t>R. Dale</a:t>
            </a:r>
          </a:p>
        </p:txBody>
      </p:sp>
      <p:pic>
        <p:nvPicPr>
          <p:cNvPr id="6" name="Content Placeholder 5" descr="A table with numbers and a number of days&#10;&#10;Description automatically generated with medium confidence">
            <a:extLst>
              <a:ext uri="{FF2B5EF4-FFF2-40B4-BE49-F238E27FC236}">
                <a16:creationId xmlns:a16="http://schemas.microsoft.com/office/drawing/2014/main" id="{5C2BC873-CBE1-AC48-83C1-9E5183CF2207}"/>
              </a:ext>
            </a:extLst>
          </p:cNvPr>
          <p:cNvPicPr>
            <a:picLocks noGrp="1" noChangeAspect="1"/>
          </p:cNvPicPr>
          <p:nvPr>
            <p:ph idx="1"/>
          </p:nvPr>
        </p:nvPicPr>
        <p:blipFill>
          <a:blip r:embed="rId2"/>
          <a:stretch>
            <a:fillRect/>
          </a:stretch>
        </p:blipFill>
        <p:spPr>
          <a:xfrm>
            <a:off x="1212850" y="1809750"/>
            <a:ext cx="7127846" cy="4591050"/>
          </a:xfrm>
        </p:spPr>
      </p:pic>
      <p:sp>
        <p:nvSpPr>
          <p:cNvPr id="4" name="Slide Number Placeholder 3">
            <a:extLst>
              <a:ext uri="{FF2B5EF4-FFF2-40B4-BE49-F238E27FC236}">
                <a16:creationId xmlns:a16="http://schemas.microsoft.com/office/drawing/2014/main" id="{8E287FBF-8C9D-1F41-BBEC-08D026B9C739}"/>
              </a:ext>
            </a:extLst>
          </p:cNvPr>
          <p:cNvSpPr>
            <a:spLocks noGrp="1"/>
          </p:cNvSpPr>
          <p:nvPr>
            <p:ph type="sldNum" sz="quarter" idx="10"/>
          </p:nvPr>
        </p:nvSpPr>
        <p:spPr/>
        <p:txBody>
          <a:bodyPr/>
          <a:lstStyle/>
          <a:p>
            <a:fld id="{1F2F5156-71F0-1041-B6FC-9FD2D7493EA2}" type="slidenum">
              <a:rPr lang="en-US" altLang="en-US" smtClean="0"/>
              <a:pPr/>
              <a:t>6</a:t>
            </a:fld>
            <a:endParaRPr lang="en-US" altLang="en-US"/>
          </a:p>
        </p:txBody>
      </p:sp>
    </p:spTree>
    <p:extLst>
      <p:ext uri="{BB962C8B-B14F-4D97-AF65-F5344CB8AC3E}">
        <p14:creationId xmlns:p14="http://schemas.microsoft.com/office/powerpoint/2010/main" val="1082583008"/>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B49A1-816F-0C44-BAD4-4917D3B5D334}"/>
              </a:ext>
            </a:extLst>
          </p:cNvPr>
          <p:cNvSpPr>
            <a:spLocks noGrp="1"/>
          </p:cNvSpPr>
          <p:nvPr>
            <p:ph type="title"/>
          </p:nvPr>
        </p:nvSpPr>
        <p:spPr/>
        <p:txBody>
          <a:bodyPr/>
          <a:lstStyle/>
          <a:p>
            <a:r>
              <a:rPr lang="en-US" dirty="0"/>
              <a:t>References	</a:t>
            </a:r>
          </a:p>
        </p:txBody>
      </p:sp>
      <p:sp>
        <p:nvSpPr>
          <p:cNvPr id="4" name="Slide Number Placeholder 3">
            <a:extLst>
              <a:ext uri="{FF2B5EF4-FFF2-40B4-BE49-F238E27FC236}">
                <a16:creationId xmlns:a16="http://schemas.microsoft.com/office/drawing/2014/main" id="{8E287FBF-8C9D-1F41-BBEC-08D026B9C739}"/>
              </a:ext>
            </a:extLst>
          </p:cNvPr>
          <p:cNvSpPr>
            <a:spLocks noGrp="1"/>
          </p:cNvSpPr>
          <p:nvPr>
            <p:ph type="sldNum" sz="quarter" idx="10"/>
          </p:nvPr>
        </p:nvSpPr>
        <p:spPr/>
        <p:txBody>
          <a:bodyPr/>
          <a:lstStyle/>
          <a:p>
            <a:fld id="{1F2F5156-71F0-1041-B6FC-9FD2D7493EA2}" type="slidenum">
              <a:rPr lang="en-US" altLang="en-US" smtClean="0"/>
              <a:pPr/>
              <a:t>7</a:t>
            </a:fld>
            <a:endParaRPr lang="en-US" altLang="en-US"/>
          </a:p>
        </p:txBody>
      </p:sp>
      <p:pic>
        <p:nvPicPr>
          <p:cNvPr id="6" name="Picture 5" descr="A graph showing the fall of a stock market&#10;&#10;Description automatically generated">
            <a:extLst>
              <a:ext uri="{FF2B5EF4-FFF2-40B4-BE49-F238E27FC236}">
                <a16:creationId xmlns:a16="http://schemas.microsoft.com/office/drawing/2014/main" id="{5921F6DF-88CC-0A4A-AAC9-996523A62E37}"/>
              </a:ext>
            </a:extLst>
          </p:cNvPr>
          <p:cNvPicPr>
            <a:picLocks noChangeAspect="1"/>
          </p:cNvPicPr>
          <p:nvPr/>
        </p:nvPicPr>
        <p:blipFill>
          <a:blip r:embed="rId2"/>
          <a:stretch>
            <a:fillRect/>
          </a:stretch>
        </p:blipFill>
        <p:spPr>
          <a:xfrm>
            <a:off x="749300" y="901700"/>
            <a:ext cx="7645400" cy="5054600"/>
          </a:xfrm>
          <a:prstGeom prst="rect">
            <a:avLst/>
          </a:prstGeom>
        </p:spPr>
      </p:pic>
    </p:spTree>
    <p:extLst>
      <p:ext uri="{BB962C8B-B14F-4D97-AF65-F5344CB8AC3E}">
        <p14:creationId xmlns:p14="http://schemas.microsoft.com/office/powerpoint/2010/main" val="352065149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D84EA-4A77-F549-026C-18C2272BD8FA}"/>
              </a:ext>
            </a:extLst>
          </p:cNvPr>
          <p:cNvSpPr>
            <a:spLocks noGrp="1"/>
          </p:cNvSpPr>
          <p:nvPr>
            <p:ph type="title"/>
          </p:nvPr>
        </p:nvSpPr>
        <p:spPr>
          <a:xfrm>
            <a:off x="533400" y="76200"/>
            <a:ext cx="7772400" cy="609600"/>
          </a:xfrm>
        </p:spPr>
        <p:txBody>
          <a:bodyPr wrap="square" anchor="ctr">
            <a:normAutofit/>
          </a:bodyPr>
          <a:lstStyle/>
          <a:p>
            <a:r>
              <a:rPr lang="en-US" dirty="0"/>
              <a:t>Model of Abreu and </a:t>
            </a:r>
            <a:r>
              <a:rPr lang="en-US" dirty="0" err="1"/>
              <a:t>Brunnermeier</a:t>
            </a:r>
            <a:endParaRPr lang="en-US" dirty="0"/>
          </a:p>
        </p:txBody>
      </p:sp>
      <p:pic>
        <p:nvPicPr>
          <p:cNvPr id="6" name="Picture 5" descr="A diagram of a function&#10;&#10;Description automatically generated">
            <a:extLst>
              <a:ext uri="{FF2B5EF4-FFF2-40B4-BE49-F238E27FC236}">
                <a16:creationId xmlns:a16="http://schemas.microsoft.com/office/drawing/2014/main" id="{59E6A251-8273-FDB8-54C8-A535727B7AC4}"/>
              </a:ext>
            </a:extLst>
          </p:cNvPr>
          <p:cNvPicPr>
            <a:picLocks noChangeAspect="1"/>
          </p:cNvPicPr>
          <p:nvPr/>
        </p:nvPicPr>
        <p:blipFill>
          <a:blip r:embed="rId2"/>
          <a:stretch>
            <a:fillRect/>
          </a:stretch>
        </p:blipFill>
        <p:spPr>
          <a:xfrm>
            <a:off x="685799" y="1871855"/>
            <a:ext cx="7772401" cy="4605145"/>
          </a:xfrm>
          <a:prstGeom prst="rect">
            <a:avLst/>
          </a:prstGeom>
          <a:noFill/>
        </p:spPr>
      </p:pic>
      <p:sp>
        <p:nvSpPr>
          <p:cNvPr id="3" name="Content Placeholder 2">
            <a:extLst>
              <a:ext uri="{FF2B5EF4-FFF2-40B4-BE49-F238E27FC236}">
                <a16:creationId xmlns:a16="http://schemas.microsoft.com/office/drawing/2014/main" id="{F30D3BCA-442B-AC50-E482-6261493A06D5}"/>
              </a:ext>
            </a:extLst>
          </p:cNvPr>
          <p:cNvSpPr>
            <a:spLocks noGrp="1"/>
          </p:cNvSpPr>
          <p:nvPr>
            <p:ph sz="half" idx="2"/>
          </p:nvPr>
        </p:nvSpPr>
        <p:spPr>
          <a:xfrm>
            <a:off x="228600" y="838200"/>
            <a:ext cx="8839200" cy="2057400"/>
          </a:xfrm>
        </p:spPr>
        <p:txBody>
          <a:bodyPr wrap="square" anchor="t">
            <a:normAutofit/>
          </a:bodyPr>
          <a:lstStyle/>
          <a:p>
            <a:r>
              <a:rPr lang="en-US" sz="2000" dirty="0"/>
              <a:t>A bubble may go on, for a while, when everyone knows it’s a bubble</a:t>
            </a:r>
          </a:p>
          <a:p>
            <a:r>
              <a:rPr lang="en-US" sz="2000" dirty="0"/>
              <a:t>But there is no common knowledge: “everyone knows that everyone knows that…</a:t>
            </a:r>
          </a:p>
        </p:txBody>
      </p:sp>
      <p:sp>
        <p:nvSpPr>
          <p:cNvPr id="4" name="Slide Number Placeholder 3">
            <a:extLst>
              <a:ext uri="{FF2B5EF4-FFF2-40B4-BE49-F238E27FC236}">
                <a16:creationId xmlns:a16="http://schemas.microsoft.com/office/drawing/2014/main" id="{7AB10137-EF47-40C3-1900-22FE9594DDA9}"/>
              </a:ext>
            </a:extLst>
          </p:cNvPr>
          <p:cNvSpPr>
            <a:spLocks noGrp="1"/>
          </p:cNvSpPr>
          <p:nvPr>
            <p:ph type="sldNum" sz="quarter" idx="10"/>
          </p:nvPr>
        </p:nvSpPr>
        <p:spPr>
          <a:xfrm>
            <a:off x="7359650" y="6248400"/>
            <a:ext cx="292100" cy="330200"/>
          </a:xfrm>
        </p:spPr>
        <p:txBody>
          <a:bodyPr wrap="none" anchor="t">
            <a:normAutofit/>
          </a:bodyPr>
          <a:lstStyle/>
          <a:p>
            <a:pPr>
              <a:spcAft>
                <a:spcPts val="600"/>
              </a:spcAft>
            </a:pPr>
            <a:fld id="{1F2F5156-71F0-1041-B6FC-9FD2D7493EA2}" type="slidenum">
              <a:rPr lang="en-US" altLang="en-US" smtClean="0"/>
              <a:pPr>
                <a:spcAft>
                  <a:spcPts val="600"/>
                </a:spcAft>
              </a:pPr>
              <a:t>8</a:t>
            </a:fld>
            <a:endParaRPr lang="en-US" altLang="en-US"/>
          </a:p>
        </p:txBody>
      </p:sp>
    </p:spTree>
    <p:extLst>
      <p:ext uri="{BB962C8B-B14F-4D97-AF65-F5344CB8AC3E}">
        <p14:creationId xmlns:p14="http://schemas.microsoft.com/office/powerpoint/2010/main" val="9204613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29D63A4D-CC27-D953-6553-C3E752BD5750}"/>
              </a:ext>
            </a:extLst>
          </p:cNvPr>
          <p:cNvSpPr>
            <a:spLocks noGrp="1" noChangeArrowheads="1"/>
          </p:cNvSpPr>
          <p:nvPr>
            <p:ph type="title"/>
          </p:nvPr>
        </p:nvSpPr>
        <p:spPr>
          <a:xfrm>
            <a:off x="685800" y="76200"/>
            <a:ext cx="7772400" cy="838200"/>
          </a:xfrm>
        </p:spPr>
        <p:txBody>
          <a:bodyPr/>
          <a:lstStyle/>
          <a:p>
            <a:pPr eaLnBrk="1" hangingPunct="1">
              <a:spcBef>
                <a:spcPct val="50000"/>
              </a:spcBef>
            </a:pPr>
            <a:r>
              <a:rPr lang="en-US" altLang="en-US" sz="3200">
                <a:latin typeface="Helvetica" pitchFamily="2" charset="0"/>
                <a:ea typeface="ＭＳ Ｐゴシック" panose="020B0600070205080204" pitchFamily="34" charset="-128"/>
              </a:rPr>
              <a:t>The Law affair</a:t>
            </a:r>
            <a:endParaRPr lang="en-US" altLang="en-US">
              <a:ea typeface="ＭＳ Ｐゴシック" panose="020B0600070205080204" pitchFamily="34" charset="-128"/>
            </a:endParaRPr>
          </a:p>
        </p:txBody>
      </p:sp>
      <p:sp>
        <p:nvSpPr>
          <p:cNvPr id="171011" name="Rectangle 3">
            <a:extLst>
              <a:ext uri="{FF2B5EF4-FFF2-40B4-BE49-F238E27FC236}">
                <a16:creationId xmlns:a16="http://schemas.microsoft.com/office/drawing/2014/main" id="{5D346580-D058-A1D4-DEBA-5A1BCA34E8C9}"/>
              </a:ext>
            </a:extLst>
          </p:cNvPr>
          <p:cNvSpPr>
            <a:spLocks noGrp="1" noChangeArrowheads="1"/>
          </p:cNvSpPr>
          <p:nvPr>
            <p:ph type="body" idx="1"/>
          </p:nvPr>
        </p:nvSpPr>
        <p:spPr>
          <a:xfrm>
            <a:off x="533400" y="1295400"/>
            <a:ext cx="8382000" cy="5181600"/>
          </a:xfrm>
        </p:spPr>
        <p:txBody>
          <a:bodyPr/>
          <a:lstStyle/>
          <a:p>
            <a:pPr eaLnBrk="1" hangingPunct="1">
              <a:lnSpc>
                <a:spcPct val="130000"/>
              </a:lnSpc>
            </a:pPr>
            <a:r>
              <a:rPr lang="en-US" altLang="en-US" sz="2400">
                <a:ea typeface="ＭＳ Ｐゴシック" panose="020B0600070205080204" pitchFamily="34" charset="-128"/>
              </a:rPr>
              <a:t>The economic setting</a:t>
            </a:r>
          </a:p>
          <a:p>
            <a:pPr eaLnBrk="1" hangingPunct="1">
              <a:lnSpc>
                <a:spcPct val="130000"/>
              </a:lnSpc>
            </a:pPr>
            <a:r>
              <a:rPr lang="en-US" altLang="en-US" sz="2400">
                <a:ea typeface="ＭＳ Ｐゴシック" panose="020B0600070205080204" pitchFamily="34" charset="-128"/>
              </a:rPr>
              <a:t>The intellectual setting</a:t>
            </a:r>
            <a:endParaRPr lang="en-US" altLang="en-US" sz="2800">
              <a:ea typeface="ＭＳ Ｐゴシック" panose="020B0600070205080204" pitchFamily="34" charset="-128"/>
            </a:endParaRPr>
          </a:p>
          <a:p>
            <a:pPr eaLnBrk="1" hangingPunct="1">
              <a:lnSpc>
                <a:spcPct val="130000"/>
              </a:lnSpc>
            </a:pPr>
            <a:r>
              <a:rPr lang="en-US" altLang="en-US" sz="2400">
                <a:ea typeface="ＭＳ Ｐゴシック" panose="020B0600070205080204" pitchFamily="34" charset="-128"/>
              </a:rPr>
              <a:t>The beginning 1715-1719</a:t>
            </a:r>
          </a:p>
          <a:p>
            <a:pPr eaLnBrk="1" hangingPunct="1">
              <a:lnSpc>
                <a:spcPct val="130000"/>
              </a:lnSpc>
            </a:pPr>
            <a:r>
              <a:rPr lang="en-US" altLang="en-US" sz="2400">
                <a:ea typeface="ＭＳ Ｐゴシック" panose="020B0600070205080204" pitchFamily="34" charset="-128"/>
              </a:rPr>
              <a:t>Expansion and price rise Fall 1719</a:t>
            </a:r>
            <a:endParaRPr lang="en-US" altLang="en-US" sz="2800">
              <a:ea typeface="ＭＳ Ｐゴシック" panose="020B0600070205080204" pitchFamily="34" charset="-128"/>
            </a:endParaRPr>
          </a:p>
          <a:p>
            <a:pPr eaLnBrk="1" hangingPunct="1">
              <a:lnSpc>
                <a:spcPct val="130000"/>
              </a:lnSpc>
            </a:pPr>
            <a:r>
              <a:rPr lang="en-US" altLang="en-US" sz="2400">
                <a:ea typeface="ＭＳ Ｐゴシック" panose="020B0600070205080204" pitchFamily="34" charset="-128"/>
              </a:rPr>
              <a:t>Inflation Spring 1720</a:t>
            </a:r>
          </a:p>
          <a:p>
            <a:pPr eaLnBrk="1" hangingPunct="1">
              <a:lnSpc>
                <a:spcPct val="130000"/>
              </a:lnSpc>
            </a:pPr>
            <a:r>
              <a:rPr lang="en-US" altLang="en-US" sz="2400">
                <a:ea typeface="ＭＳ Ｐゴシック" panose="020B0600070205080204" pitchFamily="34" charset="-128"/>
              </a:rPr>
              <a:t>The end of the system</a:t>
            </a:r>
            <a:endParaRPr lang="en-US" altLang="en-US" sz="2800">
              <a:ea typeface="ＭＳ Ｐゴシック" panose="020B0600070205080204" pitchFamily="34" charset="-12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7101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7101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7101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7101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71011">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710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1" grpId="0" build="p" bldLvl="3"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1842" name="Rectangle 2">
            <a:extLst>
              <a:ext uri="{FF2B5EF4-FFF2-40B4-BE49-F238E27FC236}">
                <a16:creationId xmlns:a16="http://schemas.microsoft.com/office/drawing/2014/main" id="{4DED6E59-1C93-71D4-7469-79BAEA0B8D16}"/>
              </a:ext>
            </a:extLst>
          </p:cNvPr>
          <p:cNvSpPr>
            <a:spLocks noGrp="1" noChangeArrowheads="1"/>
          </p:cNvSpPr>
          <p:nvPr>
            <p:ph type="ctrTitle"/>
          </p:nvPr>
        </p:nvSpPr>
        <p:spPr>
          <a:xfrm>
            <a:off x="609600" y="304800"/>
            <a:ext cx="7772400" cy="762000"/>
          </a:xfrm>
        </p:spPr>
        <p:txBody>
          <a:bodyPr/>
          <a:lstStyle/>
          <a:p>
            <a:pPr eaLnBrk="1" hangingPunct="1"/>
            <a:r>
              <a:rPr lang="en-US" altLang="en-US" sz="3000">
                <a:ea typeface="ＭＳ Ｐゴシック" panose="020B0600070205080204" pitchFamily="34" charset="-128"/>
              </a:rPr>
              <a:t>Spending under Louis XIV</a:t>
            </a:r>
          </a:p>
        </p:txBody>
      </p:sp>
      <p:pic>
        <p:nvPicPr>
          <p:cNvPr id="291844" name="Picture 4">
            <a:extLst>
              <a:ext uri="{FF2B5EF4-FFF2-40B4-BE49-F238E27FC236}">
                <a16:creationId xmlns:a16="http://schemas.microsoft.com/office/drawing/2014/main" id="{0CFCB814-1A43-1FC0-CA7F-D690646AC3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371600"/>
            <a:ext cx="6197600" cy="485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9184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918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1842"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026">
            <a:extLst>
              <a:ext uri="{FF2B5EF4-FFF2-40B4-BE49-F238E27FC236}">
                <a16:creationId xmlns:a16="http://schemas.microsoft.com/office/drawing/2014/main" id="{12A181E8-B2AA-DBF2-1BF4-533C0AA3A2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762000"/>
            <a:ext cx="6502400" cy="542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2">
            <a:extLst>
              <a:ext uri="{FF2B5EF4-FFF2-40B4-BE49-F238E27FC236}">
                <a16:creationId xmlns:a16="http://schemas.microsoft.com/office/drawing/2014/main" id="{C5A8F5E4-12D5-E3A6-51AB-A81C3BA5610E}"/>
              </a:ext>
            </a:extLst>
          </p:cNvPr>
          <p:cNvSpPr>
            <a:spLocks noGrp="1" noChangeArrowheads="1"/>
          </p:cNvSpPr>
          <p:nvPr>
            <p:ph type="title"/>
          </p:nvPr>
        </p:nvSpPr>
        <p:spPr>
          <a:xfrm>
            <a:off x="685800" y="304800"/>
            <a:ext cx="7772400" cy="685800"/>
          </a:xfrm>
        </p:spPr>
        <p:txBody>
          <a:bodyPr/>
          <a:lstStyle/>
          <a:p>
            <a:pPr eaLnBrk="1" hangingPunct="1"/>
            <a:r>
              <a:rPr lang="en-US" altLang="en-US" sz="3000">
                <a:ea typeface="ＭＳ Ｐゴシック" panose="020B0600070205080204" pitchFamily="34" charset="-128"/>
              </a:rPr>
              <a:t>Debt instruments</a:t>
            </a:r>
          </a:p>
        </p:txBody>
      </p:sp>
      <p:sp>
        <p:nvSpPr>
          <p:cNvPr id="294915" name="Rectangle 3">
            <a:extLst>
              <a:ext uri="{FF2B5EF4-FFF2-40B4-BE49-F238E27FC236}">
                <a16:creationId xmlns:a16="http://schemas.microsoft.com/office/drawing/2014/main" id="{D8907CED-D698-A37F-B7AD-9D5F474BB34B}"/>
              </a:ext>
            </a:extLst>
          </p:cNvPr>
          <p:cNvSpPr>
            <a:spLocks noGrp="1" noChangeArrowheads="1"/>
          </p:cNvSpPr>
          <p:nvPr>
            <p:ph type="body" idx="1"/>
          </p:nvPr>
        </p:nvSpPr>
        <p:spPr>
          <a:xfrm>
            <a:off x="533400" y="1066800"/>
            <a:ext cx="8001000" cy="5334000"/>
          </a:xfrm>
        </p:spPr>
        <p:txBody>
          <a:bodyPr/>
          <a:lstStyle/>
          <a:p>
            <a:pPr eaLnBrk="1" hangingPunct="1"/>
            <a:r>
              <a:rPr lang="en-US" altLang="en-US" sz="2200">
                <a:ea typeface="ＭＳ Ｐゴシック" panose="020B0600070205080204" pitchFamily="34" charset="-128"/>
              </a:rPr>
              <a:t>Short-term</a:t>
            </a:r>
          </a:p>
          <a:p>
            <a:pPr lvl="1" eaLnBrk="1" hangingPunct="1"/>
            <a:r>
              <a:rPr lang="en-US" altLang="en-US" sz="2000">
                <a:ea typeface="ＭＳ Ｐゴシック" panose="020B0600070205080204" pitchFamily="34" charset="-128"/>
              </a:rPr>
              <a:t>Treasury orders (guaranteed on tax revenues in the immediate future, with seniority over other debts).</a:t>
            </a:r>
          </a:p>
          <a:p>
            <a:pPr eaLnBrk="1" hangingPunct="1"/>
            <a:r>
              <a:rPr lang="en-US" altLang="en-US" sz="2200">
                <a:ea typeface="ＭＳ Ｐゴシック" panose="020B0600070205080204" pitchFamily="34" charset="-128"/>
              </a:rPr>
              <a:t>Long-term:</a:t>
            </a:r>
          </a:p>
          <a:p>
            <a:pPr lvl="1" eaLnBrk="1" hangingPunct="1"/>
            <a:r>
              <a:rPr lang="en-US" altLang="en-US" sz="2000">
                <a:ea typeface="ＭＳ Ｐゴシック" panose="020B0600070205080204" pitchFamily="34" charset="-128"/>
              </a:rPr>
              <a:t>Annuities (rentes)</a:t>
            </a:r>
          </a:p>
          <a:p>
            <a:pPr lvl="2" eaLnBrk="1" hangingPunct="1"/>
            <a:r>
              <a:rPr lang="en-US" altLang="en-US" sz="1800">
                <a:ea typeface="ＭＳ Ｐゴシック" panose="020B0600070205080204" pitchFamily="34" charset="-128"/>
              </a:rPr>
              <a:t>perpetual</a:t>
            </a:r>
          </a:p>
          <a:p>
            <a:pPr lvl="2" eaLnBrk="1" hangingPunct="1"/>
            <a:r>
              <a:rPr lang="en-US" altLang="en-US" sz="1800">
                <a:ea typeface="ＭＳ Ｐゴシック" panose="020B0600070205080204" pitchFamily="34" charset="-128"/>
              </a:rPr>
              <a:t>life</a:t>
            </a:r>
          </a:p>
          <a:p>
            <a:pPr lvl="2" eaLnBrk="1" hangingPunct="1"/>
            <a:r>
              <a:rPr lang="en-US" altLang="en-US" sz="1800">
                <a:ea typeface="ＭＳ Ｐゴシック" panose="020B0600070205080204" pitchFamily="34" charset="-128"/>
              </a:rPr>
              <a:t>Various types of guarantees: (Rentes de l’Hotel de Ville de Paris): rentes on the city hall of Paris (serviced by taxes collected by the city).</a:t>
            </a:r>
          </a:p>
          <a:p>
            <a:pPr lvl="1" eaLnBrk="1" hangingPunct="1"/>
            <a:r>
              <a:rPr lang="en-US" altLang="en-US" sz="2000" b="1">
                <a:ea typeface="ＭＳ Ｐゴシック" panose="020B0600070205080204" pitchFamily="34" charset="-128"/>
              </a:rPr>
              <a:t>Offices</a:t>
            </a:r>
          </a:p>
          <a:p>
            <a:pPr lvl="2" eaLnBrk="1" hangingPunct="1"/>
            <a:r>
              <a:rPr lang="en-US" altLang="en-US" sz="1800">
                <a:ea typeface="ＭＳ Ｐゴシック" panose="020B0600070205080204" pitchFamily="34" charset="-128"/>
              </a:rPr>
              <a:t>The office is a job that provides pecuniary or non pecuniary payoff. (It is like a bond that generates income).</a:t>
            </a:r>
          </a:p>
          <a:p>
            <a:pPr lvl="2" eaLnBrk="1" hangingPunct="1"/>
            <a:r>
              <a:rPr lang="en-US" altLang="en-US" sz="1800">
                <a:ea typeface="ＭＳ Ｐゴシック" panose="020B0600070205080204" pitchFamily="34" charset="-128"/>
              </a:rPr>
              <a:t>agent </a:t>
            </a:r>
            <a:r>
              <a:rPr lang="en-US" altLang="en-US" sz="1800" b="1">
                <a:ea typeface="ＭＳ Ｐゴシック" panose="020B0600070205080204" pitchFamily="34" charset="-128"/>
              </a:rPr>
              <a:t>buys</a:t>
            </a:r>
            <a:r>
              <a:rPr lang="en-US" altLang="en-US" sz="1800">
                <a:ea typeface="ＭＳ Ｐゴシック" panose="020B0600070205080204" pitchFamily="34" charset="-128"/>
              </a:rPr>
              <a:t> the office: ready cash for the government.</a:t>
            </a:r>
          </a:p>
          <a:p>
            <a:pPr lvl="2" eaLnBrk="1" hangingPunct="1"/>
            <a:r>
              <a:rPr lang="en-US" altLang="en-US" sz="1800">
                <a:ea typeface="ＭＳ Ｐゴシック" panose="020B0600070205080204" pitchFamily="34" charset="-128"/>
              </a:rPr>
              <a:t>The office is thus like a financial asset with no capital market.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9491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94915">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4915">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94915">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94915">
                                            <p:txEl>
                                              <p:pRg st="3" end="3"/>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94915">
                                            <p:txEl>
                                              <p:pRg st="4" end="4"/>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94915">
                                            <p:txEl>
                                              <p:pRg st="5" end="5"/>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294915">
                                            <p:txEl>
                                              <p:pRg st="6" end="6"/>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294915">
                                            <p:txEl>
                                              <p:pRg st="7" end="7"/>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294915">
                                            <p:txEl>
                                              <p:pRg st="8" end="8"/>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294915">
                                            <p:txEl>
                                              <p:pRg st="9" end="9"/>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29491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4914" grpId="0" build="p" bldLvl="3" autoUpdateAnimBg="0"/>
      <p:bldP spid="294915" grpId="0" build="p" bldLvl="3"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1028">
            <a:extLst>
              <a:ext uri="{FF2B5EF4-FFF2-40B4-BE49-F238E27FC236}">
                <a16:creationId xmlns:a16="http://schemas.microsoft.com/office/drawing/2014/main" id="{C29B906F-9145-94EA-ABB9-0B1DAD1778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38200"/>
            <a:ext cx="91440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8A001165-5AE9-95E3-F3FD-647E78A3767E}"/>
              </a:ext>
            </a:extLst>
          </p:cNvPr>
          <p:cNvSpPr>
            <a:spLocks noGrp="1" noChangeArrowheads="1"/>
          </p:cNvSpPr>
          <p:nvPr>
            <p:ph type="title"/>
          </p:nvPr>
        </p:nvSpPr>
        <p:spPr>
          <a:xfrm>
            <a:off x="685800" y="76200"/>
            <a:ext cx="7772400" cy="685800"/>
          </a:xfrm>
        </p:spPr>
        <p:txBody>
          <a:bodyPr/>
          <a:lstStyle/>
          <a:p>
            <a:pPr eaLnBrk="1" hangingPunct="1">
              <a:spcBef>
                <a:spcPct val="50000"/>
              </a:spcBef>
            </a:pPr>
            <a:r>
              <a:rPr lang="en-US" altLang="en-US" sz="3200">
                <a:latin typeface="Helvetica" pitchFamily="2" charset="0"/>
                <a:ea typeface="ＭＳ Ｐゴシック" panose="020B0600070205080204" pitchFamily="34" charset="-128"/>
              </a:rPr>
              <a:t>Share prices of the Company of the Indies</a:t>
            </a:r>
          </a:p>
        </p:txBody>
      </p:sp>
      <p:pic>
        <p:nvPicPr>
          <p:cNvPr id="241670" name="Picture 6">
            <a:extLst>
              <a:ext uri="{FF2B5EF4-FFF2-40B4-BE49-F238E27FC236}">
                <a16:creationId xmlns:a16="http://schemas.microsoft.com/office/drawing/2014/main" id="{328122D8-81B4-7497-C8D2-3E443D20A2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76100">
            <a:off x="527050" y="925513"/>
            <a:ext cx="6945313" cy="509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1671" name="Rectangle 7">
            <a:extLst>
              <a:ext uri="{FF2B5EF4-FFF2-40B4-BE49-F238E27FC236}">
                <a16:creationId xmlns:a16="http://schemas.microsoft.com/office/drawing/2014/main" id="{C1CB94E6-3156-A70D-203C-24E708243DF7}"/>
              </a:ext>
            </a:extLst>
          </p:cNvPr>
          <p:cNvSpPr>
            <a:spLocks noChangeArrowheads="1"/>
          </p:cNvSpPr>
          <p:nvPr/>
        </p:nvSpPr>
        <p:spPr bwMode="auto">
          <a:xfrm>
            <a:off x="1804988" y="5983288"/>
            <a:ext cx="37893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itchFamily="-112" charset="0"/>
                <a:ea typeface="ＭＳ Ｐゴシック" panose="020B0600070205080204" pitchFamily="34" charset="-128"/>
              </a:defRPr>
            </a:lvl1pPr>
            <a:lvl2pPr marL="37931725" indent="-37474525">
              <a:defRPr sz="2400">
                <a:solidFill>
                  <a:schemeClr val="tx1"/>
                </a:solidFill>
                <a:latin typeface="Times" pitchFamily="-112" charset="0"/>
                <a:ea typeface="ＭＳ Ｐゴシック" panose="020B0600070205080204" pitchFamily="34" charset="-128"/>
              </a:defRPr>
            </a:lvl2pPr>
            <a:lvl3pPr>
              <a:defRPr sz="2400">
                <a:solidFill>
                  <a:schemeClr val="tx1"/>
                </a:solidFill>
                <a:latin typeface="Times" pitchFamily="-112" charset="0"/>
                <a:ea typeface="ＭＳ Ｐゴシック" panose="020B0600070205080204" pitchFamily="34" charset="-128"/>
              </a:defRPr>
            </a:lvl3pPr>
            <a:lvl4pPr>
              <a:defRPr sz="2400">
                <a:solidFill>
                  <a:schemeClr val="tx1"/>
                </a:solidFill>
                <a:latin typeface="Times" pitchFamily="-112" charset="0"/>
                <a:ea typeface="ＭＳ Ｐゴシック" panose="020B0600070205080204" pitchFamily="34" charset="-128"/>
              </a:defRPr>
            </a:lvl4pPr>
            <a:lvl5pPr>
              <a:defRPr sz="2400">
                <a:solidFill>
                  <a:schemeClr val="tx1"/>
                </a:solidFill>
                <a:latin typeface="Times" pitchFamily="-11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11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11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11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112" charset="0"/>
                <a:ea typeface="ＭＳ Ｐゴシック" panose="020B0600070205080204" pitchFamily="34" charset="-128"/>
              </a:defRPr>
            </a:lvl9pPr>
          </a:lstStyle>
          <a:p>
            <a:r>
              <a:rPr lang="en-US" altLang="en-US"/>
              <a:t>Is this a bubble (with crash)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4167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416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1671"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3BB012AA-3A9B-85A2-8875-D53C4C2E8EE0}"/>
              </a:ext>
            </a:extLst>
          </p:cNvPr>
          <p:cNvSpPr>
            <a:spLocks noGrp="1" noChangeArrowheads="1"/>
          </p:cNvSpPr>
          <p:nvPr>
            <p:ph type="title"/>
          </p:nvPr>
        </p:nvSpPr>
        <p:spPr>
          <a:xfrm>
            <a:off x="685800" y="228600"/>
            <a:ext cx="7772400" cy="533400"/>
          </a:xfrm>
        </p:spPr>
        <p:txBody>
          <a:bodyPr/>
          <a:lstStyle/>
          <a:p>
            <a:pPr eaLnBrk="1" hangingPunct="1">
              <a:spcBef>
                <a:spcPct val="50000"/>
              </a:spcBef>
            </a:pPr>
            <a:r>
              <a:rPr lang="en-US" altLang="en-US" sz="3200">
                <a:ea typeface="ＭＳ Ｐゴシック" panose="020B0600070205080204" pitchFamily="34" charset="-128"/>
              </a:rPr>
              <a:t>State of the economy in 1715</a:t>
            </a:r>
          </a:p>
        </p:txBody>
      </p:sp>
      <p:sp>
        <p:nvSpPr>
          <p:cNvPr id="269315" name="Rectangle 3">
            <a:extLst>
              <a:ext uri="{FF2B5EF4-FFF2-40B4-BE49-F238E27FC236}">
                <a16:creationId xmlns:a16="http://schemas.microsoft.com/office/drawing/2014/main" id="{5B29DB35-10BF-5138-8FFC-4F0D2680DD46}"/>
              </a:ext>
            </a:extLst>
          </p:cNvPr>
          <p:cNvSpPr>
            <a:spLocks noGrp="1" noChangeArrowheads="1"/>
          </p:cNvSpPr>
          <p:nvPr>
            <p:ph type="body" idx="1"/>
          </p:nvPr>
        </p:nvSpPr>
        <p:spPr>
          <a:xfrm>
            <a:off x="609600" y="990600"/>
            <a:ext cx="7772400" cy="5181600"/>
          </a:xfrm>
        </p:spPr>
        <p:txBody>
          <a:bodyPr/>
          <a:lstStyle/>
          <a:p>
            <a:pPr eaLnBrk="1" hangingPunct="1"/>
            <a:r>
              <a:rPr lang="en-US" altLang="en-US" sz="2400">
                <a:ea typeface="ＭＳ Ｐゴシック" panose="020B0600070205080204" pitchFamily="34" charset="-128"/>
              </a:rPr>
              <a:t>Wars up to 1713</a:t>
            </a:r>
          </a:p>
          <a:p>
            <a:pPr eaLnBrk="1" hangingPunct="1"/>
            <a:r>
              <a:rPr lang="en-US" altLang="en-US" sz="2400">
                <a:ea typeface="ＭＳ Ｐゴシック" panose="020B0600070205080204" pitchFamily="34" charset="-128"/>
              </a:rPr>
              <a:t>Failed attempts at tax reforms (capitation, tenth)</a:t>
            </a:r>
          </a:p>
          <a:p>
            <a:pPr eaLnBrk="1" hangingPunct="1"/>
            <a:r>
              <a:rPr lang="en-US" altLang="en-US" sz="2400">
                <a:ea typeface="ＭＳ Ｐゴシック" panose="020B0600070205080204" pitchFamily="34" charset="-128"/>
              </a:rPr>
              <a:t>Disorganization of the public finances</a:t>
            </a:r>
          </a:p>
          <a:p>
            <a:pPr eaLnBrk="1" hangingPunct="1"/>
            <a:r>
              <a:rPr lang="en-US" altLang="en-US" sz="2400">
                <a:ea typeface="ＭＳ Ｐゴシック" panose="020B0600070205080204" pitchFamily="34" charset="-128"/>
              </a:rPr>
              <a:t>GDP about 2300 million livres</a:t>
            </a:r>
          </a:p>
          <a:p>
            <a:pPr eaLnBrk="1" hangingPunct="1"/>
            <a:r>
              <a:rPr lang="en-US" altLang="en-US" sz="2400">
                <a:ea typeface="ＭＳ Ｐゴシック" panose="020B0600070205080204" pitchFamily="34" charset="-128"/>
              </a:rPr>
              <a:t>Public debt about 2000 million livres</a:t>
            </a:r>
          </a:p>
          <a:p>
            <a:pPr eaLnBrk="1" hangingPunct="1"/>
            <a:r>
              <a:rPr lang="en-US" altLang="en-US" sz="2400">
                <a:ea typeface="ＭＳ Ｐゴシック" panose="020B0600070205080204" pitchFamily="34" charset="-128"/>
              </a:rPr>
              <a:t>Tax revenues (when not pledged away) around 160 M</a:t>
            </a:r>
          </a:p>
          <a:p>
            <a:pPr lvl="1" eaLnBrk="1" hangingPunct="1"/>
            <a:endParaRPr lang="en-US" altLang="en-US" sz="2000">
              <a:ea typeface="ＭＳ Ｐゴシック" panose="020B0600070205080204" pitchFamily="34" charset="-12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693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6931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6931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6931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6931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6931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9315" grpId="0" build="p" bldLvl="2"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9FFD93D7-4F4F-7850-DA42-C0BE3543D4FA}"/>
              </a:ext>
            </a:extLst>
          </p:cNvPr>
          <p:cNvSpPr>
            <a:spLocks noGrp="1" noChangeArrowheads="1"/>
          </p:cNvSpPr>
          <p:nvPr>
            <p:ph type="title"/>
          </p:nvPr>
        </p:nvSpPr>
        <p:spPr>
          <a:xfrm>
            <a:off x="685800" y="228600"/>
            <a:ext cx="7772400" cy="838200"/>
          </a:xfrm>
        </p:spPr>
        <p:txBody>
          <a:bodyPr/>
          <a:lstStyle/>
          <a:p>
            <a:pPr eaLnBrk="1" hangingPunct="1">
              <a:spcBef>
                <a:spcPct val="50000"/>
              </a:spcBef>
            </a:pPr>
            <a:r>
              <a:rPr lang="en-US" altLang="en-US" sz="3200">
                <a:ea typeface="ＭＳ Ｐゴシック" panose="020B0600070205080204" pitchFamily="34" charset="-128"/>
              </a:rPr>
              <a:t>Price level (Hamilton)</a:t>
            </a:r>
          </a:p>
        </p:txBody>
      </p:sp>
      <p:sp>
        <p:nvSpPr>
          <p:cNvPr id="270339" name="Rectangle 3">
            <a:extLst>
              <a:ext uri="{FF2B5EF4-FFF2-40B4-BE49-F238E27FC236}">
                <a16:creationId xmlns:a16="http://schemas.microsoft.com/office/drawing/2014/main" id="{CF080381-46F5-2884-3C22-0F726FF0376A}"/>
              </a:ext>
            </a:extLst>
          </p:cNvPr>
          <p:cNvSpPr>
            <a:spLocks noGrp="1" noChangeArrowheads="1"/>
          </p:cNvSpPr>
          <p:nvPr>
            <p:ph type="body" idx="1"/>
          </p:nvPr>
        </p:nvSpPr>
        <p:spPr>
          <a:xfrm>
            <a:off x="685800" y="914400"/>
            <a:ext cx="7772400" cy="1066800"/>
          </a:xfrm>
        </p:spPr>
        <p:txBody>
          <a:bodyPr/>
          <a:lstStyle/>
          <a:p>
            <a:pPr eaLnBrk="1" hangingPunct="1"/>
            <a:r>
              <a:rPr lang="en-US" altLang="en-US" sz="2400">
                <a:ea typeface="ＭＳ Ｐゴシック" panose="020B0600070205080204" pitchFamily="34" charset="-128"/>
              </a:rPr>
              <a:t>Commodity prices (from invoices of a hospital in Paris). Not including rents or real estate.</a:t>
            </a:r>
          </a:p>
        </p:txBody>
      </p:sp>
      <p:pic>
        <p:nvPicPr>
          <p:cNvPr id="270340" name="Picture 4">
            <a:extLst>
              <a:ext uri="{FF2B5EF4-FFF2-40B4-BE49-F238E27FC236}">
                <a16:creationId xmlns:a16="http://schemas.microsoft.com/office/drawing/2014/main" id="{F241C6DB-DFF7-2EC9-818F-1C9576BE9B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600200"/>
            <a:ext cx="6096000" cy="433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0341" name="Picture 5">
            <a:extLst>
              <a:ext uri="{FF2B5EF4-FFF2-40B4-BE49-F238E27FC236}">
                <a16:creationId xmlns:a16="http://schemas.microsoft.com/office/drawing/2014/main" id="{D00F5645-F233-B787-11AE-A5B10F3030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5791200"/>
            <a:ext cx="56388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703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7034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2703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0339"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578F2B42-7DE2-3C18-8F51-817BC2736F8E}"/>
              </a:ext>
            </a:extLst>
          </p:cNvPr>
          <p:cNvSpPr>
            <a:spLocks noGrp="1" noChangeArrowheads="1"/>
          </p:cNvSpPr>
          <p:nvPr>
            <p:ph type="title"/>
          </p:nvPr>
        </p:nvSpPr>
        <p:spPr>
          <a:xfrm>
            <a:off x="762000" y="76200"/>
            <a:ext cx="7772400" cy="685800"/>
          </a:xfrm>
        </p:spPr>
        <p:txBody>
          <a:bodyPr/>
          <a:lstStyle/>
          <a:p>
            <a:pPr eaLnBrk="1" hangingPunct="1"/>
            <a:r>
              <a:rPr lang="en-US" altLang="en-US" sz="3600">
                <a:ea typeface="ＭＳ Ｐゴシック" panose="020B0600070205080204" pitchFamily="34" charset="-128"/>
              </a:rPr>
              <a:t>John Law’s views</a:t>
            </a:r>
          </a:p>
        </p:txBody>
      </p:sp>
      <p:sp>
        <p:nvSpPr>
          <p:cNvPr id="272387" name="Rectangle 3">
            <a:extLst>
              <a:ext uri="{FF2B5EF4-FFF2-40B4-BE49-F238E27FC236}">
                <a16:creationId xmlns:a16="http://schemas.microsoft.com/office/drawing/2014/main" id="{648CCE41-FCB9-C5EF-2458-C50C63E7D6E7}"/>
              </a:ext>
            </a:extLst>
          </p:cNvPr>
          <p:cNvSpPr>
            <a:spLocks noGrp="1" noChangeArrowheads="1"/>
          </p:cNvSpPr>
          <p:nvPr>
            <p:ph type="body" idx="1"/>
          </p:nvPr>
        </p:nvSpPr>
        <p:spPr>
          <a:xfrm>
            <a:off x="685800" y="914400"/>
            <a:ext cx="7772400" cy="4572000"/>
          </a:xfrm>
        </p:spPr>
        <p:txBody>
          <a:bodyPr/>
          <a:lstStyle/>
          <a:p>
            <a:pPr eaLnBrk="1" hangingPunct="1">
              <a:lnSpc>
                <a:spcPct val="120000"/>
              </a:lnSpc>
            </a:pPr>
            <a:r>
              <a:rPr lang="en-US" altLang="en-US" sz="2400">
                <a:ea typeface="ＭＳ Ｐゴシック" panose="020B0600070205080204" pitchFamily="34" charset="-128"/>
              </a:rPr>
              <a:t>At the time, most credit is trade credit</a:t>
            </a:r>
          </a:p>
          <a:p>
            <a:pPr eaLnBrk="1" hangingPunct="1">
              <a:lnSpc>
                <a:spcPct val="120000"/>
              </a:lnSpc>
            </a:pPr>
            <a:r>
              <a:rPr lang="en-US" altLang="en-US" sz="2400">
                <a:ea typeface="ＭＳ Ｐゴシック" panose="020B0600070205080204" pitchFamily="34" charset="-128"/>
              </a:rPr>
              <a:t>Main argument: too little liquidity in the economy</a:t>
            </a:r>
          </a:p>
          <a:p>
            <a:pPr eaLnBrk="1" hangingPunct="1"/>
            <a:r>
              <a:rPr lang="en-US" altLang="en-US" sz="2400">
                <a:ea typeface="ＭＳ Ｐゴシック" panose="020B0600070205080204" pitchFamily="34" charset="-128"/>
              </a:rPr>
              <a:t>First revolutionary idea: the state should manage the monetary policy</a:t>
            </a:r>
          </a:p>
          <a:p>
            <a:pPr eaLnBrk="1" hangingPunct="1">
              <a:lnSpc>
                <a:spcPct val="120000"/>
              </a:lnSpc>
            </a:pPr>
            <a:r>
              <a:rPr lang="en-US" altLang="en-US" sz="2400">
                <a:ea typeface="ＭＳ Ｐゴシック" panose="020B0600070205080204" pitchFamily="34" charset="-128"/>
              </a:rPr>
              <a:t>With more supply of liquid assets, interest rate would decrease to low level, perhaps 2 percent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723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7238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7238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7238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2387"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C3FEA986-7C47-190E-6E99-86F6BED6DF54}"/>
              </a:ext>
            </a:extLst>
          </p:cNvPr>
          <p:cNvSpPr>
            <a:spLocks noGrp="1" noChangeArrowheads="1"/>
          </p:cNvSpPr>
          <p:nvPr>
            <p:ph type="title"/>
          </p:nvPr>
        </p:nvSpPr>
        <p:spPr>
          <a:xfrm>
            <a:off x="685800" y="609600"/>
            <a:ext cx="7772400" cy="685800"/>
          </a:xfrm>
        </p:spPr>
        <p:txBody>
          <a:bodyPr/>
          <a:lstStyle/>
          <a:p>
            <a:pPr eaLnBrk="1" hangingPunct="1"/>
            <a:r>
              <a:rPr lang="en-US" altLang="en-US" sz="3200" b="1">
                <a:ea typeface="ＭＳ Ｐゴシック" panose="020B0600070205080204" pitchFamily="34" charset="-128"/>
              </a:rPr>
              <a:t>Doctrine of real bills</a:t>
            </a:r>
            <a:endParaRPr lang="en-US" altLang="en-US" sz="3600">
              <a:ea typeface="ＭＳ Ｐゴシック" panose="020B0600070205080204" pitchFamily="34" charset="-128"/>
            </a:endParaRPr>
          </a:p>
        </p:txBody>
      </p:sp>
      <p:sp>
        <p:nvSpPr>
          <p:cNvPr id="273412" name="Rectangle 4">
            <a:extLst>
              <a:ext uri="{FF2B5EF4-FFF2-40B4-BE49-F238E27FC236}">
                <a16:creationId xmlns:a16="http://schemas.microsoft.com/office/drawing/2014/main" id="{D91B675F-E541-6613-E84D-B35DD4E22491}"/>
              </a:ext>
            </a:extLst>
          </p:cNvPr>
          <p:cNvSpPr>
            <a:spLocks noGrp="1" noChangeArrowheads="1"/>
          </p:cNvSpPr>
          <p:nvPr>
            <p:ph type="body" idx="1"/>
          </p:nvPr>
        </p:nvSpPr>
        <p:spPr>
          <a:xfrm>
            <a:off x="609600" y="1447800"/>
            <a:ext cx="7772400" cy="5105400"/>
          </a:xfrm>
          <a:noFill/>
        </p:spPr>
        <p:txBody>
          <a:bodyPr/>
          <a:lstStyle/>
          <a:p>
            <a:pPr eaLnBrk="1" hangingPunct="1">
              <a:lnSpc>
                <a:spcPct val="110000"/>
              </a:lnSpc>
            </a:pPr>
            <a:r>
              <a:rPr lang="en-US" altLang="en-US" sz="2400">
                <a:ea typeface="ＭＳ Ｐゴシック" panose="020B0600070205080204" pitchFamily="34" charset="-128"/>
              </a:rPr>
              <a:t>Precursor for later </a:t>
            </a:r>
            <a:r>
              <a:rPr lang="en-US" altLang="en-US" sz="2400" b="1">
                <a:ea typeface="ＭＳ Ｐゴシック" panose="020B0600070205080204" pitchFamily="34" charset="-128"/>
              </a:rPr>
              <a:t>doctrine of real bills</a:t>
            </a:r>
          </a:p>
          <a:p>
            <a:pPr lvl="1" eaLnBrk="1" hangingPunct="1">
              <a:lnSpc>
                <a:spcPct val="110000"/>
              </a:lnSpc>
            </a:pPr>
            <a:r>
              <a:rPr lang="en-US" altLang="en-US" sz="2000">
                <a:ea typeface="ＭＳ Ｐゴシック" panose="020B0600070205080204" pitchFamily="34" charset="-128"/>
              </a:rPr>
              <a:t>The monetary authority should monetize all goods in process:</a:t>
            </a:r>
          </a:p>
          <a:p>
            <a:pPr lvl="1" eaLnBrk="1" hangingPunct="1">
              <a:lnSpc>
                <a:spcPct val="110000"/>
              </a:lnSpc>
            </a:pPr>
            <a:r>
              <a:rPr lang="en-US" altLang="en-US" sz="2000">
                <a:ea typeface="ＭＳ Ｐゴシック" panose="020B0600070205080204" pitchFamily="34" charset="-128"/>
              </a:rPr>
              <a:t>Firms can borrow against good in process: they receive money against them through a loan.</a:t>
            </a:r>
          </a:p>
          <a:p>
            <a:pPr lvl="1" eaLnBrk="1" hangingPunct="1">
              <a:lnSpc>
                <a:spcPct val="120000"/>
              </a:lnSpc>
            </a:pPr>
            <a:r>
              <a:rPr lang="en-US" altLang="en-US" sz="2000">
                <a:ea typeface="ＭＳ Ｐゴシック" panose="020B0600070205080204" pitchFamily="34" charset="-128"/>
              </a:rPr>
              <a:t>Balance sheet of the central bank has loans (against real goods) on left hand side and bank notes on liability side.</a:t>
            </a:r>
          </a:p>
          <a:p>
            <a:pPr eaLnBrk="1" hangingPunct="1">
              <a:lnSpc>
                <a:spcPct val="110000"/>
              </a:lnSpc>
            </a:pPr>
            <a:r>
              <a:rPr lang="en-US" altLang="en-US" sz="2400">
                <a:ea typeface="ＭＳ Ｐゴシック" panose="020B0600070205080204" pitchFamily="34" charset="-128"/>
              </a:rPr>
              <a:t>Difference is that Law was more interventionist: the supply of liquidity anticipates growth in activity.</a:t>
            </a:r>
          </a:p>
          <a:p>
            <a:pPr eaLnBrk="1" hangingPunct="1">
              <a:lnSpc>
                <a:spcPct val="110000"/>
              </a:lnSpc>
            </a:pPr>
            <a:r>
              <a:rPr lang="en-US" altLang="en-US" sz="2400">
                <a:ea typeface="ＭＳ Ｐゴシック" panose="020B0600070205080204" pitchFamily="34" charset="-128"/>
              </a:rPr>
              <a:t>Since there was little control of the supply (and many incentives to have it grow), it grew out of control.</a:t>
            </a:r>
          </a:p>
          <a:p>
            <a:pPr eaLnBrk="1" hangingPunct="1">
              <a:lnSpc>
                <a:spcPct val="110000"/>
              </a:lnSpc>
            </a:pPr>
            <a:r>
              <a:rPr lang="en-US" altLang="en-US" sz="2400">
                <a:ea typeface="ＭＳ Ｐゴシック" panose="020B0600070205080204" pitchFamily="34" charset="-128"/>
              </a:rPr>
              <a:t>Doctrine of real bills still discussed today.</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7341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7341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73412">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73412">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73412">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73412">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7341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3412" grpId="0" build="p" bldLvl="2"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C6131EE2-B81D-4F7C-37E3-3C6C5E9CD1D1}"/>
              </a:ext>
            </a:extLst>
          </p:cNvPr>
          <p:cNvSpPr>
            <a:spLocks noGrp="1" noChangeArrowheads="1"/>
          </p:cNvSpPr>
          <p:nvPr>
            <p:ph type="title"/>
          </p:nvPr>
        </p:nvSpPr>
        <p:spPr>
          <a:xfrm>
            <a:off x="685800" y="228600"/>
            <a:ext cx="7772400" cy="457200"/>
          </a:xfrm>
        </p:spPr>
        <p:txBody>
          <a:bodyPr/>
          <a:lstStyle/>
          <a:p>
            <a:pPr eaLnBrk="1" hangingPunct="1">
              <a:lnSpc>
                <a:spcPct val="110000"/>
              </a:lnSpc>
            </a:pPr>
            <a:r>
              <a:rPr lang="en-US" altLang="en-US" sz="3200">
                <a:ea typeface="ＭＳ Ｐゴシック" panose="020B0600070205080204" pitchFamily="34" charset="-128"/>
              </a:rPr>
              <a:t>Privatization of the public debt</a:t>
            </a:r>
            <a:endParaRPr lang="en-US" altLang="en-US" sz="3600">
              <a:ea typeface="ＭＳ Ｐゴシック" panose="020B0600070205080204" pitchFamily="34" charset="-128"/>
            </a:endParaRPr>
          </a:p>
        </p:txBody>
      </p:sp>
      <p:sp>
        <p:nvSpPr>
          <p:cNvPr id="274435" name="Rectangle 3">
            <a:extLst>
              <a:ext uri="{FF2B5EF4-FFF2-40B4-BE49-F238E27FC236}">
                <a16:creationId xmlns:a16="http://schemas.microsoft.com/office/drawing/2014/main" id="{537E3C5A-98E8-BCA5-D764-6810DB6C3D6D}"/>
              </a:ext>
            </a:extLst>
          </p:cNvPr>
          <p:cNvSpPr>
            <a:spLocks noGrp="1" noChangeArrowheads="1"/>
          </p:cNvSpPr>
          <p:nvPr>
            <p:ph type="body" idx="1"/>
          </p:nvPr>
        </p:nvSpPr>
        <p:spPr>
          <a:xfrm>
            <a:off x="685800" y="838200"/>
            <a:ext cx="7772400" cy="5334000"/>
          </a:xfrm>
        </p:spPr>
        <p:txBody>
          <a:bodyPr/>
          <a:lstStyle/>
          <a:p>
            <a:pPr eaLnBrk="1" hangingPunct="1"/>
            <a:r>
              <a:rPr lang="en-US" altLang="en-US" sz="2400">
                <a:ea typeface="ＭＳ Ｐゴシック" panose="020B0600070205080204" pitchFamily="34" charset="-128"/>
              </a:rPr>
              <a:t>Historical context of a state with embryonic tax structure and administration</a:t>
            </a:r>
          </a:p>
          <a:p>
            <a:pPr eaLnBrk="1" hangingPunct="1"/>
            <a:r>
              <a:rPr lang="en-US" altLang="en-US" sz="2400">
                <a:ea typeface="ＭＳ Ｐゴシック" panose="020B0600070205080204" pitchFamily="34" charset="-128"/>
              </a:rPr>
              <a:t>Problem of the credibility of the state</a:t>
            </a:r>
          </a:p>
          <a:p>
            <a:pPr eaLnBrk="1" hangingPunct="1"/>
            <a:r>
              <a:rPr lang="en-US" altLang="en-US" sz="2400">
                <a:ea typeface="ＭＳ Ｐゴシック" panose="020B0600070205080204" pitchFamily="34" charset="-128"/>
              </a:rPr>
              <a:t>One method is to form an intermediary with higher credibility</a:t>
            </a:r>
          </a:p>
          <a:p>
            <a:pPr lvl="1" eaLnBrk="1" hangingPunct="1"/>
            <a:r>
              <a:rPr lang="en-US" altLang="en-US" sz="2000">
                <a:ea typeface="ＭＳ Ｐゴシック" panose="020B0600070205080204" pitchFamily="34" charset="-128"/>
              </a:rPr>
              <a:t>Example: rentes de Paris (of the City Hall of Paris)</a:t>
            </a:r>
          </a:p>
          <a:p>
            <a:pPr lvl="1" eaLnBrk="1" hangingPunct="1"/>
            <a:r>
              <a:rPr lang="en-US" altLang="en-US" sz="2000">
                <a:ea typeface="ＭＳ Ｐゴシック" panose="020B0600070205080204" pitchFamily="34" charset="-128"/>
              </a:rPr>
              <a:t>City managed some taxes used for the service of the debt</a:t>
            </a:r>
          </a:p>
          <a:p>
            <a:pPr lvl="1" eaLnBrk="1" hangingPunct="1"/>
            <a:r>
              <a:rPr lang="en-US" altLang="en-US" sz="2000">
                <a:ea typeface="ＭＳ Ｐゴシック" panose="020B0600070205080204" pitchFamily="34" charset="-128"/>
              </a:rPr>
              <a:t>State borrows from the city which in turn gets the financing from the issuance of its own bonds. (Right to collect the taxes).</a:t>
            </a:r>
          </a:p>
          <a:p>
            <a:pPr lvl="1" eaLnBrk="1" hangingPunct="1"/>
            <a:r>
              <a:rPr lang="en-US" altLang="en-US" sz="2000">
                <a:ea typeface="ＭＳ Ｐゴシック" panose="020B0600070205080204" pitchFamily="34" charset="-128"/>
              </a:rPr>
              <a:t>City is cartel-like in the representation of the bond holders</a:t>
            </a:r>
          </a:p>
          <a:p>
            <a:pPr eaLnBrk="1" hangingPunct="1"/>
            <a:r>
              <a:rPr lang="en-US" altLang="en-US" sz="2400">
                <a:ea typeface="ＭＳ Ｐゴシック" panose="020B0600070205080204" pitchFamily="34" charset="-128"/>
              </a:rPr>
              <a:t>This method was the idea behind the Bank of England. Individuals would not deal directly with the state.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744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7443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7443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7443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7443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74435">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74435">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27443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4435" grpId="0" build="p" bldLvl="2"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EEA8230D-FED3-7A90-C24C-70CA97A865F5}"/>
              </a:ext>
            </a:extLst>
          </p:cNvPr>
          <p:cNvSpPr>
            <a:spLocks noGrp="1" noChangeArrowheads="1"/>
          </p:cNvSpPr>
          <p:nvPr>
            <p:ph type="title"/>
          </p:nvPr>
        </p:nvSpPr>
        <p:spPr>
          <a:xfrm>
            <a:off x="685800" y="609600"/>
            <a:ext cx="7772400" cy="685800"/>
          </a:xfrm>
        </p:spPr>
        <p:txBody>
          <a:bodyPr/>
          <a:lstStyle/>
          <a:p>
            <a:pPr eaLnBrk="1" hangingPunct="1"/>
            <a:r>
              <a:rPr lang="en-US" altLang="en-US" sz="3200">
                <a:ea typeface="ＭＳ Ｐゴシック" panose="020B0600070205080204" pitchFamily="34" charset="-128"/>
              </a:rPr>
              <a:t>Trade companies and the public debt</a:t>
            </a:r>
          </a:p>
        </p:txBody>
      </p:sp>
      <p:sp>
        <p:nvSpPr>
          <p:cNvPr id="275460" name="Rectangle 4">
            <a:extLst>
              <a:ext uri="{FF2B5EF4-FFF2-40B4-BE49-F238E27FC236}">
                <a16:creationId xmlns:a16="http://schemas.microsoft.com/office/drawing/2014/main" id="{DCA9595C-C876-FD5D-094E-F56E0D11B223}"/>
              </a:ext>
            </a:extLst>
          </p:cNvPr>
          <p:cNvSpPr>
            <a:spLocks noGrp="1" noChangeArrowheads="1"/>
          </p:cNvSpPr>
          <p:nvPr>
            <p:ph type="body" idx="1"/>
          </p:nvPr>
        </p:nvSpPr>
        <p:spPr>
          <a:xfrm>
            <a:off x="685800" y="1981200"/>
            <a:ext cx="8153400" cy="4114800"/>
          </a:xfrm>
          <a:noFill/>
        </p:spPr>
        <p:txBody>
          <a:bodyPr/>
          <a:lstStyle/>
          <a:p>
            <a:pPr eaLnBrk="1" hangingPunct="1">
              <a:lnSpc>
                <a:spcPct val="90000"/>
              </a:lnSpc>
            </a:pPr>
            <a:r>
              <a:rPr lang="en-US" altLang="en-US" sz="2400">
                <a:ea typeface="ＭＳ Ｐゴシック" panose="020B0600070205080204" pitchFamily="34" charset="-128"/>
              </a:rPr>
              <a:t>South Sea company was founded in 1711.  </a:t>
            </a:r>
          </a:p>
          <a:p>
            <a:pPr eaLnBrk="1" hangingPunct="1"/>
            <a:r>
              <a:rPr lang="en-US" altLang="en-US" sz="2400">
                <a:ea typeface="ＭＳ Ｐゴシック" panose="020B0600070205080204" pitchFamily="34" charset="-128"/>
              </a:rPr>
              <a:t>Problem of lower interest rate in time of peace</a:t>
            </a:r>
          </a:p>
          <a:p>
            <a:pPr eaLnBrk="1" hangingPunct="1"/>
            <a:r>
              <a:rPr lang="en-US" altLang="en-US" sz="2400">
                <a:ea typeface="ＭＳ Ｐゴシック" panose="020B0600070205080204" pitchFamily="34" charset="-128"/>
              </a:rPr>
              <a:t>Lowering interest rate would be resisted by bond holders.</a:t>
            </a:r>
          </a:p>
          <a:p>
            <a:pPr eaLnBrk="1" hangingPunct="1"/>
            <a:r>
              <a:rPr lang="en-US" altLang="en-US" sz="2400">
                <a:ea typeface="ＭＳ Ｐゴシック" panose="020B0600070205080204" pitchFamily="34" charset="-128"/>
              </a:rPr>
              <a:t>Founding of new company</a:t>
            </a:r>
          </a:p>
          <a:p>
            <a:pPr lvl="1" eaLnBrk="1" hangingPunct="1"/>
            <a:r>
              <a:rPr lang="en-US" altLang="en-US" sz="2000">
                <a:ea typeface="ＭＳ Ｐゴシック" panose="020B0600070205080204" pitchFamily="34" charset="-128"/>
              </a:rPr>
              <a:t>Grant from the government to receive a annual payment (usually reduced over the years)</a:t>
            </a:r>
          </a:p>
          <a:p>
            <a:pPr lvl="1" eaLnBrk="1" hangingPunct="1"/>
            <a:r>
              <a:rPr lang="en-US" altLang="en-US" sz="2000">
                <a:ea typeface="ＭＳ Ｐゴシック" panose="020B0600070205080204" pitchFamily="34" charset="-128"/>
              </a:rPr>
              <a:t>Grant of a monopoly charter for trading (better than tax the imports)</a:t>
            </a:r>
          </a:p>
          <a:p>
            <a:pPr lvl="1" eaLnBrk="1" hangingPunct="1"/>
            <a:r>
              <a:rPr lang="en-US" altLang="en-US" sz="2000">
                <a:ea typeface="ＭＳ Ｐゴシック" panose="020B0600070205080204" pitchFamily="34" charset="-128"/>
              </a:rPr>
              <a:t>Forceful exchange between governmet bonds and shares of the new company</a:t>
            </a:r>
          </a:p>
          <a:p>
            <a:pPr lvl="1" eaLnBrk="1" hangingPunct="1"/>
            <a:r>
              <a:rPr lang="en-US" altLang="en-US" sz="2000">
                <a:ea typeface="ＭＳ Ｐゴシック" panose="020B0600070205080204" pitchFamily="34" charset="-128"/>
              </a:rPr>
              <a:t>(Apparent compensation in future dividends from real activities)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7546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75460">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75460">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75460">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75460">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75460">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75460">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275460">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5460" grpId="0" build="p" bldLvl="3"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A64624FF-4EF6-4505-121A-FAE379E395EF}"/>
              </a:ext>
            </a:extLst>
          </p:cNvPr>
          <p:cNvSpPr>
            <a:spLocks noGrp="1" noChangeArrowheads="1"/>
          </p:cNvSpPr>
          <p:nvPr>
            <p:ph type="title"/>
          </p:nvPr>
        </p:nvSpPr>
        <p:spPr>
          <a:xfrm>
            <a:off x="685800" y="304800"/>
            <a:ext cx="7772400" cy="838200"/>
          </a:xfrm>
        </p:spPr>
        <p:txBody>
          <a:bodyPr/>
          <a:lstStyle/>
          <a:p>
            <a:pPr eaLnBrk="1" hangingPunct="1"/>
            <a:r>
              <a:rPr lang="en-US" altLang="en-US" sz="3200">
                <a:ea typeface="ＭＳ Ｐゴシック" panose="020B0600070205080204" pitchFamily="34" charset="-128"/>
              </a:rPr>
              <a:t>The beginning of the system</a:t>
            </a:r>
          </a:p>
        </p:txBody>
      </p:sp>
      <p:sp>
        <p:nvSpPr>
          <p:cNvPr id="276483" name="Rectangle 3">
            <a:extLst>
              <a:ext uri="{FF2B5EF4-FFF2-40B4-BE49-F238E27FC236}">
                <a16:creationId xmlns:a16="http://schemas.microsoft.com/office/drawing/2014/main" id="{90421840-E879-4DA1-0E98-B9A9176C78ED}"/>
              </a:ext>
            </a:extLst>
          </p:cNvPr>
          <p:cNvSpPr>
            <a:spLocks noGrp="1" noChangeArrowheads="1"/>
          </p:cNvSpPr>
          <p:nvPr>
            <p:ph type="body" idx="1"/>
          </p:nvPr>
        </p:nvSpPr>
        <p:spPr>
          <a:xfrm>
            <a:off x="228600" y="1295400"/>
            <a:ext cx="8534400" cy="5105400"/>
          </a:xfrm>
        </p:spPr>
        <p:txBody>
          <a:bodyPr/>
          <a:lstStyle/>
          <a:p>
            <a:pPr eaLnBrk="1" hangingPunct="1">
              <a:lnSpc>
                <a:spcPct val="120000"/>
              </a:lnSpc>
            </a:pPr>
            <a:r>
              <a:rPr lang="en-US" altLang="en-US" sz="2400">
                <a:ea typeface="ＭＳ Ｐゴシック" panose="020B0600070205080204" pitchFamily="34" charset="-128"/>
              </a:rPr>
              <a:t>Lobbying in September 1715</a:t>
            </a:r>
          </a:p>
          <a:p>
            <a:pPr eaLnBrk="1" hangingPunct="1">
              <a:lnSpc>
                <a:spcPct val="120000"/>
              </a:lnSpc>
            </a:pPr>
            <a:r>
              <a:rPr lang="en-US" altLang="en-US" sz="2400">
                <a:ea typeface="ＭＳ Ｐゴシック" panose="020B0600070205080204" pitchFamily="34" charset="-128"/>
              </a:rPr>
              <a:t>Foundind of the newly chartered Banque Générale in spring 1716</a:t>
            </a:r>
          </a:p>
          <a:p>
            <a:pPr lvl="1" eaLnBrk="1" hangingPunct="1">
              <a:lnSpc>
                <a:spcPct val="120000"/>
              </a:lnSpc>
            </a:pPr>
            <a:r>
              <a:rPr lang="en-US" altLang="en-US" sz="2000">
                <a:ea typeface="ＭＳ Ｐゴシック" panose="020B0600070205080204" pitchFamily="34" charset="-128"/>
              </a:rPr>
              <a:t>Apparently little leaway to invest. But probably got around restrictions</a:t>
            </a:r>
          </a:p>
          <a:p>
            <a:pPr lvl="1" eaLnBrk="1" hangingPunct="1">
              <a:lnSpc>
                <a:spcPct val="120000"/>
              </a:lnSpc>
            </a:pPr>
            <a:r>
              <a:rPr lang="en-US" altLang="en-US" sz="2000">
                <a:ea typeface="ＭＳ Ｐゴシック" panose="020B0600070205080204" pitchFamily="34" charset="-128"/>
              </a:rPr>
              <a:t>Personal investment of John Law.</a:t>
            </a:r>
          </a:p>
          <a:p>
            <a:pPr lvl="1" eaLnBrk="1" hangingPunct="1">
              <a:lnSpc>
                <a:spcPct val="120000"/>
              </a:lnSpc>
            </a:pPr>
            <a:r>
              <a:rPr lang="en-US" altLang="en-US" sz="2000">
                <a:ea typeface="ＭＳ Ｐゴシック" panose="020B0600070205080204" pitchFamily="34" charset="-128"/>
              </a:rPr>
              <a:t>Quiet operations for a while</a:t>
            </a:r>
          </a:p>
          <a:p>
            <a:pPr eaLnBrk="1" hangingPunct="1">
              <a:lnSpc>
                <a:spcPct val="120000"/>
              </a:lnSpc>
            </a:pPr>
            <a:r>
              <a:rPr lang="en-US" altLang="en-US" sz="2400">
                <a:ea typeface="ＭＳ Ｐゴシック" panose="020B0600070205080204" pitchFamily="34" charset="-128"/>
              </a:rPr>
              <a:t>Expansion to real activities: Company of the West (fall 1717)</a:t>
            </a:r>
          </a:p>
          <a:p>
            <a:pPr lvl="1" eaLnBrk="1" hangingPunct="1">
              <a:lnSpc>
                <a:spcPct val="120000"/>
              </a:lnSpc>
            </a:pPr>
            <a:r>
              <a:rPr lang="en-US" altLang="en-US" sz="2000">
                <a:ea typeface="ＭＳ Ｐゴシック" panose="020B0600070205080204" pitchFamily="34" charset="-128"/>
              </a:rPr>
              <a:t>The Mississippi ! (the whole basin from Louisiana to Minnesota)</a:t>
            </a:r>
          </a:p>
          <a:p>
            <a:pPr lvl="1" eaLnBrk="1" hangingPunct="1">
              <a:lnSpc>
                <a:spcPct val="130000"/>
              </a:lnSpc>
            </a:pPr>
            <a:r>
              <a:rPr lang="en-US" altLang="en-US" sz="2000">
                <a:ea typeface="ＭＳ Ｐゴシック" panose="020B0600070205080204" pitchFamily="34" charset="-128"/>
              </a:rPr>
              <a:t>Payment of shares in government bonds (discounted): not much cash for capital and investment. (see the South Sea)</a:t>
            </a:r>
          </a:p>
          <a:p>
            <a:pPr eaLnBrk="1" hangingPunct="1">
              <a:lnSpc>
                <a:spcPct val="130000"/>
              </a:lnSpc>
            </a:pPr>
            <a:r>
              <a:rPr lang="en-US" altLang="en-US" sz="2400">
                <a:ea typeface="ＭＳ Ｐゴシック" panose="020B0600070205080204" pitchFamily="34" charset="-128"/>
              </a:rPr>
              <a:t>Fairly modest activities until the summer of 1718</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764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764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7648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7648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7648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7648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76483">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276483">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27648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483" grpId="0" build="p" bldLvl="3"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EA97A467-A3B0-0FF0-F57C-818891C4253D}"/>
              </a:ext>
            </a:extLst>
          </p:cNvPr>
          <p:cNvSpPr>
            <a:spLocks noGrp="1" noChangeArrowheads="1"/>
          </p:cNvSpPr>
          <p:nvPr>
            <p:ph type="title"/>
          </p:nvPr>
        </p:nvSpPr>
        <p:spPr>
          <a:xfrm>
            <a:off x="685800" y="0"/>
            <a:ext cx="7772400" cy="685800"/>
          </a:xfrm>
        </p:spPr>
        <p:txBody>
          <a:bodyPr/>
          <a:lstStyle/>
          <a:p>
            <a:pPr eaLnBrk="1" hangingPunct="1">
              <a:lnSpc>
                <a:spcPct val="130000"/>
              </a:lnSpc>
            </a:pPr>
            <a:r>
              <a:rPr lang="en-US" altLang="en-US" sz="3200">
                <a:ea typeface="ＭＳ Ｐゴシック" panose="020B0600070205080204" pitchFamily="34" charset="-128"/>
              </a:rPr>
              <a:t>Consolidating the base</a:t>
            </a:r>
            <a:endParaRPr lang="en-US" altLang="en-US" sz="3600">
              <a:ea typeface="ＭＳ Ｐゴシック" panose="020B0600070205080204" pitchFamily="34" charset="-128"/>
            </a:endParaRPr>
          </a:p>
        </p:txBody>
      </p:sp>
      <p:sp>
        <p:nvSpPr>
          <p:cNvPr id="277507" name="Rectangle 3">
            <a:extLst>
              <a:ext uri="{FF2B5EF4-FFF2-40B4-BE49-F238E27FC236}">
                <a16:creationId xmlns:a16="http://schemas.microsoft.com/office/drawing/2014/main" id="{D71B87F3-EBD1-8E6C-F95B-E28CDE298DBF}"/>
              </a:ext>
            </a:extLst>
          </p:cNvPr>
          <p:cNvSpPr>
            <a:spLocks noGrp="1" noChangeArrowheads="1"/>
          </p:cNvSpPr>
          <p:nvPr>
            <p:ph type="body" idx="1"/>
          </p:nvPr>
        </p:nvSpPr>
        <p:spPr>
          <a:xfrm>
            <a:off x="228600" y="914400"/>
            <a:ext cx="8686800" cy="4343400"/>
          </a:xfrm>
        </p:spPr>
        <p:txBody>
          <a:bodyPr/>
          <a:lstStyle/>
          <a:p>
            <a:pPr eaLnBrk="1" hangingPunct="1">
              <a:lnSpc>
                <a:spcPct val="120000"/>
              </a:lnSpc>
            </a:pPr>
            <a:r>
              <a:rPr lang="en-US" altLang="en-US" sz="2400">
                <a:ea typeface="ＭＳ Ｐゴシック" panose="020B0600070205080204" pitchFamily="34" charset="-128"/>
              </a:rPr>
              <a:t>Price level is stable from 1715 to 1718. </a:t>
            </a:r>
          </a:p>
          <a:p>
            <a:pPr eaLnBrk="1" hangingPunct="1">
              <a:lnSpc>
                <a:spcPct val="120000"/>
              </a:lnSpc>
            </a:pPr>
            <a:r>
              <a:rPr lang="en-US" altLang="en-US" sz="2400">
                <a:ea typeface="ＭＳ Ｐゴシック" panose="020B0600070205080204" pitchFamily="34" charset="-128"/>
              </a:rPr>
              <a:t>Devaluation of May 1718.</a:t>
            </a:r>
          </a:p>
          <a:p>
            <a:pPr lvl="1" eaLnBrk="1" hangingPunct="1">
              <a:lnSpc>
                <a:spcPct val="120000"/>
              </a:lnSpc>
            </a:pPr>
            <a:r>
              <a:rPr lang="en-US" altLang="en-US" sz="2000">
                <a:ea typeface="ＭＳ Ｐゴシック" panose="020B0600070205080204" pitchFamily="34" charset="-128"/>
              </a:rPr>
              <a:t>Major struggle with the Parlement (bond holders loose part of their wealth)</a:t>
            </a:r>
          </a:p>
          <a:p>
            <a:pPr lvl="1" eaLnBrk="1" hangingPunct="1">
              <a:lnSpc>
                <a:spcPct val="120000"/>
              </a:lnSpc>
            </a:pPr>
            <a:r>
              <a:rPr lang="en-US" altLang="en-US" sz="2000">
                <a:ea typeface="ＭＳ Ｐゴシック" panose="020B0600070205080204" pitchFamily="34" charset="-128"/>
              </a:rPr>
              <a:t>Parlement wanted to prevent mint workers from their job</a:t>
            </a:r>
          </a:p>
          <a:p>
            <a:pPr lvl="1" eaLnBrk="1" hangingPunct="1">
              <a:lnSpc>
                <a:spcPct val="120000"/>
              </a:lnSpc>
            </a:pPr>
            <a:r>
              <a:rPr lang="en-US" altLang="en-US" sz="2000">
                <a:ea typeface="ＭＳ Ｐゴシック" panose="020B0600070205080204" pitchFamily="34" charset="-128"/>
              </a:rPr>
              <a:t>Major confrontation in </a:t>
            </a:r>
            <a:r>
              <a:rPr lang="en-US" altLang="en-US" sz="2000" b="1">
                <a:ea typeface="ＭＳ Ｐゴシック" panose="020B0600070205080204" pitchFamily="34" charset="-128"/>
              </a:rPr>
              <a:t>lit de justice, </a:t>
            </a:r>
            <a:r>
              <a:rPr lang="en-US" altLang="en-US" sz="2000">
                <a:ea typeface="ＭＳ Ｐゴシック" panose="020B0600070205080204" pitchFamily="34" charset="-128"/>
              </a:rPr>
              <a:t>that the Parlement was bound to loose.</a:t>
            </a:r>
          </a:p>
          <a:p>
            <a:pPr lvl="1" eaLnBrk="1" hangingPunct="1">
              <a:lnSpc>
                <a:spcPct val="120000"/>
              </a:lnSpc>
            </a:pPr>
            <a:r>
              <a:rPr lang="en-US" altLang="en-US" sz="2000">
                <a:ea typeface="ＭＳ Ｐゴシック" panose="020B0600070205080204" pitchFamily="34" charset="-128"/>
              </a:rPr>
              <a:t>Diminished role of the Parlement after and higher power for Law.</a:t>
            </a:r>
            <a:endParaRPr lang="en-US" altLang="en-US" sz="2400">
              <a:ea typeface="ＭＳ Ｐゴシック" panose="020B0600070205080204" pitchFamily="34" charset="-128"/>
            </a:endParaRPr>
          </a:p>
          <a:p>
            <a:pPr eaLnBrk="1" hangingPunct="1">
              <a:lnSpc>
                <a:spcPct val="90000"/>
              </a:lnSpc>
            </a:pPr>
            <a:r>
              <a:rPr lang="en-US" altLang="en-US" sz="2400">
                <a:ea typeface="ＭＳ Ｐゴシック" panose="020B0600070205080204" pitchFamily="34" charset="-128"/>
              </a:rPr>
              <a:t>August 1718: the contract with indirect farms has to be renegotiated with new bids (every 6 years). Law helps the Pâris brothers to get it. </a:t>
            </a:r>
          </a:p>
          <a:p>
            <a:pPr eaLnBrk="1" hangingPunct="1">
              <a:lnSpc>
                <a:spcPct val="90000"/>
              </a:lnSpc>
            </a:pPr>
            <a:r>
              <a:rPr lang="en-US" altLang="en-US" sz="2400">
                <a:ea typeface="ＭＳ Ｐゴシック" panose="020B0600070205080204" pitchFamily="34" charset="-128"/>
              </a:rPr>
              <a:t>December 1718, Banque Générale is transformed into a Banque Royale.</a:t>
            </a:r>
          </a:p>
          <a:p>
            <a:pPr eaLnBrk="1" hangingPunct="1">
              <a:lnSpc>
                <a:spcPct val="90000"/>
              </a:lnSpc>
            </a:pPr>
            <a:r>
              <a:rPr lang="en-US" altLang="en-US" sz="2400">
                <a:ea typeface="ＭＳ Ｐゴシック" panose="020B0600070205080204" pitchFamily="34" charset="-128"/>
              </a:rPr>
              <a:t>The company of the West does not seem to do that much investment). Some people sent forcefully to Louisiana. (Novel of Manon Lescaut).</a:t>
            </a:r>
          </a:p>
          <a:p>
            <a:pPr eaLnBrk="1" hangingPunct="1">
              <a:lnSpc>
                <a:spcPct val="120000"/>
              </a:lnSpc>
            </a:pPr>
            <a:endParaRPr lang="en-US" altLang="en-US" sz="2400">
              <a:ea typeface="ＭＳ Ｐゴシック" panose="020B0600070205080204" pitchFamily="34" charset="-12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775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7750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7750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7750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77507">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77507">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77507">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277507">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27750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7507" grpId="0" build="p" bldLvl="3"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5F6913C-81EC-EF69-8FF8-9C3C0865849A}"/>
              </a:ext>
            </a:extLst>
          </p:cNvPr>
          <p:cNvSpPr>
            <a:spLocks noGrp="1" noChangeArrowheads="1"/>
          </p:cNvSpPr>
          <p:nvPr>
            <p:ph type="title"/>
          </p:nvPr>
        </p:nvSpPr>
        <p:spPr>
          <a:xfrm>
            <a:off x="685800" y="0"/>
            <a:ext cx="7772400" cy="685800"/>
          </a:xfrm>
        </p:spPr>
        <p:txBody>
          <a:bodyPr/>
          <a:lstStyle/>
          <a:p>
            <a:pPr eaLnBrk="1" hangingPunct="1">
              <a:lnSpc>
                <a:spcPct val="120000"/>
              </a:lnSpc>
            </a:pPr>
            <a:r>
              <a:rPr lang="en-US" altLang="en-US" sz="3200" b="1">
                <a:ea typeface="ＭＳ Ｐゴシック" panose="020B0600070205080204" pitchFamily="34" charset="-128"/>
              </a:rPr>
              <a:t>Mergers and Acquisitions: 1719</a:t>
            </a:r>
            <a:endParaRPr lang="en-US" altLang="en-US" sz="2400">
              <a:ea typeface="ＭＳ Ｐゴシック" panose="020B0600070205080204" pitchFamily="34" charset="-128"/>
            </a:endParaRPr>
          </a:p>
        </p:txBody>
      </p:sp>
      <p:sp>
        <p:nvSpPr>
          <p:cNvPr id="278531" name="Rectangle 3">
            <a:extLst>
              <a:ext uri="{FF2B5EF4-FFF2-40B4-BE49-F238E27FC236}">
                <a16:creationId xmlns:a16="http://schemas.microsoft.com/office/drawing/2014/main" id="{2E3EAD0D-764A-222F-ABE2-2C3AF3F25934}"/>
              </a:ext>
            </a:extLst>
          </p:cNvPr>
          <p:cNvSpPr>
            <a:spLocks noGrp="1" noChangeArrowheads="1"/>
          </p:cNvSpPr>
          <p:nvPr>
            <p:ph type="body" idx="1"/>
          </p:nvPr>
        </p:nvSpPr>
        <p:spPr>
          <a:xfrm>
            <a:off x="685800" y="1143000"/>
            <a:ext cx="7772400" cy="5715000"/>
          </a:xfrm>
        </p:spPr>
        <p:txBody>
          <a:bodyPr/>
          <a:lstStyle/>
          <a:p>
            <a:pPr eaLnBrk="1" hangingPunct="1"/>
            <a:r>
              <a:rPr lang="en-US" altLang="en-US" sz="2400">
                <a:ea typeface="ＭＳ Ｐゴシック" panose="020B0600070205080204" pitchFamily="34" charset="-128"/>
              </a:rPr>
              <a:t>May 1719: Acquisition of</a:t>
            </a:r>
          </a:p>
          <a:p>
            <a:pPr lvl="1" eaLnBrk="1" hangingPunct="1"/>
            <a:r>
              <a:rPr lang="en-US" altLang="en-US" sz="2000">
                <a:ea typeface="ＭＳ Ｐゴシック" panose="020B0600070205080204" pitchFamily="34" charset="-128"/>
              </a:rPr>
              <a:t>the Co of the East Indies</a:t>
            </a:r>
          </a:p>
          <a:p>
            <a:pPr lvl="1" eaLnBrk="1" hangingPunct="1"/>
            <a:r>
              <a:rPr lang="en-US" altLang="en-US" sz="2000">
                <a:ea typeface="ＭＳ Ｐゴシック" panose="020B0600070205080204" pitchFamily="34" charset="-128"/>
              </a:rPr>
              <a:t>the Co of China</a:t>
            </a:r>
          </a:p>
          <a:p>
            <a:pPr eaLnBrk="1" hangingPunct="1"/>
            <a:r>
              <a:rPr lang="en-US" altLang="en-US" sz="2400">
                <a:ea typeface="ＭＳ Ｐゴシック" panose="020B0600070205080204" pitchFamily="34" charset="-128"/>
              </a:rPr>
              <a:t>New company is: Company of the Indies</a:t>
            </a:r>
          </a:p>
          <a:p>
            <a:pPr lvl="1" eaLnBrk="1" hangingPunct="1"/>
            <a:r>
              <a:rPr lang="en-US" altLang="en-US" sz="2000">
                <a:ea typeface="ＭＳ Ｐゴシック" panose="020B0600070205080204" pitchFamily="34" charset="-128"/>
              </a:rPr>
              <a:t>June: acquisition of the Company of Africa</a:t>
            </a:r>
          </a:p>
          <a:p>
            <a:pPr lvl="1" eaLnBrk="1" hangingPunct="1"/>
            <a:r>
              <a:rPr lang="en-US" altLang="en-US" sz="2000">
                <a:ea typeface="ＭＳ Ｐゴシック" panose="020B0600070205080204" pitchFamily="34" charset="-128"/>
              </a:rPr>
              <a:t>Share price is still around face value of 500 a share</a:t>
            </a:r>
          </a:p>
          <a:p>
            <a:pPr eaLnBrk="1" hangingPunct="1"/>
            <a:r>
              <a:rPr lang="en-US" altLang="en-US" sz="2400">
                <a:ea typeface="ＭＳ Ｐゴシック" panose="020B0600070205080204" pitchFamily="34" charset="-128"/>
              </a:rPr>
              <a:t>New shares issued</a:t>
            </a:r>
          </a:p>
          <a:p>
            <a:pPr lvl="1" eaLnBrk="1" hangingPunct="1"/>
            <a:r>
              <a:rPr lang="en-US" altLang="en-US" sz="2000">
                <a:ea typeface="ＭＳ Ｐゴシック" panose="020B0600070205080204" pitchFamily="34" charset="-128"/>
              </a:rPr>
              <a:t>Payable in 20 monthly installment (method of Law)</a:t>
            </a:r>
          </a:p>
          <a:p>
            <a:pPr lvl="1" eaLnBrk="1" hangingPunct="1"/>
            <a:r>
              <a:rPr lang="en-US" altLang="en-US" sz="2000">
                <a:ea typeface="ＭＳ Ｐゴシック" panose="020B0600070205080204" pitchFamily="34" charset="-128"/>
              </a:rPr>
              <a:t>4 old shares needed to buy a new one (marketing ploy)</a:t>
            </a:r>
          </a:p>
          <a:p>
            <a:pPr lvl="1" eaLnBrk="1" hangingPunct="1"/>
            <a:r>
              <a:rPr lang="en-US" altLang="en-US" sz="2000">
                <a:ea typeface="ＭＳ Ｐゴシック" panose="020B0600070205080204" pitchFamily="34" charset="-128"/>
              </a:rPr>
              <a:t>By July, capital is more than doubled.</a:t>
            </a:r>
          </a:p>
          <a:p>
            <a:pPr eaLnBrk="1" hangingPunct="1"/>
            <a:r>
              <a:rPr lang="en-US" altLang="en-US" sz="2400">
                <a:ea typeface="ＭＳ Ｐゴシック" panose="020B0600070205080204" pitchFamily="34" charset="-128"/>
              </a:rPr>
              <a:t>July: acquisition of the Mint</a:t>
            </a:r>
          </a:p>
          <a:p>
            <a:pPr eaLnBrk="1" hangingPunct="1"/>
            <a:r>
              <a:rPr lang="en-US" altLang="en-US" sz="2400">
                <a:ea typeface="ＭＳ Ｐゴシック" panose="020B0600070205080204" pitchFamily="34" charset="-128"/>
              </a:rPr>
              <a:t>Share price begins to rise</a:t>
            </a:r>
          </a:p>
          <a:p>
            <a:pPr lvl="1" eaLnBrk="1" hangingPunct="1"/>
            <a:r>
              <a:rPr lang="en-US" altLang="en-US" sz="2000">
                <a:ea typeface="ＭＳ Ｐゴシック" panose="020B0600070205080204" pitchFamily="34" charset="-128"/>
              </a:rPr>
              <a:t>Natural thing to do in view of the acquisitions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7853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7853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7853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7853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78531">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78531">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78531">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278531">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278531">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278531">
                                            <p:txEl>
                                              <p:pRg st="9" end="9"/>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278531">
                                            <p:txEl>
                                              <p:pRg st="10" end="10"/>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278531">
                                            <p:txEl>
                                              <p:pRg st="11" end="11"/>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278531">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8531" grpId="0" build="p" bldLvl="3"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725764CD-E6B8-54D4-5988-4F566A6A9EA2}"/>
              </a:ext>
            </a:extLst>
          </p:cNvPr>
          <p:cNvSpPr>
            <a:spLocks noGrp="1" noChangeArrowheads="1"/>
          </p:cNvSpPr>
          <p:nvPr>
            <p:ph type="title"/>
          </p:nvPr>
        </p:nvSpPr>
        <p:spPr>
          <a:xfrm>
            <a:off x="685800" y="304800"/>
            <a:ext cx="7772400" cy="457200"/>
          </a:xfrm>
        </p:spPr>
        <p:txBody>
          <a:bodyPr/>
          <a:lstStyle/>
          <a:p>
            <a:pPr eaLnBrk="1" hangingPunct="1"/>
            <a:r>
              <a:rPr lang="en-US" altLang="en-US" sz="3600">
                <a:ea typeface="ＭＳ Ｐゴシック" panose="020B0600070205080204" pitchFamily="34" charset="-128"/>
              </a:rPr>
              <a:t>Acceleration</a:t>
            </a:r>
          </a:p>
        </p:txBody>
      </p:sp>
      <p:sp>
        <p:nvSpPr>
          <p:cNvPr id="279559" name="Rectangle 7">
            <a:extLst>
              <a:ext uri="{FF2B5EF4-FFF2-40B4-BE49-F238E27FC236}">
                <a16:creationId xmlns:a16="http://schemas.microsoft.com/office/drawing/2014/main" id="{E4CFDBDE-114F-0FEF-1F6A-221B454BB4DE}"/>
              </a:ext>
            </a:extLst>
          </p:cNvPr>
          <p:cNvSpPr>
            <a:spLocks noGrp="1" noChangeArrowheads="1"/>
          </p:cNvSpPr>
          <p:nvPr>
            <p:ph type="body" idx="1"/>
          </p:nvPr>
        </p:nvSpPr>
        <p:spPr>
          <a:xfrm>
            <a:off x="685800" y="990600"/>
            <a:ext cx="7772400" cy="5334000"/>
          </a:xfrm>
          <a:noFill/>
        </p:spPr>
        <p:txBody>
          <a:bodyPr/>
          <a:lstStyle/>
          <a:p>
            <a:pPr eaLnBrk="1" hangingPunct="1"/>
            <a:r>
              <a:rPr lang="en-US" altLang="en-US" sz="2400">
                <a:ea typeface="ＭＳ Ｐゴシック" panose="020B0600070205080204" pitchFamily="34" charset="-128"/>
              </a:rPr>
              <a:t>August 1719: Acquisition of the Farm (indirect taxes)</a:t>
            </a:r>
          </a:p>
          <a:p>
            <a:pPr lvl="1" eaLnBrk="1" hangingPunct="1"/>
            <a:r>
              <a:rPr lang="en-US" altLang="en-US" sz="2000">
                <a:ea typeface="ＭＳ Ｐゴシック" panose="020B0600070205080204" pitchFamily="34" charset="-128"/>
              </a:rPr>
              <a:t>the previous rent with Pâris is broken</a:t>
            </a:r>
          </a:p>
          <a:p>
            <a:pPr eaLnBrk="1" hangingPunct="1"/>
            <a:r>
              <a:rPr lang="en-US" altLang="en-US" sz="2400">
                <a:ea typeface="ＭＳ Ｐゴシック" panose="020B0600070205080204" pitchFamily="34" charset="-128"/>
              </a:rPr>
              <a:t>September 1719 Very large issue of new shares</a:t>
            </a:r>
          </a:p>
          <a:p>
            <a:pPr eaLnBrk="1" hangingPunct="1"/>
            <a:r>
              <a:rPr lang="en-US" altLang="en-US" sz="2400">
                <a:ea typeface="ＭＳ Ｐゴシック" panose="020B0600070205080204" pitchFamily="34" charset="-128"/>
              </a:rPr>
              <a:t>New company is: Company of the Indies</a:t>
            </a:r>
          </a:p>
          <a:p>
            <a:pPr lvl="1" eaLnBrk="1" hangingPunct="1"/>
            <a:r>
              <a:rPr lang="en-US" altLang="en-US" sz="2000">
                <a:ea typeface="ＭＳ Ｐゴシック" panose="020B0600070205080204" pitchFamily="34" charset="-128"/>
              </a:rPr>
              <a:t>June: acquisition of the Company of Africa</a:t>
            </a:r>
          </a:p>
          <a:p>
            <a:pPr lvl="1" eaLnBrk="1" hangingPunct="1"/>
            <a:r>
              <a:rPr lang="en-US" altLang="en-US" sz="2000">
                <a:ea typeface="ＭＳ Ｐゴシック" panose="020B0600070205080204" pitchFamily="34" charset="-128"/>
              </a:rPr>
              <a:t>Share price is still around face value of 500 a share</a:t>
            </a:r>
          </a:p>
          <a:p>
            <a:pPr eaLnBrk="1" hangingPunct="1"/>
            <a:r>
              <a:rPr lang="en-US" altLang="en-US" sz="2400">
                <a:ea typeface="ＭＳ Ｐゴシック" panose="020B0600070205080204" pitchFamily="34" charset="-128"/>
              </a:rPr>
              <a:t>New shares issued</a:t>
            </a:r>
          </a:p>
          <a:p>
            <a:pPr lvl="1" eaLnBrk="1" hangingPunct="1">
              <a:lnSpc>
                <a:spcPct val="90000"/>
              </a:lnSpc>
            </a:pPr>
            <a:r>
              <a:rPr lang="en-US" altLang="en-US" sz="2000">
                <a:ea typeface="ＭＳ Ｐゴシック" panose="020B0600070205080204" pitchFamily="34" charset="-128"/>
              </a:rPr>
              <a:t>Payable in 20 monthly installment (method of Law)</a:t>
            </a:r>
          </a:p>
          <a:p>
            <a:pPr lvl="1" eaLnBrk="1" hangingPunct="1"/>
            <a:r>
              <a:rPr lang="en-US" altLang="en-US" sz="2000">
                <a:ea typeface="ＭＳ Ｐゴシック" panose="020B0600070205080204" pitchFamily="34" charset="-128"/>
              </a:rPr>
              <a:t>4 old shares needed to buy a new one (marketing ploy)</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7955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7955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7955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7955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7955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79559">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79559">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279559">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27955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9559" grpId="0" build="p" bldLvl="3"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4">
            <a:extLst>
              <a:ext uri="{FF2B5EF4-FFF2-40B4-BE49-F238E27FC236}">
                <a16:creationId xmlns:a16="http://schemas.microsoft.com/office/drawing/2014/main" id="{774CD522-F2CB-5F89-4E08-517EA293B1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09600"/>
            <a:ext cx="8915400" cy="578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B1069D93-55A6-E48E-334F-E7CA90A61DA9}"/>
              </a:ext>
            </a:extLst>
          </p:cNvPr>
          <p:cNvSpPr>
            <a:spLocks noGrp="1" noChangeArrowheads="1"/>
          </p:cNvSpPr>
          <p:nvPr>
            <p:ph type="title"/>
          </p:nvPr>
        </p:nvSpPr>
        <p:spPr>
          <a:xfrm>
            <a:off x="685800" y="228600"/>
            <a:ext cx="7772400" cy="914400"/>
          </a:xfrm>
        </p:spPr>
        <p:txBody>
          <a:bodyPr/>
          <a:lstStyle/>
          <a:p>
            <a:pPr eaLnBrk="1" hangingPunct="1"/>
            <a:r>
              <a:rPr lang="en-US" altLang="en-US" sz="3200" b="1">
                <a:ea typeface="ＭＳ Ｐゴシック" panose="020B0600070205080204" pitchFamily="34" charset="-128"/>
              </a:rPr>
              <a:t>Paper money</a:t>
            </a:r>
            <a:endParaRPr lang="en-US" altLang="en-US" sz="2400">
              <a:ea typeface="ＭＳ Ｐゴシック" panose="020B0600070205080204" pitchFamily="34" charset="-128"/>
            </a:endParaRPr>
          </a:p>
        </p:txBody>
      </p:sp>
      <p:sp>
        <p:nvSpPr>
          <p:cNvPr id="283651" name="Rectangle 3">
            <a:extLst>
              <a:ext uri="{FF2B5EF4-FFF2-40B4-BE49-F238E27FC236}">
                <a16:creationId xmlns:a16="http://schemas.microsoft.com/office/drawing/2014/main" id="{67E1A1E7-D817-DC41-072C-FA9C80D76613}"/>
              </a:ext>
            </a:extLst>
          </p:cNvPr>
          <p:cNvSpPr>
            <a:spLocks noGrp="1" noChangeArrowheads="1"/>
          </p:cNvSpPr>
          <p:nvPr>
            <p:ph type="body" idx="1"/>
          </p:nvPr>
        </p:nvSpPr>
        <p:spPr>
          <a:xfrm>
            <a:off x="533400" y="1219200"/>
            <a:ext cx="7772400" cy="4648200"/>
          </a:xfrm>
        </p:spPr>
        <p:txBody>
          <a:bodyPr/>
          <a:lstStyle/>
          <a:p>
            <a:pPr eaLnBrk="1" hangingPunct="1"/>
            <a:r>
              <a:rPr lang="en-US" altLang="en-US" sz="2400">
                <a:ea typeface="ＭＳ Ｐゴシック" panose="020B0600070205080204" pitchFamily="34" charset="-128"/>
              </a:rPr>
              <a:t>Fall 1719: substitution of bank notes (notes of the Banque Royale) as legal tender</a:t>
            </a:r>
          </a:p>
          <a:p>
            <a:pPr eaLnBrk="1" hangingPunct="1"/>
            <a:r>
              <a:rPr lang="en-US" altLang="en-US" sz="2400">
                <a:ea typeface="ＭＳ Ｐゴシック" panose="020B0600070205080204" pitchFamily="34" charset="-128"/>
              </a:rPr>
              <a:t>Always part of Law’s view (in his system)</a:t>
            </a:r>
          </a:p>
          <a:p>
            <a:pPr eaLnBrk="1" hangingPunct="1"/>
            <a:r>
              <a:rPr lang="en-US" altLang="en-US" sz="2400">
                <a:ea typeface="ＭＳ Ｐゴシック" panose="020B0600070205080204" pitchFamily="34" charset="-128"/>
              </a:rPr>
              <a:t>Increase of notes by about 1 000 million livres</a:t>
            </a:r>
          </a:p>
          <a:p>
            <a:pPr eaLnBrk="1" hangingPunct="1"/>
            <a:r>
              <a:rPr lang="en-US" altLang="en-US" sz="2400">
                <a:ea typeface="ＭＳ Ｐゴシック" panose="020B0600070205080204" pitchFamily="34" charset="-128"/>
              </a:rPr>
              <a:t>Substitution of paper money for commodity money does not necessarily increase the money supply</a:t>
            </a:r>
          </a:p>
          <a:p>
            <a:pPr eaLnBrk="1" hangingPunct="1"/>
            <a:r>
              <a:rPr lang="en-US" altLang="en-US" sz="2400">
                <a:ea typeface="ＭＳ Ｐゴシック" panose="020B0600070205080204" pitchFamily="34" charset="-128"/>
              </a:rPr>
              <a:t>At the same time, the BR could provide credit to buy shares</a:t>
            </a:r>
          </a:p>
          <a:p>
            <a:pPr eaLnBrk="1" hangingPunct="1"/>
            <a:r>
              <a:rPr lang="en-US" altLang="en-US" sz="2400">
                <a:ea typeface="ＭＳ Ｐゴシック" panose="020B0600070205080204" pitchFamily="34" charset="-128"/>
              </a:rPr>
              <a:t>Goal of a large amount of liquidity to lower the interest rate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8365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8365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8365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8365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83651">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8365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3651" grpId="0" build="p" bldLvl="3"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5">
            <a:extLst>
              <a:ext uri="{FF2B5EF4-FFF2-40B4-BE49-F238E27FC236}">
                <a16:creationId xmlns:a16="http://schemas.microsoft.com/office/drawing/2014/main" id="{D48E4D08-C478-2F45-498E-EDD36F360DCB}"/>
              </a:ext>
            </a:extLst>
          </p:cNvPr>
          <p:cNvSpPr>
            <a:spLocks noGrp="1" noChangeArrowheads="1"/>
          </p:cNvSpPr>
          <p:nvPr>
            <p:ph type="title"/>
          </p:nvPr>
        </p:nvSpPr>
        <p:spPr>
          <a:xfrm>
            <a:off x="533400" y="228600"/>
            <a:ext cx="7772400" cy="762000"/>
          </a:xfrm>
        </p:spPr>
        <p:txBody>
          <a:bodyPr/>
          <a:lstStyle/>
          <a:p>
            <a:pPr eaLnBrk="1" hangingPunct="1"/>
            <a:r>
              <a:rPr lang="en-US" altLang="en-US" sz="3200" b="1">
                <a:ea typeface="ＭＳ Ｐゴシック" panose="020B0600070205080204" pitchFamily="34" charset="-128"/>
              </a:rPr>
              <a:t>Goal 10 000</a:t>
            </a:r>
          </a:p>
        </p:txBody>
      </p:sp>
      <p:pic>
        <p:nvPicPr>
          <p:cNvPr id="281606" name="Picture 6">
            <a:extLst>
              <a:ext uri="{FF2B5EF4-FFF2-40B4-BE49-F238E27FC236}">
                <a16:creationId xmlns:a16="http://schemas.microsoft.com/office/drawing/2014/main" id="{6F9F7F6A-2F95-6F3F-DFFD-E7F97A498C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838200"/>
            <a:ext cx="4429125"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1610" name="Rectangle 10">
            <a:extLst>
              <a:ext uri="{FF2B5EF4-FFF2-40B4-BE49-F238E27FC236}">
                <a16:creationId xmlns:a16="http://schemas.microsoft.com/office/drawing/2014/main" id="{BC3D091C-23DD-B2C6-6B68-89D7381A001D}"/>
              </a:ext>
            </a:extLst>
          </p:cNvPr>
          <p:cNvSpPr>
            <a:spLocks noChangeArrowheads="1"/>
          </p:cNvSpPr>
          <p:nvPr/>
        </p:nvSpPr>
        <p:spPr bwMode="auto">
          <a:xfrm>
            <a:off x="4876800" y="2057400"/>
            <a:ext cx="3832225" cy="294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itchFamily="-112" charset="0"/>
                <a:ea typeface="ＭＳ Ｐゴシック" panose="020B0600070205080204" pitchFamily="34" charset="-128"/>
              </a:defRPr>
            </a:lvl1pPr>
            <a:lvl2pPr marL="37931725" indent="-37474525">
              <a:defRPr sz="2400">
                <a:solidFill>
                  <a:schemeClr val="tx1"/>
                </a:solidFill>
                <a:latin typeface="Times" pitchFamily="-112" charset="0"/>
                <a:ea typeface="ＭＳ Ｐゴシック" panose="020B0600070205080204" pitchFamily="34" charset="-128"/>
              </a:defRPr>
            </a:lvl2pPr>
            <a:lvl3pPr>
              <a:defRPr sz="2400">
                <a:solidFill>
                  <a:schemeClr val="tx1"/>
                </a:solidFill>
                <a:latin typeface="Times" pitchFamily="-112" charset="0"/>
                <a:ea typeface="ＭＳ Ｐゴシック" panose="020B0600070205080204" pitchFamily="34" charset="-128"/>
              </a:defRPr>
            </a:lvl3pPr>
            <a:lvl4pPr>
              <a:defRPr sz="2400">
                <a:solidFill>
                  <a:schemeClr val="tx1"/>
                </a:solidFill>
                <a:latin typeface="Times" pitchFamily="-112" charset="0"/>
                <a:ea typeface="ＭＳ Ｐゴシック" panose="020B0600070205080204" pitchFamily="34" charset="-128"/>
              </a:defRPr>
            </a:lvl4pPr>
            <a:lvl5pPr>
              <a:defRPr sz="2400">
                <a:solidFill>
                  <a:schemeClr val="tx1"/>
                </a:solidFill>
                <a:latin typeface="Times" pitchFamily="-11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11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11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11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112" charset="0"/>
                <a:ea typeface="ＭＳ Ｐゴシック" panose="020B0600070205080204" pitchFamily="34" charset="-128"/>
              </a:defRPr>
            </a:lvl9pPr>
          </a:lstStyle>
          <a:p>
            <a:pPr>
              <a:lnSpc>
                <a:spcPct val="130000"/>
              </a:lnSpc>
              <a:buFont typeface="Times" pitchFamily="-112" charset="0"/>
              <a:buChar char="•"/>
            </a:pPr>
            <a:r>
              <a:rPr lang="en-US" altLang="en-US"/>
              <a:t>   Some real growth</a:t>
            </a:r>
          </a:p>
          <a:p>
            <a:pPr>
              <a:lnSpc>
                <a:spcPct val="130000"/>
              </a:lnSpc>
              <a:buFont typeface="Times" pitchFamily="-112" charset="0"/>
              <a:buChar char="•"/>
            </a:pPr>
            <a:r>
              <a:rPr lang="en-US" altLang="en-US"/>
              <a:t>   Some appreciation because of large liquidity</a:t>
            </a:r>
          </a:p>
          <a:p>
            <a:pPr>
              <a:lnSpc>
                <a:spcPct val="130000"/>
              </a:lnSpc>
              <a:buFont typeface="Times" pitchFamily="-112" charset="0"/>
              <a:buChar char="•"/>
            </a:pPr>
            <a:r>
              <a:rPr lang="en-US" altLang="en-US"/>
              <a:t>   Some bubble demand (buy because the price is expected to rise.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8161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81610">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81610">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2816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1610" grpId="0" build="p" bldLvl="2"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4121245C-50AC-F1EA-8565-A4D7D955545D}"/>
              </a:ext>
            </a:extLst>
          </p:cNvPr>
          <p:cNvSpPr>
            <a:spLocks noGrp="1" noChangeArrowheads="1"/>
          </p:cNvSpPr>
          <p:nvPr>
            <p:ph type="title"/>
          </p:nvPr>
        </p:nvSpPr>
        <p:spPr>
          <a:xfrm>
            <a:off x="533400" y="228600"/>
            <a:ext cx="7772400" cy="762000"/>
          </a:xfrm>
        </p:spPr>
        <p:txBody>
          <a:bodyPr/>
          <a:lstStyle/>
          <a:p>
            <a:pPr eaLnBrk="1" hangingPunct="1"/>
            <a:r>
              <a:rPr lang="en-US" altLang="en-US" sz="3200">
                <a:ea typeface="ＭＳ Ｐゴシック" panose="020B0600070205080204" pitchFamily="34" charset="-128"/>
              </a:rPr>
              <a:t>Fever : </a:t>
            </a:r>
            <a:r>
              <a:rPr lang="en-US" altLang="en-US" sz="2400">
                <a:ea typeface="ＭＳ Ｐゴシック" panose="020B0600070205080204" pitchFamily="34" charset="-128"/>
              </a:rPr>
              <a:t>the trading alley (rue Quincampoix)</a:t>
            </a:r>
            <a:r>
              <a:rPr lang="en-US" altLang="en-US" sz="3200">
                <a:ea typeface="ＭＳ Ｐゴシック" panose="020B0600070205080204" pitchFamily="34" charset="-128"/>
              </a:rPr>
              <a:t> </a:t>
            </a:r>
          </a:p>
        </p:txBody>
      </p:sp>
      <p:pic>
        <p:nvPicPr>
          <p:cNvPr id="36867" name="Picture 4">
            <a:extLst>
              <a:ext uri="{FF2B5EF4-FFF2-40B4-BE49-F238E27FC236}">
                <a16:creationId xmlns:a16="http://schemas.microsoft.com/office/drawing/2014/main" id="{4932A5BC-F942-F4A7-6A3D-1957338E92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295400"/>
            <a:ext cx="8559800" cy="615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3E4F1112-AE03-1918-24D0-BEB3EDC395A7}"/>
              </a:ext>
            </a:extLst>
          </p:cNvPr>
          <p:cNvSpPr>
            <a:spLocks noGrp="1" noChangeArrowheads="1"/>
          </p:cNvSpPr>
          <p:nvPr>
            <p:ph type="title"/>
          </p:nvPr>
        </p:nvSpPr>
        <p:spPr>
          <a:xfrm>
            <a:off x="609600" y="0"/>
            <a:ext cx="7772400" cy="685800"/>
          </a:xfrm>
        </p:spPr>
        <p:txBody>
          <a:bodyPr/>
          <a:lstStyle/>
          <a:p>
            <a:pPr eaLnBrk="1" hangingPunct="1"/>
            <a:r>
              <a:rPr lang="en-US" altLang="en-US" sz="3200">
                <a:ea typeface="ＭＳ Ｐゴシック" panose="020B0600070205080204" pitchFamily="34" charset="-128"/>
              </a:rPr>
              <a:t>Shares as money</a:t>
            </a:r>
          </a:p>
        </p:txBody>
      </p:sp>
      <p:sp>
        <p:nvSpPr>
          <p:cNvPr id="282627" name="Rectangle 3">
            <a:extLst>
              <a:ext uri="{FF2B5EF4-FFF2-40B4-BE49-F238E27FC236}">
                <a16:creationId xmlns:a16="http://schemas.microsoft.com/office/drawing/2014/main" id="{B6E6F2EE-4396-D765-0490-740A79E85038}"/>
              </a:ext>
            </a:extLst>
          </p:cNvPr>
          <p:cNvSpPr>
            <a:spLocks noGrp="1" noChangeArrowheads="1"/>
          </p:cNvSpPr>
          <p:nvPr>
            <p:ph type="body" idx="1"/>
          </p:nvPr>
        </p:nvSpPr>
        <p:spPr>
          <a:xfrm>
            <a:off x="533400" y="609600"/>
            <a:ext cx="7772400" cy="5334000"/>
          </a:xfrm>
        </p:spPr>
        <p:txBody>
          <a:bodyPr/>
          <a:lstStyle/>
          <a:p>
            <a:pPr eaLnBrk="1" hangingPunct="1">
              <a:lnSpc>
                <a:spcPct val="90000"/>
              </a:lnSpc>
            </a:pPr>
            <a:r>
              <a:rPr lang="en-US" altLang="en-US" sz="2400">
                <a:ea typeface="ＭＳ Ｐゴシック" panose="020B0600070205080204" pitchFamily="34" charset="-128"/>
              </a:rPr>
              <a:t>January 1720, John Law is Controleur Général</a:t>
            </a:r>
          </a:p>
          <a:p>
            <a:pPr lvl="1" eaLnBrk="1" hangingPunct="1">
              <a:lnSpc>
                <a:spcPct val="90000"/>
              </a:lnSpc>
            </a:pPr>
            <a:r>
              <a:rPr lang="en-US" altLang="en-US" sz="2000">
                <a:ea typeface="ＭＳ Ｐゴシック" panose="020B0600070205080204" pitchFamily="34" charset="-128"/>
              </a:rPr>
              <a:t>Finance minister</a:t>
            </a:r>
          </a:p>
          <a:p>
            <a:pPr lvl="1" eaLnBrk="1" hangingPunct="1">
              <a:lnSpc>
                <a:spcPct val="90000"/>
              </a:lnSpc>
            </a:pPr>
            <a:r>
              <a:rPr lang="en-US" altLang="en-US" sz="2000">
                <a:ea typeface="ＭＳ Ｐゴシック" panose="020B0600070205080204" pitchFamily="34" charset="-128"/>
              </a:rPr>
              <a:t>In charge of monetary policy</a:t>
            </a:r>
          </a:p>
          <a:p>
            <a:pPr lvl="1" eaLnBrk="1" hangingPunct="1">
              <a:lnSpc>
                <a:spcPct val="90000"/>
              </a:lnSpc>
            </a:pPr>
            <a:r>
              <a:rPr lang="en-US" altLang="en-US" sz="2000">
                <a:ea typeface="ＭＳ Ｐゴシック" panose="020B0600070205080204" pitchFamily="34" charset="-128"/>
              </a:rPr>
              <a:t>In charge of the collection of all taxes</a:t>
            </a:r>
          </a:p>
          <a:p>
            <a:pPr lvl="1" eaLnBrk="1" hangingPunct="1">
              <a:lnSpc>
                <a:spcPct val="90000"/>
              </a:lnSpc>
            </a:pPr>
            <a:r>
              <a:rPr lang="en-US" altLang="en-US" sz="2000">
                <a:ea typeface="ＭＳ Ｐゴシック" panose="020B0600070205080204" pitchFamily="34" charset="-128"/>
              </a:rPr>
              <a:t>In charge of all the external trade</a:t>
            </a:r>
          </a:p>
          <a:p>
            <a:pPr eaLnBrk="1" hangingPunct="1">
              <a:lnSpc>
                <a:spcPct val="90000"/>
              </a:lnSpc>
            </a:pPr>
            <a:r>
              <a:rPr lang="en-US" altLang="en-US" sz="2400">
                <a:ea typeface="ＭＳ Ｐゴシック" panose="020B0600070205080204" pitchFamily="34" charset="-128"/>
              </a:rPr>
              <a:t>When shares hit 10 000, some wobbling</a:t>
            </a:r>
          </a:p>
          <a:p>
            <a:pPr eaLnBrk="1" hangingPunct="1">
              <a:lnSpc>
                <a:spcPct val="90000"/>
              </a:lnSpc>
            </a:pPr>
            <a:r>
              <a:rPr lang="en-US" altLang="en-US" sz="2400">
                <a:ea typeface="ＭＳ Ｐゴシック" panose="020B0600070205080204" pitchFamily="34" charset="-128"/>
              </a:rPr>
              <a:t>Banque Générale guarantees the price of 9000.</a:t>
            </a:r>
          </a:p>
          <a:p>
            <a:pPr eaLnBrk="1" hangingPunct="1">
              <a:lnSpc>
                <a:spcPct val="90000"/>
              </a:lnSpc>
            </a:pPr>
            <a:r>
              <a:rPr lang="en-US" altLang="en-US" sz="2400">
                <a:ea typeface="ＭＳ Ｐゴシック" panose="020B0600070205080204" pitchFamily="34" charset="-128"/>
              </a:rPr>
              <a:t>At that moment, shares are equivalent to the money</a:t>
            </a:r>
          </a:p>
          <a:p>
            <a:pPr eaLnBrk="1" hangingPunct="1">
              <a:lnSpc>
                <a:spcPct val="90000"/>
              </a:lnSpc>
            </a:pPr>
            <a:r>
              <a:rPr lang="en-US" altLang="en-US" sz="2400">
                <a:ea typeface="ＭＳ Ｐゴシック" panose="020B0600070205080204" pitchFamily="34" charset="-128"/>
              </a:rPr>
              <a:t>Sum of notes and shares around 5000M in the spring of 1720</a:t>
            </a:r>
          </a:p>
          <a:p>
            <a:pPr eaLnBrk="1" hangingPunct="1">
              <a:lnSpc>
                <a:spcPct val="90000"/>
              </a:lnSpc>
            </a:pPr>
            <a:r>
              <a:rPr lang="en-US" altLang="en-US" sz="2400">
                <a:ea typeface="ＭＳ Ｐゴシック" panose="020B0600070205080204" pitchFamily="34" charset="-128"/>
              </a:rPr>
              <a:t> Was this feasible?</a:t>
            </a:r>
          </a:p>
          <a:p>
            <a:pPr eaLnBrk="1" hangingPunct="1">
              <a:lnSpc>
                <a:spcPct val="90000"/>
              </a:lnSpc>
            </a:pPr>
            <a:r>
              <a:rPr lang="en-US" altLang="en-US" sz="2400">
                <a:ea typeface="ＭＳ Ｐゴシック" panose="020B0600070205080204" pitchFamily="34" charset="-128"/>
              </a:rPr>
              <a:t>Depends on the demand and the sustainability of a low interest rate:</a:t>
            </a:r>
          </a:p>
          <a:p>
            <a:pPr lvl="1" eaLnBrk="1" hangingPunct="1">
              <a:lnSpc>
                <a:spcPct val="90000"/>
              </a:lnSpc>
            </a:pPr>
            <a:r>
              <a:rPr lang="en-US" altLang="en-US" sz="2000">
                <a:ea typeface="ＭＳ Ｐゴシック" panose="020B0600070205080204" pitchFamily="34" charset="-128"/>
              </a:rPr>
              <a:t>At 2 percent, PV of 100 M per year (tax farm of 80M plus some revenues) is 5 000 M. Feasible</a:t>
            </a:r>
          </a:p>
          <a:p>
            <a:pPr lvl="1" eaLnBrk="1" hangingPunct="1">
              <a:lnSpc>
                <a:spcPct val="90000"/>
              </a:lnSpc>
            </a:pPr>
            <a:r>
              <a:rPr lang="en-US" altLang="en-US" sz="2000">
                <a:ea typeface="ＭＳ Ｐゴシック" panose="020B0600070205080204" pitchFamily="34" charset="-128"/>
              </a:rPr>
              <a:t>But, the price leve started to rise.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826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8262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8262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8262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82627">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82627">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82627">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282627">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282627">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282627">
                                            <p:txEl>
                                              <p:pRg st="9" end="9"/>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282627">
                                            <p:txEl>
                                              <p:pRg st="10" end="10"/>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282627">
                                            <p:txEl>
                                              <p:pRg st="11" end="11"/>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282627">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2627" grpId="0" build="p" bldLvl="3"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a:extLst>
              <a:ext uri="{FF2B5EF4-FFF2-40B4-BE49-F238E27FC236}">
                <a16:creationId xmlns:a16="http://schemas.microsoft.com/office/drawing/2014/main" id="{1022CD2F-DEE0-C9AD-32BA-26E79FB676C9}"/>
              </a:ext>
            </a:extLst>
          </p:cNvPr>
          <p:cNvSpPr>
            <a:spLocks noGrp="1" noChangeArrowheads="1"/>
          </p:cNvSpPr>
          <p:nvPr>
            <p:ph type="title"/>
          </p:nvPr>
        </p:nvSpPr>
        <p:spPr>
          <a:xfrm>
            <a:off x="609600" y="304800"/>
            <a:ext cx="7772400" cy="457200"/>
          </a:xfrm>
        </p:spPr>
        <p:txBody>
          <a:bodyPr/>
          <a:lstStyle/>
          <a:p>
            <a:pPr eaLnBrk="1" hangingPunct="1"/>
            <a:r>
              <a:rPr lang="en-US" altLang="en-US" sz="3200">
                <a:ea typeface="ＭＳ Ｐゴシック" panose="020B0600070205080204" pitchFamily="34" charset="-128"/>
              </a:rPr>
              <a:t>Inflation</a:t>
            </a:r>
          </a:p>
        </p:txBody>
      </p:sp>
      <p:pic>
        <p:nvPicPr>
          <p:cNvPr id="38915" name="Picture 4">
            <a:extLst>
              <a:ext uri="{FF2B5EF4-FFF2-40B4-BE49-F238E27FC236}">
                <a16:creationId xmlns:a16="http://schemas.microsoft.com/office/drawing/2014/main" id="{EC0AEAFB-E710-CDF7-CE6C-E56C66B353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066800"/>
            <a:ext cx="6096000" cy="433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6" name="Picture 5">
            <a:extLst>
              <a:ext uri="{FF2B5EF4-FFF2-40B4-BE49-F238E27FC236}">
                <a16:creationId xmlns:a16="http://schemas.microsoft.com/office/drawing/2014/main" id="{3538F5B9-99E1-D9C7-D2BB-1945CFA843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5257800"/>
            <a:ext cx="56388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8467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4674" grpId="0" build="p" bldLvl="2"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4A812A6D-A2F3-D237-7090-FB75337BF417}"/>
              </a:ext>
            </a:extLst>
          </p:cNvPr>
          <p:cNvSpPr>
            <a:spLocks noGrp="1" noChangeArrowheads="1"/>
          </p:cNvSpPr>
          <p:nvPr>
            <p:ph type="title"/>
          </p:nvPr>
        </p:nvSpPr>
        <p:spPr>
          <a:xfrm>
            <a:off x="457200" y="0"/>
            <a:ext cx="7772400" cy="838200"/>
          </a:xfrm>
        </p:spPr>
        <p:txBody>
          <a:bodyPr/>
          <a:lstStyle/>
          <a:p>
            <a:pPr eaLnBrk="1" hangingPunct="1"/>
            <a:r>
              <a:rPr lang="en-US" altLang="en-US" sz="3200">
                <a:ea typeface="ＭＳ Ｐゴシック" panose="020B0600070205080204" pitchFamily="34" charset="-128"/>
              </a:rPr>
              <a:t>What could be done?</a:t>
            </a:r>
          </a:p>
        </p:txBody>
      </p:sp>
      <p:sp>
        <p:nvSpPr>
          <p:cNvPr id="39939" name="Rectangle 3">
            <a:extLst>
              <a:ext uri="{FF2B5EF4-FFF2-40B4-BE49-F238E27FC236}">
                <a16:creationId xmlns:a16="http://schemas.microsoft.com/office/drawing/2014/main" id="{3B9D6A78-65EC-9C2A-4E38-E5AC2D283FD4}"/>
              </a:ext>
            </a:extLst>
          </p:cNvPr>
          <p:cNvSpPr>
            <a:spLocks noGrp="1" noChangeArrowheads="1"/>
          </p:cNvSpPr>
          <p:nvPr>
            <p:ph type="body" idx="1"/>
          </p:nvPr>
        </p:nvSpPr>
        <p:spPr>
          <a:xfrm>
            <a:off x="533400" y="762000"/>
            <a:ext cx="7772400" cy="6553200"/>
          </a:xfrm>
        </p:spPr>
        <p:txBody>
          <a:bodyPr/>
          <a:lstStyle/>
          <a:p>
            <a:pPr eaLnBrk="1" hangingPunct="1">
              <a:lnSpc>
                <a:spcPct val="90000"/>
              </a:lnSpc>
            </a:pPr>
            <a:r>
              <a:rPr lang="en-US" altLang="en-US" sz="2400">
                <a:ea typeface="ＭＳ Ｐゴシック" panose="020B0600070205080204" pitchFamily="34" charset="-128"/>
              </a:rPr>
              <a:t>Money had been created in three manners</a:t>
            </a:r>
          </a:p>
          <a:p>
            <a:pPr lvl="1" eaLnBrk="1" hangingPunct="1">
              <a:lnSpc>
                <a:spcPct val="90000"/>
              </a:lnSpc>
            </a:pPr>
            <a:r>
              <a:rPr lang="en-US" altLang="en-US" sz="2000">
                <a:ea typeface="ＭＳ Ｐゴシック" panose="020B0600070205080204" pitchFamily="34" charset="-128"/>
              </a:rPr>
              <a:t>Monetization of the public debt and capital values of tax farms, Company of the Indies</a:t>
            </a:r>
          </a:p>
          <a:p>
            <a:pPr lvl="1" eaLnBrk="1" hangingPunct="1">
              <a:lnSpc>
                <a:spcPct val="90000"/>
              </a:lnSpc>
            </a:pPr>
            <a:r>
              <a:rPr lang="en-US" altLang="en-US" sz="2000">
                <a:ea typeface="ＭＳ Ｐゴシック" panose="020B0600070205080204" pitchFamily="34" charset="-128"/>
              </a:rPr>
              <a:t>Elimination of gold and silver as support of money</a:t>
            </a:r>
          </a:p>
          <a:p>
            <a:pPr lvl="1" eaLnBrk="1" hangingPunct="1">
              <a:lnSpc>
                <a:spcPct val="90000"/>
              </a:lnSpc>
            </a:pPr>
            <a:r>
              <a:rPr lang="en-US" altLang="en-US" sz="2000">
                <a:ea typeface="ＭＳ Ｐゴシック" panose="020B0600070205080204" pitchFamily="34" charset="-128"/>
              </a:rPr>
              <a:t>Capital gain on the shares when the price went from 5000 to 9000 (priced guaranteed in the spring 1720). The capital gain was induced by future prospects (true or false) and by the lowering of the interest rate</a:t>
            </a:r>
          </a:p>
          <a:p>
            <a:pPr eaLnBrk="1" hangingPunct="1">
              <a:lnSpc>
                <a:spcPct val="90000"/>
              </a:lnSpc>
            </a:pPr>
            <a:r>
              <a:rPr lang="en-US" altLang="en-US" sz="2400">
                <a:ea typeface="ＭＳ Ｐゴシック" panose="020B0600070205080204" pitchFamily="34" charset="-128"/>
              </a:rPr>
              <a:t>Too much money had been created</a:t>
            </a:r>
          </a:p>
          <a:p>
            <a:pPr lvl="1" eaLnBrk="1" hangingPunct="1">
              <a:lnSpc>
                <a:spcPct val="90000"/>
              </a:lnSpc>
            </a:pPr>
            <a:r>
              <a:rPr lang="en-US" altLang="en-US" sz="2000">
                <a:ea typeface="ＭＳ Ｐゴシック" panose="020B0600070205080204" pitchFamily="34" charset="-128"/>
              </a:rPr>
              <a:t>Demand could not be perfectly known, but inflation shows that even in the system (that was new), the demand was less than the supply</a:t>
            </a:r>
          </a:p>
          <a:p>
            <a:pPr eaLnBrk="1" hangingPunct="1">
              <a:lnSpc>
                <a:spcPct val="90000"/>
              </a:lnSpc>
            </a:pPr>
            <a:r>
              <a:rPr lang="en-US" altLang="en-US" sz="2400">
                <a:ea typeface="ＭＳ Ｐゴシック" panose="020B0600070205080204" pitchFamily="34" charset="-128"/>
              </a:rPr>
              <a:t>Something had to be taken back</a:t>
            </a:r>
          </a:p>
          <a:p>
            <a:pPr lvl="1" eaLnBrk="1" hangingPunct="1">
              <a:lnSpc>
                <a:spcPct val="90000"/>
              </a:lnSpc>
            </a:pPr>
            <a:r>
              <a:rPr lang="en-US" altLang="en-US" sz="2000">
                <a:ea typeface="ＭＳ Ｐゴシック" panose="020B0600070205080204" pitchFamily="34" charset="-128"/>
              </a:rPr>
              <a:t>It would have been possible to validate the inflation. In that case the creditors would have lost. Probably, they had more power.</a:t>
            </a:r>
          </a:p>
          <a:p>
            <a:pPr lvl="1" eaLnBrk="1" hangingPunct="1">
              <a:lnSpc>
                <a:spcPct val="90000"/>
              </a:lnSpc>
            </a:pPr>
            <a:r>
              <a:rPr lang="en-US" altLang="en-US" sz="2000">
                <a:ea typeface="ＭＳ Ｐゴシック" panose="020B0600070205080204" pitchFamily="34" charset="-128"/>
              </a:rPr>
              <a:t>Law proposed to eliminate gradually the capital gains. If it had been the same people owning the shares in May 1720 as in September 1719, would have been fair. But,...</a:t>
            </a:r>
          </a:p>
          <a:p>
            <a:pPr lvl="1" eaLnBrk="1" hangingPunct="1">
              <a:lnSpc>
                <a:spcPct val="90000"/>
              </a:lnSpc>
            </a:pPr>
            <a:endParaRPr lang="en-US" altLang="en-US" sz="2000">
              <a:ea typeface="ＭＳ Ｐゴシック" panose="020B0600070205080204" pitchFamily="34" charset="-128"/>
            </a:endParaRP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089A7C8D-0F40-950A-FBEF-F90B97738A40}"/>
              </a:ext>
            </a:extLst>
          </p:cNvPr>
          <p:cNvSpPr>
            <a:spLocks noGrp="1" noChangeArrowheads="1"/>
          </p:cNvSpPr>
          <p:nvPr>
            <p:ph type="title"/>
          </p:nvPr>
        </p:nvSpPr>
        <p:spPr>
          <a:xfrm>
            <a:off x="533400" y="0"/>
            <a:ext cx="7772400" cy="762000"/>
          </a:xfrm>
        </p:spPr>
        <p:txBody>
          <a:bodyPr/>
          <a:lstStyle/>
          <a:p>
            <a:pPr eaLnBrk="1" hangingPunct="1"/>
            <a:r>
              <a:rPr lang="en-US" altLang="en-US" sz="3200">
                <a:ea typeface="ＭＳ Ｐゴシック" panose="020B0600070205080204" pitchFamily="34" charset="-128"/>
              </a:rPr>
              <a:t>The retreat</a:t>
            </a:r>
          </a:p>
        </p:txBody>
      </p:sp>
      <p:sp>
        <p:nvSpPr>
          <p:cNvPr id="286723" name="Rectangle 3">
            <a:extLst>
              <a:ext uri="{FF2B5EF4-FFF2-40B4-BE49-F238E27FC236}">
                <a16:creationId xmlns:a16="http://schemas.microsoft.com/office/drawing/2014/main" id="{E7F965C1-452A-A202-EB39-F5FD3FE4D969}"/>
              </a:ext>
            </a:extLst>
          </p:cNvPr>
          <p:cNvSpPr>
            <a:spLocks noGrp="1" noChangeArrowheads="1"/>
          </p:cNvSpPr>
          <p:nvPr>
            <p:ph type="body" idx="1"/>
          </p:nvPr>
        </p:nvSpPr>
        <p:spPr>
          <a:xfrm>
            <a:off x="0" y="609600"/>
            <a:ext cx="8382000" cy="1828800"/>
          </a:xfrm>
        </p:spPr>
        <p:txBody>
          <a:bodyPr/>
          <a:lstStyle/>
          <a:p>
            <a:pPr eaLnBrk="1" hangingPunct="1"/>
            <a:r>
              <a:rPr lang="en-US" altLang="en-US" sz="2400">
                <a:ea typeface="ＭＳ Ｐゴシック" panose="020B0600070205080204" pitchFamily="34" charset="-128"/>
              </a:rPr>
              <a:t>May 1720: Law recognizes that the inflation does not fit with the theory.</a:t>
            </a:r>
          </a:p>
        </p:txBody>
      </p:sp>
      <p:pic>
        <p:nvPicPr>
          <p:cNvPr id="286724" name="Picture 4">
            <a:extLst>
              <a:ext uri="{FF2B5EF4-FFF2-40B4-BE49-F238E27FC236}">
                <a16:creationId xmlns:a16="http://schemas.microsoft.com/office/drawing/2014/main" id="{9A971904-3219-5099-ABCA-540AFC37E1C7}"/>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76100">
            <a:off x="-390525" y="1552575"/>
            <a:ext cx="9507538" cy="611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25" name="Rectangle 5">
            <a:extLst>
              <a:ext uri="{FF2B5EF4-FFF2-40B4-BE49-F238E27FC236}">
                <a16:creationId xmlns:a16="http://schemas.microsoft.com/office/drawing/2014/main" id="{617EFAA1-DA51-4C93-EC35-EB3F9F8A9DB1}"/>
              </a:ext>
            </a:extLst>
          </p:cNvPr>
          <p:cNvSpPr>
            <a:spLocks noChangeArrowheads="1"/>
          </p:cNvSpPr>
          <p:nvPr/>
        </p:nvSpPr>
        <p:spPr bwMode="auto">
          <a:xfrm>
            <a:off x="228600" y="2209800"/>
            <a:ext cx="4191000" cy="385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itchFamily="-112" charset="0"/>
                <a:ea typeface="ＭＳ Ｐゴシック" panose="020B0600070205080204" pitchFamily="34" charset="-128"/>
              </a:defRPr>
            </a:lvl1pPr>
            <a:lvl2pPr marL="37931725" indent="-37474525">
              <a:defRPr sz="2400">
                <a:solidFill>
                  <a:schemeClr val="tx1"/>
                </a:solidFill>
                <a:latin typeface="Times" pitchFamily="-112" charset="0"/>
                <a:ea typeface="ＭＳ Ｐゴシック" panose="020B0600070205080204" pitchFamily="34" charset="-128"/>
              </a:defRPr>
            </a:lvl2pPr>
            <a:lvl3pPr>
              <a:defRPr sz="2400">
                <a:solidFill>
                  <a:schemeClr val="tx1"/>
                </a:solidFill>
                <a:latin typeface="Times" pitchFamily="-112" charset="0"/>
                <a:ea typeface="ＭＳ Ｐゴシック" panose="020B0600070205080204" pitchFamily="34" charset="-128"/>
              </a:defRPr>
            </a:lvl3pPr>
            <a:lvl4pPr>
              <a:defRPr sz="2400">
                <a:solidFill>
                  <a:schemeClr val="tx1"/>
                </a:solidFill>
                <a:latin typeface="Times" pitchFamily="-112" charset="0"/>
                <a:ea typeface="ＭＳ Ｐゴシック" panose="020B0600070205080204" pitchFamily="34" charset="-128"/>
              </a:defRPr>
            </a:lvl4pPr>
            <a:lvl5pPr>
              <a:defRPr sz="2400">
                <a:solidFill>
                  <a:schemeClr val="tx1"/>
                </a:solidFill>
                <a:latin typeface="Times" pitchFamily="-11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11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11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11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112" charset="0"/>
                <a:ea typeface="ＭＳ Ｐゴシック" panose="020B0600070205080204" pitchFamily="34" charset="-128"/>
              </a:defRPr>
            </a:lvl9pPr>
          </a:lstStyle>
          <a:p>
            <a:pPr eaLnBrk="1" hangingPunct="1">
              <a:lnSpc>
                <a:spcPct val="110000"/>
              </a:lnSpc>
              <a:spcBef>
                <a:spcPct val="20000"/>
              </a:spcBef>
              <a:buFontTx/>
              <a:buChar char="•"/>
            </a:pPr>
            <a:r>
              <a:rPr lang="en-US" altLang="en-US"/>
              <a:t>  Announces a plan of gradual reductions of the guaranteed value of the share</a:t>
            </a:r>
          </a:p>
          <a:p>
            <a:pPr eaLnBrk="1" hangingPunct="1">
              <a:lnSpc>
                <a:spcPct val="110000"/>
              </a:lnSpc>
              <a:spcBef>
                <a:spcPct val="20000"/>
              </a:spcBef>
              <a:buFontTx/>
              <a:buChar char="•"/>
            </a:pPr>
            <a:r>
              <a:rPr lang="en-US" altLang="en-US"/>
              <a:t>  Plan lasts only for a few days. Opposition of creditors and Parlement.</a:t>
            </a:r>
          </a:p>
          <a:p>
            <a:pPr eaLnBrk="1" hangingPunct="1">
              <a:lnSpc>
                <a:spcPct val="110000"/>
              </a:lnSpc>
              <a:spcBef>
                <a:spcPct val="20000"/>
              </a:spcBef>
              <a:buFontTx/>
              <a:buChar char="•"/>
            </a:pPr>
            <a:r>
              <a:rPr lang="en-US" altLang="en-US"/>
              <a:t>  When removed, the share price is reduced</a:t>
            </a:r>
          </a:p>
          <a:p>
            <a:pPr>
              <a:lnSpc>
                <a:spcPct val="110000"/>
              </a:lnSpc>
            </a:pPr>
            <a:endParaRPr lang="en-US" alt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867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8672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2867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23" grpId="0" build="p" autoUpdateAnimBg="0"/>
      <p:bldP spid="286725" grpId="0" autoUpdateAnimBg="0"/>
    </p:bldLst>
  </p:timing>
</p:sld>
</file>

<file path=ppt/theme/theme1.xml><?xml version="1.0" encoding="utf-8"?>
<a:theme xmlns:a="http://schemas.openxmlformats.org/drawingml/2006/main" name="Egypt">
  <a:themeElements>
    <a:clrScheme name="Egyp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gypt">
      <a:majorFont>
        <a:latin typeface="Times"/>
        <a:ea typeface="ヒラギノ明朝 ProN W3"/>
        <a:cs typeface="ヒラギノ明朝 ProN W3"/>
      </a:majorFont>
      <a:minorFont>
        <a:latin typeface="Times"/>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pitchFamily="-110" charset="0"/>
            <a:ea typeface="ヒラギノ明朝 ProN W3" pitchFamily="-110" charset="-128"/>
            <a:cs typeface="ヒラギノ明朝 ProN W3" pitchFamily="-110" charset="-128"/>
            <a:sym typeface="Times" pitchFamily="-110" charset="0"/>
          </a:defRPr>
        </a:defPPr>
      </a:lstStyle>
    </a:spDef>
    <a:ln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pitchFamily="-110" charset="0"/>
            <a:ea typeface="ヒラギノ明朝 ProN W3" pitchFamily="-110" charset="-128"/>
            <a:cs typeface="ヒラギノ明朝 ProN W3" pitchFamily="-110" charset="-128"/>
            <a:sym typeface="Times" pitchFamily="-110" charset="0"/>
          </a:defRPr>
        </a:defPPr>
      </a:lstStyle>
    </a:lnDef>
  </a:objectDefaults>
  <a:extraClrSchemeLst>
    <a:extraClrScheme>
      <a:clrScheme name="Egyp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Dickson-co" id="{3522359F-1273-6048-B18F-5D33A6BFD460}" vid="{AF9A2670-1175-BB4F-B7A6-913925C2EF2A}"/>
    </a:ext>
  </a:extLst>
</a:theme>
</file>

<file path=ppt/theme/theme2.xml><?xml version="1.0" encoding="utf-8"?>
<a:theme xmlns:a="http://schemas.openxmlformats.org/drawingml/2006/main" name="Title &amp; Subtitle">
  <a:themeElements>
    <a:clrScheme name="Title &amp; Subtit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Subtitle">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pitchFamily="-110" charset="0"/>
            <a:ea typeface="ヒラギノ明朝 ProN W3" pitchFamily="-110" charset="-128"/>
            <a:cs typeface="ヒラギノ明朝 ProN W3" pitchFamily="-110" charset="-128"/>
            <a:sym typeface="Times" pitchFamily="-110" charset="0"/>
          </a:defRPr>
        </a:defPPr>
      </a:lstStyle>
    </a:spDef>
    <a:ln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pitchFamily="-110" charset="0"/>
            <a:ea typeface="ヒラギノ明朝 ProN W3" pitchFamily="-110" charset="-128"/>
            <a:cs typeface="ヒラギノ明朝 ProN W3" pitchFamily="-110" charset="-128"/>
            <a:sym typeface="Times" pitchFamily="-110" charset="0"/>
          </a:defRPr>
        </a:defPPr>
      </a:lstStyle>
    </a:lnDef>
  </a:objectDefaults>
  <a:extraClrSchemeLst>
    <a:extraClrScheme>
      <a:clrScheme name="Title &amp; Subtit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Dickson-co" id="{3522359F-1273-6048-B18F-5D33A6BFD460}" vid="{E9DD32CE-B64E-A84C-BEA6-59EE7749E0A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Egypt</Template>
  <TotalTime>9</TotalTime>
  <Pages>0</Pages>
  <Words>1614</Words>
  <Characters>0</Characters>
  <Application>Microsoft Macintosh PowerPoint</Application>
  <PresentationFormat>On-screen Show (4:3)</PresentationFormat>
  <Lines>0</Lines>
  <Paragraphs>179</Paragraphs>
  <Slides>32</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32</vt:i4>
      </vt:variant>
    </vt:vector>
  </HeadingPairs>
  <TitlesOfParts>
    <vt:vector size="42" baseType="lpstr">
      <vt:lpstr>ＭＳ Ｐゴシック</vt:lpstr>
      <vt:lpstr>Al Nile</vt:lpstr>
      <vt:lpstr>Calibri</vt:lpstr>
      <vt:lpstr>Cambria</vt:lpstr>
      <vt:lpstr>Gill Sans</vt:lpstr>
      <vt:lpstr>Helvetica</vt:lpstr>
      <vt:lpstr>Times</vt:lpstr>
      <vt:lpstr>Times (Body)</vt:lpstr>
      <vt:lpstr>Egypt</vt:lpstr>
      <vt:lpstr>Title &amp; Subtitle</vt:lpstr>
      <vt:lpstr>The South Sea Bubble  Ec 565 September 26</vt:lpstr>
      <vt:lpstr>Background </vt:lpstr>
      <vt:lpstr>Plan of 01/21/20 (D-97)</vt:lpstr>
      <vt:lpstr>Chapter 6 </vt:lpstr>
      <vt:lpstr>References </vt:lpstr>
      <vt:lpstr>R. Dale</vt:lpstr>
      <vt:lpstr>References </vt:lpstr>
      <vt:lpstr>Model of Abreu and Brunnermeier</vt:lpstr>
      <vt:lpstr>The Law affair</vt:lpstr>
      <vt:lpstr>Spending under Louis XIV</vt:lpstr>
      <vt:lpstr>PowerPoint Presentation</vt:lpstr>
      <vt:lpstr>Debt instruments</vt:lpstr>
      <vt:lpstr>PowerPoint Presentation</vt:lpstr>
      <vt:lpstr>Share prices of the Company of the Indies</vt:lpstr>
      <vt:lpstr>State of the economy in 1715</vt:lpstr>
      <vt:lpstr>Price level (Hamilton)</vt:lpstr>
      <vt:lpstr>John Law’s views</vt:lpstr>
      <vt:lpstr>Doctrine of real bills</vt:lpstr>
      <vt:lpstr>Privatization of the public debt</vt:lpstr>
      <vt:lpstr>Trade companies and the public debt</vt:lpstr>
      <vt:lpstr>The beginning of the system</vt:lpstr>
      <vt:lpstr>Consolidating the base</vt:lpstr>
      <vt:lpstr>Mergers and Acquisitions: 1719</vt:lpstr>
      <vt:lpstr>Acceleration</vt:lpstr>
      <vt:lpstr>PowerPoint Presentation</vt:lpstr>
      <vt:lpstr>Paper money</vt:lpstr>
      <vt:lpstr>Goal 10 000</vt:lpstr>
      <vt:lpstr>Fever : the trading alley (rue Quincampoix) </vt:lpstr>
      <vt:lpstr>Shares as money</vt:lpstr>
      <vt:lpstr>Inflation</vt:lpstr>
      <vt:lpstr>What could be done?</vt:lpstr>
      <vt:lpstr>The retreat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Chamley, Christophe</dc:creator>
  <cp:keywords/>
  <dc:description/>
  <cp:lastModifiedBy>Chamley, Christophe</cp:lastModifiedBy>
  <cp:revision>4</cp:revision>
  <cp:lastPrinted>2017-10-16T17:27:23Z</cp:lastPrinted>
  <dcterms:created xsi:type="dcterms:W3CDTF">2024-09-26T22:01:11Z</dcterms:created>
  <dcterms:modified xsi:type="dcterms:W3CDTF">2024-09-26T22:10:31Z</dcterms:modified>
</cp:coreProperties>
</file>