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0f94194cb6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0f94194cb6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0e80f8d73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0e80f8d73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d4e3aec9d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d4e3aec9d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0f94194cb6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0f94194cb6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 sub </a:t>
            </a:r>
            <a:r>
              <a:rPr lang="en"/>
              <a:t>items</a:t>
            </a:r>
            <a:r>
              <a:rPr lang="en"/>
              <a:t> from notes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d4e3aec9d5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d4e3aec9d5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0e80f8d732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0e80f8d73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2d4e3aec9d5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2d4e3aec9d5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d4e3aec9d5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2d4e3aec9d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0e80f8d732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0e80f8d732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2d4e3aec9d5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2d4e3aec9d5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Graph: The negative coefficient indicates that as the share of monasterial serfs increased, the share of serfs in 1858 tended to be lower. This supports the idea that church-owned lands, once nationalized, were less likely to convert peasants into serfs under private landlords. The "negative share" here reflects that regions with higher shares of monasterial serfs before nationalization actually had lower shares of serfs among the total population by 1858. </a:t>
            </a:r>
            <a:endParaRPr/>
          </a:p>
          <a:p>
            <a:pPr indent="0" lvl="0" marL="0" rtl="0" algn="l">
              <a:spcBef>
                <a:spcPts val="0"/>
              </a:spcBef>
              <a:spcAft>
                <a:spcPts val="0"/>
              </a:spcAft>
              <a:buNone/>
            </a:pPr>
            <a:r>
              <a:rPr lang="en"/>
              <a:t>This implies that monasterial serf distribution is a valid instrument for total serf prevalence, as it introduces exogenous variation not driven by economic or regional productivity factors.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0e80f8d732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0e80f8d732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0f94194cb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0f94194cb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0f94194cb6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30f94194cb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Clarify what industrial development means (how is it measured?), talk about the economic </a:t>
            </a:r>
            <a:r>
              <a:rPr lang="en"/>
              <a:t>intuitions</a:t>
            </a:r>
            <a:r>
              <a:rPr lang="en"/>
              <a:t> (why industry grows?)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10bd2669c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10bd2669c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106927ae95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106927ae95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0f94194cb6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0f94194cb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0f94194cb6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0f94194cb6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2.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n" sz="2980">
                <a:latin typeface="Times New Roman"/>
                <a:ea typeface="Times New Roman"/>
                <a:cs typeface="Times New Roman"/>
                <a:sym typeface="Times New Roman"/>
              </a:rPr>
              <a:t>The Economics Effects of the Abolition of Serfdom: Evidence from the Russian Empire</a:t>
            </a:r>
            <a:endParaRPr sz="2980">
              <a:latin typeface="Times New Roman"/>
              <a:ea typeface="Times New Roman"/>
              <a:cs typeface="Times New Roman"/>
              <a:sym typeface="Times New Roman"/>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2100">
                <a:latin typeface="Times New Roman"/>
                <a:ea typeface="Times New Roman"/>
                <a:cs typeface="Times New Roman"/>
                <a:sym typeface="Times New Roman"/>
              </a:rPr>
              <a:t>By Andrei Markevich and Ekaterina Zhuravskaya</a:t>
            </a:r>
            <a:endParaRPr sz="210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was serfdom?</a:t>
            </a:r>
            <a:endParaRPr/>
          </a:p>
        </p:txBody>
      </p:sp>
      <p:sp>
        <p:nvSpPr>
          <p:cNvPr id="61" name="Google Shape;61;p14"/>
          <p:cNvSpPr txBox="1"/>
          <p:nvPr>
            <p:ph idx="1" type="body"/>
          </p:nvPr>
        </p:nvSpPr>
        <p:spPr>
          <a:xfrm>
            <a:off x="311700" y="1152475"/>
            <a:ext cx="8520600" cy="3990900"/>
          </a:xfrm>
          <a:prstGeom prst="rect">
            <a:avLst/>
          </a:prstGeom>
        </p:spPr>
        <p:txBody>
          <a:bodyPr anchorCtr="0" anchor="t" bIns="91425" lIns="91425" spcFirstLastPara="1" rIns="91425" wrap="square" tIns="91425">
            <a:normAutofit fontScale="32500" lnSpcReduction="20000"/>
          </a:bodyPr>
          <a:lstStyle/>
          <a:p>
            <a:pPr indent="-321468" lvl="0" marL="457200" rtl="0" algn="l">
              <a:lnSpc>
                <a:spcPct val="150000"/>
              </a:lnSpc>
              <a:spcBef>
                <a:spcPts val="0"/>
              </a:spcBef>
              <a:spcAft>
                <a:spcPts val="0"/>
              </a:spcAft>
              <a:buSzPct val="100000"/>
              <a:buChar char="●"/>
            </a:pPr>
            <a:r>
              <a:rPr lang="en" sz="4500"/>
              <a:t>A key institution in Russian history. Existed in its most severe form between 1649-1861 (around 212 years).</a:t>
            </a:r>
            <a:endParaRPr sz="4500"/>
          </a:p>
          <a:p>
            <a:pPr indent="-321468" lvl="0" marL="457200" rtl="0" algn="l">
              <a:lnSpc>
                <a:spcPct val="150000"/>
              </a:lnSpc>
              <a:spcBef>
                <a:spcPts val="0"/>
              </a:spcBef>
              <a:spcAft>
                <a:spcPts val="0"/>
              </a:spcAft>
              <a:buSzPct val="100000"/>
              <a:buChar char="●"/>
            </a:pPr>
            <a:r>
              <a:rPr lang="en" sz="4500"/>
              <a:t>The paper defines a serf as a member of the rural population bound to forced labor under the ownership of the gentry, with limited personal freedoms.</a:t>
            </a:r>
            <a:endParaRPr sz="4500"/>
          </a:p>
          <a:p>
            <a:pPr indent="-321468" lvl="0" marL="457200" rtl="0" algn="l">
              <a:lnSpc>
                <a:spcPct val="150000"/>
              </a:lnSpc>
              <a:spcBef>
                <a:spcPts val="0"/>
              </a:spcBef>
              <a:spcAft>
                <a:spcPts val="0"/>
              </a:spcAft>
              <a:buSzPct val="100000"/>
              <a:buChar char="●"/>
            </a:pPr>
            <a:r>
              <a:rPr lang="en" sz="4500"/>
              <a:t>Originally, Russian peasants were free and could migrate across estates. </a:t>
            </a:r>
            <a:endParaRPr sz="4500"/>
          </a:p>
          <a:p>
            <a:pPr indent="-321468" lvl="1" marL="914400" rtl="0" algn="l">
              <a:lnSpc>
                <a:spcPct val="150000"/>
              </a:lnSpc>
              <a:spcBef>
                <a:spcPts val="0"/>
              </a:spcBef>
              <a:spcAft>
                <a:spcPts val="0"/>
              </a:spcAft>
              <a:buSzPct val="100000"/>
              <a:buChar char="○"/>
            </a:pPr>
            <a:r>
              <a:rPr lang="en" sz="4500"/>
              <a:t>1649 Code of Law (Sobornoye Ulozhenie) proclaimed that peasants were the property of their estates and made migration a criminal offense. </a:t>
            </a:r>
            <a:endParaRPr sz="4500"/>
          </a:p>
          <a:p>
            <a:pPr indent="-321468" lvl="0" marL="457200" rtl="0" algn="l">
              <a:lnSpc>
                <a:spcPct val="150000"/>
              </a:lnSpc>
              <a:spcBef>
                <a:spcPts val="0"/>
              </a:spcBef>
              <a:spcAft>
                <a:spcPts val="0"/>
              </a:spcAft>
              <a:buSzPct val="100000"/>
              <a:buChar char="●"/>
            </a:pPr>
            <a:r>
              <a:rPr lang="en" sz="4500"/>
              <a:t>Serfs had to fulfill obligations in the form of in kind payment (quitrent) or labor (corvée) for their landlords. </a:t>
            </a:r>
            <a:endParaRPr sz="4500"/>
          </a:p>
          <a:p>
            <a:pPr indent="-321468" lvl="0" marL="457200" rtl="0" algn="l">
              <a:lnSpc>
                <a:spcPct val="150000"/>
              </a:lnSpc>
              <a:spcBef>
                <a:spcPts val="0"/>
              </a:spcBef>
              <a:spcAft>
                <a:spcPts val="0"/>
              </a:spcAft>
              <a:buSzPct val="100000"/>
              <a:buChar char="●"/>
            </a:pPr>
            <a:r>
              <a:rPr lang="en" sz="4500"/>
              <a:t>The landlords had (almost) full discretion over the amount and the form of these obligations. </a:t>
            </a:r>
            <a:endParaRPr sz="4500"/>
          </a:p>
          <a:p>
            <a:pPr indent="-321468" lvl="0" marL="457200" rtl="0" algn="l">
              <a:lnSpc>
                <a:spcPct val="150000"/>
              </a:lnSpc>
              <a:spcBef>
                <a:spcPts val="0"/>
              </a:spcBef>
              <a:spcAft>
                <a:spcPts val="0"/>
              </a:spcAft>
              <a:buSzPct val="100000"/>
              <a:buChar char="●"/>
            </a:pPr>
            <a:r>
              <a:rPr lang="en" sz="4500"/>
              <a:t>The landlords also had the right to sell, to buy, or to lease their serfs.</a:t>
            </a:r>
            <a:endParaRPr sz="4500"/>
          </a:p>
          <a:p>
            <a:pPr indent="0" lvl="0" marL="0" rtl="0" algn="l">
              <a:spcBef>
                <a:spcPts val="1200"/>
              </a:spcBef>
              <a:spcAft>
                <a:spcPts val="0"/>
              </a:spcAft>
              <a:buClr>
                <a:schemeClr val="dk1"/>
              </a:buClr>
              <a:buSzPct val="61111"/>
              <a:buFont typeface="Arial"/>
              <a:buNone/>
            </a:pPr>
            <a:r>
              <a:t/>
            </a:r>
            <a:endParaRPr/>
          </a:p>
          <a:p>
            <a:pPr indent="0" lvl="0" marL="0" rtl="0" algn="l">
              <a:spcBef>
                <a:spcPts val="120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Emancipation of Serfs</a:t>
            </a:r>
            <a:endParaRPr/>
          </a:p>
        </p:txBody>
      </p:sp>
      <p:sp>
        <p:nvSpPr>
          <p:cNvPr id="67" name="Google Shape;67;p15"/>
          <p:cNvSpPr txBox="1"/>
          <p:nvPr>
            <p:ph idx="1" type="body"/>
          </p:nvPr>
        </p:nvSpPr>
        <p:spPr>
          <a:xfrm>
            <a:off x="311700" y="1017725"/>
            <a:ext cx="8520600" cy="39816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sz="1400"/>
              <a:t>Occurred</a:t>
            </a:r>
            <a:r>
              <a:rPr lang="en" sz="1400"/>
              <a:t> in two stages:</a:t>
            </a:r>
            <a:endParaRPr sz="1400"/>
          </a:p>
          <a:p>
            <a:pPr indent="-317500" lvl="1" marL="914400" rtl="0" algn="l">
              <a:spcBef>
                <a:spcPts val="0"/>
              </a:spcBef>
              <a:spcAft>
                <a:spcPts val="0"/>
              </a:spcAft>
              <a:buSzPts val="1400"/>
              <a:buChar char="○"/>
            </a:pPr>
            <a:r>
              <a:rPr lang="en"/>
              <a:t>Emancipation </a:t>
            </a:r>
            <a:r>
              <a:rPr lang="en"/>
              <a:t>occurred</a:t>
            </a:r>
            <a:r>
              <a:rPr lang="en"/>
              <a:t> in 1861</a:t>
            </a:r>
            <a:endParaRPr/>
          </a:p>
          <a:p>
            <a:pPr indent="-317500" lvl="2" marL="1371600" rtl="0" algn="l">
              <a:spcBef>
                <a:spcPts val="0"/>
              </a:spcBef>
              <a:spcAft>
                <a:spcPts val="0"/>
              </a:spcAft>
              <a:buSzPts val="1400"/>
              <a:buChar char="■"/>
            </a:pPr>
            <a:r>
              <a:rPr lang="en"/>
              <a:t>At time of </a:t>
            </a:r>
            <a:r>
              <a:rPr lang="en"/>
              <a:t>emancipation</a:t>
            </a:r>
            <a:r>
              <a:rPr lang="en"/>
              <a:t>, obligations of serfs to landlords were fixed as rent payments for land use</a:t>
            </a:r>
            <a:endParaRPr/>
          </a:p>
          <a:p>
            <a:pPr indent="-317500" lvl="2" marL="1371600" rtl="0" algn="l">
              <a:spcBef>
                <a:spcPts val="0"/>
              </a:spcBef>
              <a:spcAft>
                <a:spcPts val="0"/>
              </a:spcAft>
              <a:buSzPts val="1400"/>
              <a:buChar char="■"/>
            </a:pPr>
            <a:r>
              <a:rPr lang="en"/>
              <a:t>After emancipation, Landlords lost the right to change the level of peasant obligations, to sell, buy, lease, punish, or imprison peasants (no more coercion incentives and no more ratchet effect)</a:t>
            </a:r>
            <a:endParaRPr/>
          </a:p>
          <a:p>
            <a:pPr indent="-317500" lvl="1" marL="914400" rtl="0" algn="l">
              <a:spcBef>
                <a:spcPts val="0"/>
              </a:spcBef>
              <a:spcAft>
                <a:spcPts val="0"/>
              </a:spcAft>
              <a:buSzPts val="1400"/>
              <a:buChar char="○"/>
            </a:pPr>
            <a:r>
              <a:rPr lang="en"/>
              <a:t>Land reform implementation took place over next 20 years </a:t>
            </a:r>
            <a:endParaRPr/>
          </a:p>
          <a:p>
            <a:pPr indent="-317500" lvl="2" marL="1371600" rtl="0" algn="l">
              <a:spcBef>
                <a:spcPts val="0"/>
              </a:spcBef>
              <a:spcAft>
                <a:spcPts val="0"/>
              </a:spcAft>
              <a:buSzPts val="1400"/>
              <a:buChar char="■"/>
            </a:pPr>
            <a:r>
              <a:rPr lang="en"/>
              <a:t>Abolishment of any obligations of former serfs to landlords by </a:t>
            </a:r>
            <a:r>
              <a:rPr lang="en"/>
              <a:t>transferring</a:t>
            </a:r>
            <a:r>
              <a:rPr lang="en"/>
              <a:t> land rights to peasant </a:t>
            </a:r>
            <a:r>
              <a:rPr lang="en"/>
              <a:t>communes</a:t>
            </a:r>
            <a:r>
              <a:rPr lang="en"/>
              <a:t>, in return for redemption payments</a:t>
            </a:r>
            <a:endParaRPr/>
          </a:p>
          <a:p>
            <a:pPr indent="-317500" lvl="2" marL="1371600" rtl="0" algn="l">
              <a:spcBef>
                <a:spcPts val="0"/>
              </a:spcBef>
              <a:spcAft>
                <a:spcPts val="0"/>
              </a:spcAft>
              <a:buSzPts val="1400"/>
              <a:buChar char="■"/>
            </a:pPr>
            <a:r>
              <a:rPr lang="en"/>
              <a:t>Emancipated serfs (peasants) had an obligation by law to buy out the land from the landlords as a commune</a:t>
            </a:r>
            <a:endParaRPr/>
          </a:p>
          <a:p>
            <a:pPr indent="-317500" lvl="0" marL="457200" rtl="0" algn="l">
              <a:spcBef>
                <a:spcPts val="0"/>
              </a:spcBef>
              <a:spcAft>
                <a:spcPts val="0"/>
              </a:spcAft>
              <a:buSzPts val="1400"/>
              <a:buChar char="●"/>
            </a:pPr>
            <a:r>
              <a:rPr lang="en" sz="1400"/>
              <a:t>An important impact of Serf </a:t>
            </a:r>
            <a:r>
              <a:rPr lang="en" sz="1400"/>
              <a:t>emancipation was the cessation of the Ratchet Effect</a:t>
            </a:r>
            <a:r>
              <a:rPr lang="en" sz="1400"/>
              <a:t> </a:t>
            </a:r>
            <a:endParaRPr sz="1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 Brief History </a:t>
            </a:r>
            <a:endParaRPr/>
          </a:p>
        </p:txBody>
      </p:sp>
      <p:pic>
        <p:nvPicPr>
          <p:cNvPr id="73" name="Google Shape;73;p16"/>
          <p:cNvPicPr preferRelativeResize="0"/>
          <p:nvPr/>
        </p:nvPicPr>
        <p:blipFill rotWithShape="1">
          <a:blip r:embed="rId3">
            <a:alphaModFix/>
          </a:blip>
          <a:srcRect b="0" l="1761" r="5534" t="0"/>
          <a:stretch/>
        </p:blipFill>
        <p:spPr>
          <a:xfrm>
            <a:off x="4105125" y="1147988"/>
            <a:ext cx="4895823" cy="2679499"/>
          </a:xfrm>
          <a:prstGeom prst="rect">
            <a:avLst/>
          </a:prstGeom>
          <a:noFill/>
          <a:ln>
            <a:noFill/>
          </a:ln>
        </p:spPr>
      </p:pic>
      <p:pic>
        <p:nvPicPr>
          <p:cNvPr id="74" name="Google Shape;74;p16"/>
          <p:cNvPicPr preferRelativeResize="0"/>
          <p:nvPr/>
        </p:nvPicPr>
        <p:blipFill>
          <a:blip r:embed="rId4">
            <a:alphaModFix/>
          </a:blip>
          <a:stretch>
            <a:fillRect/>
          </a:stretch>
        </p:blipFill>
        <p:spPr>
          <a:xfrm>
            <a:off x="152400" y="1170125"/>
            <a:ext cx="3800325" cy="284340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Hypotheses / Expectations</a:t>
            </a:r>
            <a:endParaRPr/>
          </a:p>
        </p:txBody>
      </p:sp>
      <p:sp>
        <p:nvSpPr>
          <p:cNvPr id="80" name="Google Shape;80;p17"/>
          <p:cNvSpPr txBox="1"/>
          <p:nvPr>
            <p:ph idx="1" type="body"/>
          </p:nvPr>
        </p:nvSpPr>
        <p:spPr>
          <a:xfrm>
            <a:off x="311700" y="1152475"/>
            <a:ext cx="8520600" cy="3990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Effects of emancipation on agricultural productivity are ambiguous.</a:t>
            </a:r>
            <a:endParaRPr/>
          </a:p>
          <a:p>
            <a:pPr indent="-317500" lvl="1" marL="914400" rtl="0" algn="l">
              <a:spcBef>
                <a:spcPts val="0"/>
              </a:spcBef>
              <a:spcAft>
                <a:spcPts val="0"/>
              </a:spcAft>
              <a:buSzPts val="1400"/>
              <a:buChar char="○"/>
            </a:pPr>
            <a:r>
              <a:rPr lang="en"/>
              <a:t>Alleviation</a:t>
            </a:r>
            <a:r>
              <a:rPr lang="en"/>
              <a:t> of coercive methods used by landlords has an </a:t>
            </a:r>
            <a:r>
              <a:rPr lang="en"/>
              <a:t>ambiguous</a:t>
            </a:r>
            <a:r>
              <a:rPr lang="en"/>
              <a:t> effect on Serfs’ incentives to be productive. </a:t>
            </a:r>
            <a:endParaRPr/>
          </a:p>
          <a:p>
            <a:pPr indent="-342900" lvl="0" marL="457200" rtl="0" algn="l">
              <a:spcBef>
                <a:spcPts val="0"/>
              </a:spcBef>
              <a:spcAft>
                <a:spcPts val="0"/>
              </a:spcAft>
              <a:buSzPts val="1800"/>
              <a:buChar char="●"/>
            </a:pPr>
            <a:r>
              <a:rPr lang="en"/>
              <a:t>The expected effect of the land reform is ambiguous. </a:t>
            </a:r>
            <a:endParaRPr/>
          </a:p>
          <a:p>
            <a:pPr indent="-317500" lvl="1" marL="914400" rtl="0" algn="l">
              <a:spcBef>
                <a:spcPts val="0"/>
              </a:spcBef>
              <a:spcAft>
                <a:spcPts val="0"/>
              </a:spcAft>
              <a:buSzPts val="1400"/>
              <a:buChar char="○"/>
            </a:pPr>
            <a:r>
              <a:rPr lang="en"/>
              <a:t>Peasants might invest more in their own land or development could have been </a:t>
            </a:r>
            <a:r>
              <a:rPr lang="en"/>
              <a:t>stifled</a:t>
            </a:r>
            <a:r>
              <a:rPr lang="en"/>
              <a:t> by the </a:t>
            </a:r>
            <a:r>
              <a:rPr lang="en"/>
              <a:t>power of the newly established commune.</a:t>
            </a:r>
            <a:endParaRPr/>
          </a:p>
          <a:p>
            <a:pPr indent="-342900" lvl="0" marL="457200" rtl="0" algn="l">
              <a:spcBef>
                <a:spcPts val="0"/>
              </a:spcBef>
              <a:spcAft>
                <a:spcPts val="0"/>
              </a:spcAft>
              <a:buSzPts val="1800"/>
              <a:buChar char="●"/>
            </a:pPr>
            <a:r>
              <a:rPr lang="en"/>
              <a:t>Could expect a positive effect of the abolition of serfdom on the development of industry, but still </a:t>
            </a:r>
            <a:r>
              <a:rPr lang="en"/>
              <a:t>ambiguous</a:t>
            </a:r>
            <a:r>
              <a:rPr lang="en"/>
              <a:t>.</a:t>
            </a:r>
            <a:endParaRPr/>
          </a:p>
          <a:p>
            <a:pPr indent="-317500" lvl="1" marL="914400" rtl="0" algn="l">
              <a:spcBef>
                <a:spcPts val="0"/>
              </a:spcBef>
              <a:spcAft>
                <a:spcPts val="0"/>
              </a:spcAft>
              <a:buSzPts val="1400"/>
              <a:buChar char="○"/>
            </a:pPr>
            <a:r>
              <a:rPr lang="en"/>
              <a:t>Now that serfs are free, some would move to cities to find manufacturing work; but, the communes regulated who was allowed to leave the land.  </a:t>
            </a:r>
            <a:endParaRPr/>
          </a:p>
          <a:p>
            <a:pPr indent="-342900" lvl="0" marL="457200" rtl="0" algn="l">
              <a:spcBef>
                <a:spcPts val="0"/>
              </a:spcBef>
              <a:spcAft>
                <a:spcPts val="0"/>
              </a:spcAft>
              <a:buSzPts val="1800"/>
              <a:buChar char="●"/>
            </a:pPr>
            <a:r>
              <a:rPr lang="en"/>
              <a:t>Effect of emancipation on peasant nutrition is also ambiguous. </a:t>
            </a:r>
            <a:endParaRPr/>
          </a:p>
          <a:p>
            <a:pPr indent="-317500" lvl="1" marL="914400" rtl="0" algn="l">
              <a:spcBef>
                <a:spcPts val="0"/>
              </a:spcBef>
              <a:spcAft>
                <a:spcPts val="0"/>
              </a:spcAft>
              <a:buSzPts val="1400"/>
              <a:buChar char="○"/>
            </a:pPr>
            <a:r>
              <a:rPr lang="en"/>
              <a:t>Serfs were a valuable commodity, landlords made sure they were well fed. Would they be able to provide for </a:t>
            </a:r>
            <a:r>
              <a:rPr lang="en"/>
              <a:t>themselves</a:t>
            </a:r>
            <a:r>
              <a:rPr lang="en"/>
              <a:t> as sufficiently?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Data</a:t>
            </a:r>
            <a:endParaRPr/>
          </a:p>
        </p:txBody>
      </p:sp>
      <p:sp>
        <p:nvSpPr>
          <p:cNvPr id="86" name="Google Shape;86;p18"/>
          <p:cNvSpPr txBox="1"/>
          <p:nvPr>
            <p:ph idx="1" type="body"/>
          </p:nvPr>
        </p:nvSpPr>
        <p:spPr>
          <a:xfrm>
            <a:off x="311700" y="1152475"/>
            <a:ext cx="3825600" cy="3721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Province-level panel dataset on the development of 46 European provinces of the Russian Empire</a:t>
            </a:r>
            <a:endParaRPr/>
          </a:p>
        </p:txBody>
      </p:sp>
      <p:pic>
        <p:nvPicPr>
          <p:cNvPr id="87" name="Google Shape;87;p18"/>
          <p:cNvPicPr preferRelativeResize="0"/>
          <p:nvPr/>
        </p:nvPicPr>
        <p:blipFill>
          <a:blip r:embed="rId3">
            <a:alphaModFix/>
          </a:blip>
          <a:stretch>
            <a:fillRect/>
          </a:stretch>
        </p:blipFill>
        <p:spPr>
          <a:xfrm>
            <a:off x="4300036" y="34563"/>
            <a:ext cx="4843962" cy="50743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Data</a:t>
            </a:r>
            <a:endParaRPr/>
          </a:p>
        </p:txBody>
      </p:sp>
      <p:sp>
        <p:nvSpPr>
          <p:cNvPr id="93" name="Google Shape;93;p19"/>
          <p:cNvSpPr txBox="1"/>
          <p:nvPr>
            <p:ph idx="1" type="body"/>
          </p:nvPr>
        </p:nvSpPr>
        <p:spPr>
          <a:xfrm>
            <a:off x="311700" y="1152475"/>
            <a:ext cx="3825600" cy="37212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Outcome variables:</a:t>
            </a:r>
            <a:endParaRPr/>
          </a:p>
          <a:p>
            <a:pPr indent="-317500" lvl="1" marL="914400" rtl="0" algn="l">
              <a:spcBef>
                <a:spcPts val="0"/>
              </a:spcBef>
              <a:spcAft>
                <a:spcPts val="0"/>
              </a:spcAft>
              <a:buSzPts val="1400"/>
              <a:buChar char="○"/>
            </a:pPr>
            <a:r>
              <a:rPr b="1" lang="en"/>
              <a:t>Grain productivity</a:t>
            </a:r>
            <a:r>
              <a:rPr lang="en"/>
              <a:t>: </a:t>
            </a:r>
            <a:r>
              <a:rPr lang="en"/>
              <a:t>measured as the grain yield to seed ratio, as a proxy for agricultural productivity</a:t>
            </a:r>
            <a:endParaRPr/>
          </a:p>
          <a:p>
            <a:pPr indent="-317500" lvl="1" marL="914400" rtl="0" algn="l">
              <a:spcBef>
                <a:spcPts val="0"/>
              </a:spcBef>
              <a:spcAft>
                <a:spcPts val="0"/>
              </a:spcAft>
              <a:buSzPts val="1400"/>
              <a:buChar char="○"/>
            </a:pPr>
            <a:r>
              <a:rPr b="1" lang="en"/>
              <a:t>Industrial development</a:t>
            </a:r>
            <a:r>
              <a:rPr lang="en"/>
              <a:t>: measured by log industrial output in constant rubles of 1895</a:t>
            </a:r>
            <a:endParaRPr/>
          </a:p>
          <a:p>
            <a:pPr indent="-317500" lvl="1" marL="914400" rtl="0" algn="l">
              <a:spcBef>
                <a:spcPts val="0"/>
              </a:spcBef>
              <a:spcAft>
                <a:spcPts val="0"/>
              </a:spcAft>
              <a:buSzPts val="1400"/>
              <a:buChar char="○"/>
            </a:pPr>
            <a:r>
              <a:rPr b="1" lang="en"/>
              <a:t>Peasant nutrition</a:t>
            </a:r>
            <a:r>
              <a:rPr lang="en"/>
              <a:t>: measured by the average height of 21 year old draftees by birth cohort and province or subprovince (district) of residence</a:t>
            </a:r>
            <a:endParaRPr/>
          </a:p>
          <a:p>
            <a:pPr indent="-342900" lvl="0" marL="457200" rtl="0" algn="l">
              <a:spcBef>
                <a:spcPts val="0"/>
              </a:spcBef>
              <a:spcAft>
                <a:spcPts val="0"/>
              </a:spcAft>
              <a:buSzPts val="1800"/>
              <a:buChar char="●"/>
            </a:pPr>
            <a:r>
              <a:rPr lang="en"/>
              <a:t>All outcome variables available at provincial level</a:t>
            </a:r>
            <a:endParaRPr/>
          </a:p>
        </p:txBody>
      </p:sp>
      <p:pic>
        <p:nvPicPr>
          <p:cNvPr id="94" name="Google Shape;94;p19"/>
          <p:cNvPicPr preferRelativeResize="0"/>
          <p:nvPr/>
        </p:nvPicPr>
        <p:blipFill>
          <a:blip r:embed="rId3">
            <a:alphaModFix/>
          </a:blip>
          <a:stretch>
            <a:fillRect/>
          </a:stretch>
        </p:blipFill>
        <p:spPr>
          <a:xfrm>
            <a:off x="4300036" y="34563"/>
            <a:ext cx="4843962" cy="50743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Data</a:t>
            </a:r>
            <a:endParaRPr/>
          </a:p>
        </p:txBody>
      </p:sp>
      <p:sp>
        <p:nvSpPr>
          <p:cNvPr id="100" name="Google Shape;100;p20"/>
          <p:cNvSpPr txBox="1"/>
          <p:nvPr>
            <p:ph idx="1" type="body"/>
          </p:nvPr>
        </p:nvSpPr>
        <p:spPr>
          <a:xfrm>
            <a:off x="311700" y="1152475"/>
            <a:ext cx="3988200" cy="3919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Main explanatory variables</a:t>
            </a:r>
            <a:endParaRPr/>
          </a:p>
          <a:p>
            <a:pPr indent="-317500" lvl="1" marL="914400" rtl="0" algn="l">
              <a:spcBef>
                <a:spcPts val="0"/>
              </a:spcBef>
              <a:spcAft>
                <a:spcPts val="0"/>
              </a:spcAft>
              <a:buSzPts val="1400"/>
              <a:buChar char="○"/>
            </a:pPr>
            <a:r>
              <a:rPr lang="en"/>
              <a:t>Prevalence of serfdom: measured by number of serfs divided by population, across provinces and districts</a:t>
            </a:r>
            <a:endParaRPr/>
          </a:p>
          <a:p>
            <a:pPr indent="-317500" lvl="1" marL="914400" rtl="0" algn="l">
              <a:spcBef>
                <a:spcPts val="0"/>
              </a:spcBef>
              <a:spcAft>
                <a:spcPts val="0"/>
              </a:spcAft>
              <a:buSzPts val="1400"/>
              <a:buChar char="○"/>
            </a:pPr>
            <a:r>
              <a:rPr lang="en"/>
              <a:t>Land reform implementation</a:t>
            </a:r>
            <a:endParaRPr/>
          </a:p>
          <a:p>
            <a:pPr indent="-342900" lvl="0" marL="457200" rtl="0" algn="l">
              <a:spcBef>
                <a:spcPts val="0"/>
              </a:spcBef>
              <a:spcAft>
                <a:spcPts val="0"/>
              </a:spcAft>
              <a:buSzPts val="1800"/>
              <a:buChar char="●"/>
            </a:pPr>
            <a:r>
              <a:rPr lang="en"/>
              <a:t>Instrumental variables</a:t>
            </a:r>
            <a:endParaRPr/>
          </a:p>
          <a:p>
            <a:pPr indent="-317500" lvl="1" marL="914400" rtl="0" algn="l">
              <a:spcBef>
                <a:spcPts val="0"/>
              </a:spcBef>
              <a:spcAft>
                <a:spcPts val="0"/>
              </a:spcAft>
              <a:buSzPts val="1400"/>
              <a:buChar char="○"/>
            </a:pPr>
            <a:r>
              <a:rPr lang="en"/>
              <a:t>Monasterial serfs: share of serfs that belonged to monasteries and clergy before their nationalization</a:t>
            </a:r>
            <a:endParaRPr/>
          </a:p>
          <a:p>
            <a:pPr indent="-317500" lvl="1" marL="914400" rtl="0" algn="l">
              <a:spcBef>
                <a:spcPts val="0"/>
              </a:spcBef>
              <a:spcAft>
                <a:spcPts val="0"/>
              </a:spcAft>
              <a:buSzPts val="1400"/>
              <a:buChar char="○"/>
            </a:pPr>
            <a:r>
              <a:rPr lang="en"/>
              <a:t>Gentry debt: debts of the gentry a state bank and other state financial institutions before the emancipation </a:t>
            </a:r>
            <a:endParaRPr/>
          </a:p>
        </p:txBody>
      </p:sp>
      <p:pic>
        <p:nvPicPr>
          <p:cNvPr id="101" name="Google Shape;101;p20"/>
          <p:cNvPicPr preferRelativeResize="0"/>
          <p:nvPr/>
        </p:nvPicPr>
        <p:blipFill>
          <a:blip r:embed="rId3">
            <a:alphaModFix/>
          </a:blip>
          <a:stretch>
            <a:fillRect/>
          </a:stretch>
        </p:blipFill>
        <p:spPr>
          <a:xfrm>
            <a:off x="4300036" y="34563"/>
            <a:ext cx="4843962" cy="50743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Data</a:t>
            </a:r>
            <a:endParaRPr/>
          </a:p>
        </p:txBody>
      </p:sp>
      <p:sp>
        <p:nvSpPr>
          <p:cNvPr id="107" name="Google Shape;107;p21"/>
          <p:cNvSpPr txBox="1"/>
          <p:nvPr>
            <p:ph idx="1" type="body"/>
          </p:nvPr>
        </p:nvSpPr>
        <p:spPr>
          <a:xfrm>
            <a:off x="311700" y="1152475"/>
            <a:ext cx="3988200" cy="3919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Additional variables</a:t>
            </a:r>
            <a:endParaRPr/>
          </a:p>
          <a:p>
            <a:pPr indent="-317500" lvl="1" marL="914400" rtl="0" algn="l">
              <a:spcBef>
                <a:spcPts val="0"/>
              </a:spcBef>
              <a:spcAft>
                <a:spcPts val="0"/>
              </a:spcAft>
              <a:buSzPts val="1400"/>
              <a:buChar char="○"/>
            </a:pPr>
            <a:r>
              <a:rPr lang="en"/>
              <a:t>Repartition communes: a dummy variable for whether repartition commune </a:t>
            </a:r>
            <a:endParaRPr/>
          </a:p>
          <a:p>
            <a:pPr indent="-317500" lvl="1" marL="914400" rtl="0" algn="l">
              <a:spcBef>
                <a:spcPts val="0"/>
              </a:spcBef>
              <a:spcAft>
                <a:spcPts val="0"/>
              </a:spcAft>
              <a:buSzPts val="1400"/>
              <a:buChar char="○"/>
            </a:pPr>
            <a:r>
              <a:rPr lang="en"/>
              <a:t>Share of serfs who agreed to sign </a:t>
            </a:r>
            <a:r>
              <a:rPr lang="en"/>
              <a:t>regulatory</a:t>
            </a:r>
            <a:r>
              <a:rPr lang="en"/>
              <a:t> charters in a province: a proxy for prevalence of implicit contracts under serfdom</a:t>
            </a:r>
            <a:endParaRPr/>
          </a:p>
          <a:p>
            <a:pPr indent="-317500" lvl="1" marL="914400" rtl="0" algn="l">
              <a:spcBef>
                <a:spcPts val="0"/>
              </a:spcBef>
              <a:spcAft>
                <a:spcPts val="0"/>
              </a:spcAft>
              <a:buSzPts val="1400"/>
              <a:buChar char="○"/>
            </a:pPr>
            <a:r>
              <a:rPr lang="en"/>
              <a:t>Crop suitability index: constructed using annual mean temperatures by province and year</a:t>
            </a:r>
            <a:endParaRPr/>
          </a:p>
          <a:p>
            <a:pPr indent="-317500" lvl="1" marL="914400" rtl="0" algn="l">
              <a:spcBef>
                <a:spcPts val="0"/>
              </a:spcBef>
              <a:spcAft>
                <a:spcPts val="0"/>
              </a:spcAft>
              <a:buSzPts val="1400"/>
              <a:buChar char="○"/>
            </a:pPr>
            <a:r>
              <a:rPr lang="en"/>
              <a:t>Distance to Moscow</a:t>
            </a:r>
            <a:endParaRPr/>
          </a:p>
          <a:p>
            <a:pPr indent="-317500" lvl="1" marL="914400" rtl="0" algn="l">
              <a:spcBef>
                <a:spcPts val="0"/>
              </a:spcBef>
              <a:spcAft>
                <a:spcPts val="0"/>
              </a:spcAft>
              <a:buSzPts val="1400"/>
              <a:buChar char="○"/>
            </a:pPr>
            <a:r>
              <a:rPr lang="en"/>
              <a:t>Grain prices (by year)</a:t>
            </a:r>
            <a:endParaRPr/>
          </a:p>
        </p:txBody>
      </p:sp>
      <p:pic>
        <p:nvPicPr>
          <p:cNvPr id="108" name="Google Shape;108;p21"/>
          <p:cNvPicPr preferRelativeResize="0"/>
          <p:nvPr/>
        </p:nvPicPr>
        <p:blipFill>
          <a:blip r:embed="rId3">
            <a:alphaModFix/>
          </a:blip>
          <a:stretch>
            <a:fillRect/>
          </a:stretch>
        </p:blipFill>
        <p:spPr>
          <a:xfrm>
            <a:off x="4300036" y="34563"/>
            <a:ext cx="4843962" cy="50743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Methodology</a:t>
            </a:r>
            <a:endParaRPr/>
          </a:p>
        </p:txBody>
      </p:sp>
      <p:sp>
        <p:nvSpPr>
          <p:cNvPr id="114" name="Google Shape;114;p22"/>
          <p:cNvSpPr txBox="1"/>
          <p:nvPr>
            <p:ph idx="1" type="body"/>
          </p:nvPr>
        </p:nvSpPr>
        <p:spPr>
          <a:xfrm>
            <a:off x="368200" y="1491475"/>
            <a:ext cx="8702700" cy="36519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sz="1400"/>
              <a:t>i</a:t>
            </a:r>
            <a:r>
              <a:rPr lang="en" sz="1400"/>
              <a:t>,t index province and time periods</a:t>
            </a:r>
            <a:endParaRPr sz="1400"/>
          </a:p>
          <a:p>
            <a:pPr indent="-317500" lvl="0" marL="457200" rtl="0" algn="l">
              <a:spcBef>
                <a:spcPts val="0"/>
              </a:spcBef>
              <a:spcAft>
                <a:spcPts val="0"/>
              </a:spcAft>
              <a:buSzPts val="1400"/>
              <a:buChar char="●"/>
            </a:pPr>
            <a:r>
              <a:rPr lang="en" sz="1400"/>
              <a:t>Time periods are either years or a series of consecutive years (i.e. decades) depending on data availability</a:t>
            </a:r>
            <a:endParaRPr sz="1400"/>
          </a:p>
          <a:p>
            <a:pPr indent="-317500" lvl="0" marL="457200" rtl="0" algn="l">
              <a:spcBef>
                <a:spcPts val="0"/>
              </a:spcBef>
              <a:spcAft>
                <a:spcPts val="0"/>
              </a:spcAft>
              <a:buSzPts val="1400"/>
              <a:buChar char="●"/>
            </a:pPr>
            <a:r>
              <a:rPr lang="en" sz="1400"/>
              <a:t>Y denotes outcome </a:t>
            </a:r>
            <a:r>
              <a:rPr lang="en" sz="1400"/>
              <a:t>variables</a:t>
            </a:r>
            <a:r>
              <a:rPr lang="en" sz="1400"/>
              <a:t> grain productivity or log(industrial output) in province i at time t</a:t>
            </a:r>
            <a:endParaRPr sz="1400"/>
          </a:p>
          <a:p>
            <a:pPr indent="-317500" lvl="0" marL="457200" rtl="0" algn="l">
              <a:spcBef>
                <a:spcPts val="0"/>
              </a:spcBef>
              <a:spcAft>
                <a:spcPts val="0"/>
              </a:spcAft>
              <a:buSzPts val="1400"/>
              <a:buChar char="●"/>
            </a:pPr>
            <a:r>
              <a:rPr lang="en" sz="1400"/>
              <a:t>ShareSerfs: share of privately owned serfs in a province in 1858</a:t>
            </a:r>
            <a:endParaRPr sz="1400"/>
          </a:p>
          <a:p>
            <a:pPr indent="-317500" lvl="0" marL="457200" rtl="0" algn="l">
              <a:spcBef>
                <a:spcPts val="0"/>
              </a:spcBef>
              <a:spcAft>
                <a:spcPts val="0"/>
              </a:spcAft>
              <a:buSzPts val="1400"/>
              <a:buChar char="●"/>
            </a:pPr>
            <a:r>
              <a:rPr lang="en" sz="1400"/>
              <a:t>PostEmancipation: dummy indicating the time after emancipation of serfs (i.e. the dummy switches “on” in 1861)</a:t>
            </a:r>
            <a:endParaRPr sz="1400"/>
          </a:p>
          <a:p>
            <a:pPr indent="-317500" lvl="0" marL="457200" rtl="0" algn="l">
              <a:spcBef>
                <a:spcPts val="0"/>
              </a:spcBef>
              <a:spcAft>
                <a:spcPts val="0"/>
              </a:spcAft>
              <a:buSzPts val="1400"/>
              <a:buChar char="●"/>
            </a:pPr>
            <a:r>
              <a:rPr lang="en" sz="1400"/>
              <a:t>Coefficient of interaction term is main variable of interest (</a:t>
            </a:r>
            <a:r>
              <a:rPr lang="en" sz="1400"/>
              <a:t>α</a:t>
            </a:r>
            <a:r>
              <a:rPr lang="en" sz="1400"/>
              <a:t>), is DiD estimator</a:t>
            </a:r>
            <a:endParaRPr sz="1400"/>
          </a:p>
          <a:p>
            <a:pPr indent="-317500" lvl="0" marL="457200" rtl="0" algn="l">
              <a:spcBef>
                <a:spcPts val="0"/>
              </a:spcBef>
              <a:spcAft>
                <a:spcPts val="0"/>
              </a:spcAft>
              <a:buSzPts val="1400"/>
              <a:buChar char="●"/>
            </a:pPr>
            <a:r>
              <a:rPr lang="en" sz="1400"/>
              <a:t>Ψ</a:t>
            </a:r>
            <a:r>
              <a:rPr i="1" lang="en" sz="1400"/>
              <a:t>i</a:t>
            </a:r>
            <a:r>
              <a:rPr lang="en" sz="1400"/>
              <a:t>: province fixed effects</a:t>
            </a:r>
            <a:endParaRPr sz="1400"/>
          </a:p>
          <a:p>
            <a:pPr indent="-317500" lvl="0" marL="457200" rtl="0" algn="l">
              <a:spcBef>
                <a:spcPts val="0"/>
              </a:spcBef>
              <a:spcAft>
                <a:spcPts val="0"/>
              </a:spcAft>
              <a:buSzPts val="1400"/>
              <a:buChar char="●"/>
            </a:pPr>
            <a:r>
              <a:rPr lang="en" sz="1400"/>
              <a:t>б</a:t>
            </a:r>
            <a:r>
              <a:rPr i="1" lang="en" sz="1400"/>
              <a:t>t</a:t>
            </a:r>
            <a:r>
              <a:rPr lang="en" sz="1400"/>
              <a:t>: </a:t>
            </a:r>
            <a:r>
              <a:rPr lang="en" sz="1400"/>
              <a:t>year fixed effects</a:t>
            </a:r>
            <a:endParaRPr sz="1400"/>
          </a:p>
          <a:p>
            <a:pPr indent="-317500" lvl="0" marL="457200" rtl="0" algn="l">
              <a:spcBef>
                <a:spcPts val="0"/>
              </a:spcBef>
              <a:spcAft>
                <a:spcPts val="0"/>
              </a:spcAft>
              <a:buSzPts val="1400"/>
              <a:buChar char="●"/>
            </a:pPr>
            <a:r>
              <a:rPr lang="en" sz="1400"/>
              <a:t>tδi: control for province specific linear trends (for grain productivity and industrial output)</a:t>
            </a:r>
            <a:endParaRPr sz="1400"/>
          </a:p>
          <a:p>
            <a:pPr indent="-317500" lvl="0" marL="457200" rtl="0" algn="l">
              <a:spcBef>
                <a:spcPts val="0"/>
              </a:spcBef>
              <a:spcAft>
                <a:spcPts val="0"/>
              </a:spcAft>
              <a:buSzPts val="1400"/>
              <a:buChar char="●"/>
            </a:pPr>
            <a:r>
              <a:rPr lang="en" sz="1400"/>
              <a:t>X</a:t>
            </a:r>
            <a:r>
              <a:rPr i="1" lang="en" sz="1400"/>
              <a:t>it</a:t>
            </a:r>
            <a:r>
              <a:rPr lang="en" sz="1400"/>
              <a:t>: </a:t>
            </a:r>
            <a:r>
              <a:rPr lang="en" sz="1400"/>
              <a:t>accounts for the correlations between the share of serfs with the distance from Moscow and soil quality; authors </a:t>
            </a:r>
            <a:r>
              <a:rPr lang="en" sz="1400"/>
              <a:t>control for the interactions between the post-emancipation dummy and log distance from Moscow and land suitability, minus their respective sample means</a:t>
            </a:r>
            <a:endParaRPr sz="1400"/>
          </a:p>
        </p:txBody>
      </p:sp>
      <p:pic>
        <p:nvPicPr>
          <p:cNvPr id="115" name="Google Shape;115;p22"/>
          <p:cNvPicPr preferRelativeResize="0"/>
          <p:nvPr/>
        </p:nvPicPr>
        <p:blipFill rotWithShape="1">
          <a:blip r:embed="rId3">
            <a:alphaModFix/>
          </a:blip>
          <a:srcRect b="24767" l="0" r="0" t="23088"/>
          <a:stretch/>
        </p:blipFill>
        <p:spPr>
          <a:xfrm>
            <a:off x="368200" y="1017725"/>
            <a:ext cx="8210976" cy="4737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IV Regression</a:t>
            </a:r>
            <a:endParaRPr/>
          </a:p>
        </p:txBody>
      </p:sp>
      <p:sp>
        <p:nvSpPr>
          <p:cNvPr id="121" name="Google Shape;121;p23"/>
          <p:cNvSpPr txBox="1"/>
          <p:nvPr>
            <p:ph idx="1" type="body"/>
          </p:nvPr>
        </p:nvSpPr>
        <p:spPr>
          <a:xfrm>
            <a:off x="368200" y="1491475"/>
            <a:ext cx="4980600" cy="36519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sz="1400"/>
              <a:t>Differences in </a:t>
            </a:r>
            <a:r>
              <a:rPr lang="en" sz="1400"/>
              <a:t>prevalence</a:t>
            </a:r>
            <a:r>
              <a:rPr lang="en" sz="1400"/>
              <a:t> of serfdom are not random, so authors also introduce IV strategy to estimate (1)</a:t>
            </a:r>
            <a:endParaRPr sz="1400"/>
          </a:p>
          <a:p>
            <a:pPr indent="-317500" lvl="0" marL="457200" rtl="0" algn="l">
              <a:spcBef>
                <a:spcPts val="0"/>
              </a:spcBef>
              <a:spcAft>
                <a:spcPts val="0"/>
              </a:spcAft>
              <a:buSzPts val="1400"/>
              <a:buChar char="●"/>
            </a:pPr>
            <a:r>
              <a:rPr lang="en" sz="1400"/>
              <a:t>Instrument </a:t>
            </a:r>
            <a:r>
              <a:rPr i="1" lang="en" sz="1400"/>
              <a:t>ShareSerfsi </a:t>
            </a:r>
            <a:r>
              <a:rPr lang="en" sz="1400"/>
              <a:t>× </a:t>
            </a:r>
            <a:r>
              <a:rPr i="1" lang="en" sz="1400"/>
              <a:t>PostEmancipationt </a:t>
            </a:r>
            <a:r>
              <a:rPr lang="en" sz="1400"/>
              <a:t>with </a:t>
            </a:r>
            <a:r>
              <a:rPr i="1" lang="en" sz="1400"/>
              <a:t>MonastSharei </a:t>
            </a:r>
            <a:r>
              <a:rPr lang="en" sz="1400"/>
              <a:t>× </a:t>
            </a:r>
            <a:r>
              <a:rPr i="1" lang="en" sz="1400"/>
              <a:t>PostEmancipationt</a:t>
            </a:r>
            <a:r>
              <a:rPr lang="en" sz="1400"/>
              <a:t>.</a:t>
            </a:r>
            <a:endParaRPr sz="1400"/>
          </a:p>
          <a:p>
            <a:pPr indent="-317500" lvl="0" marL="457200" rtl="0" algn="l">
              <a:spcBef>
                <a:spcPts val="0"/>
              </a:spcBef>
              <a:spcAft>
                <a:spcPts val="0"/>
              </a:spcAft>
              <a:buSzPts val="1400"/>
              <a:buChar char="●"/>
            </a:pPr>
            <a:r>
              <a:rPr lang="en" sz="1400"/>
              <a:t>IV 1: gentry’s debt levels, which influenced the timing of land reforms, are used to control for land reform variables, allowing for causal interpretation of land reform impact.</a:t>
            </a:r>
            <a:endParaRPr sz="1400"/>
          </a:p>
          <a:p>
            <a:pPr indent="-317500" lvl="0" marL="457200" rtl="0" algn="l">
              <a:spcBef>
                <a:spcPts val="0"/>
              </a:spcBef>
              <a:spcAft>
                <a:spcPts val="0"/>
              </a:spcAft>
              <a:buSzPts val="1400"/>
              <a:buChar char="●"/>
            </a:pPr>
            <a:r>
              <a:rPr lang="en" sz="1400"/>
              <a:t>IV 2</a:t>
            </a:r>
            <a:r>
              <a:rPr lang="en" sz="1400"/>
              <a:t>: addresses potential endogeneity by isolating serf prevalence from economic factors that might affect both serfdom and productivity (cross-province variation in serf distribution due to Catherine the Great’s nationalization of church lands and serfs)</a:t>
            </a:r>
            <a:endParaRPr sz="1400"/>
          </a:p>
        </p:txBody>
      </p:sp>
      <p:pic>
        <p:nvPicPr>
          <p:cNvPr id="122" name="Google Shape;122;p23"/>
          <p:cNvPicPr preferRelativeResize="0"/>
          <p:nvPr/>
        </p:nvPicPr>
        <p:blipFill rotWithShape="1">
          <a:blip r:embed="rId3">
            <a:alphaModFix/>
          </a:blip>
          <a:srcRect b="24767" l="0" r="0" t="23088"/>
          <a:stretch/>
        </p:blipFill>
        <p:spPr>
          <a:xfrm>
            <a:off x="368200" y="1017725"/>
            <a:ext cx="8210976" cy="473750"/>
          </a:xfrm>
          <a:prstGeom prst="rect">
            <a:avLst/>
          </a:prstGeom>
          <a:noFill/>
          <a:ln>
            <a:noFill/>
          </a:ln>
        </p:spPr>
      </p:pic>
      <p:pic>
        <p:nvPicPr>
          <p:cNvPr id="123" name="Google Shape;123;p23"/>
          <p:cNvPicPr preferRelativeResize="0"/>
          <p:nvPr/>
        </p:nvPicPr>
        <p:blipFill rotWithShape="1">
          <a:blip r:embed="rId4">
            <a:alphaModFix/>
          </a:blip>
          <a:srcRect b="0" l="1797" r="0" t="0"/>
          <a:stretch/>
        </p:blipFill>
        <p:spPr>
          <a:xfrm>
            <a:off x="5348800" y="1528125"/>
            <a:ext cx="3795200" cy="274172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Main Results: Grain Productivity</a:t>
            </a:r>
            <a:endParaRPr/>
          </a:p>
        </p:txBody>
      </p:sp>
      <p:sp>
        <p:nvSpPr>
          <p:cNvPr id="129" name="Google Shape;129;p24"/>
          <p:cNvSpPr txBox="1"/>
          <p:nvPr>
            <p:ph idx="1" type="body"/>
          </p:nvPr>
        </p:nvSpPr>
        <p:spPr>
          <a:xfrm>
            <a:off x="311700" y="1017725"/>
            <a:ext cx="4868100" cy="3937500"/>
          </a:xfrm>
          <a:prstGeom prst="rect">
            <a:avLst/>
          </a:prstGeom>
        </p:spPr>
        <p:txBody>
          <a:bodyPr anchorCtr="0" anchor="t" bIns="91425" lIns="91425" spcFirstLastPara="1" rIns="91425" wrap="square" tIns="91425">
            <a:normAutofit lnSpcReduction="10000"/>
          </a:bodyPr>
          <a:lstStyle/>
          <a:p>
            <a:pPr indent="-317500" lvl="0" marL="457200" rtl="0" algn="l">
              <a:spcBef>
                <a:spcPts val="0"/>
              </a:spcBef>
              <a:spcAft>
                <a:spcPts val="0"/>
              </a:spcAft>
              <a:buSzPts val="1400"/>
              <a:buChar char="●"/>
            </a:pPr>
            <a:r>
              <a:rPr lang="en" sz="1400"/>
              <a:t>In all specifications, authors find positive and statistically significant estimates of the effect of the abolition of serfdom, estimated by the coefficient on the interaction term between the share of serfs and post-emancipation dummies (DiD variable) </a:t>
            </a:r>
            <a:endParaRPr sz="1400"/>
          </a:p>
          <a:p>
            <a:pPr indent="-317500" lvl="1" marL="914400" rtl="0" algn="l">
              <a:spcBef>
                <a:spcPts val="0"/>
              </a:spcBef>
              <a:spcAft>
                <a:spcPts val="0"/>
              </a:spcAft>
              <a:buSzPts val="1400"/>
              <a:buChar char="○"/>
            </a:pPr>
            <a:r>
              <a:rPr lang="en"/>
              <a:t>Ratchet effect</a:t>
            </a:r>
            <a:endParaRPr/>
          </a:p>
          <a:p>
            <a:pPr indent="-317500" lvl="0" marL="457200" rtl="0" algn="l">
              <a:spcBef>
                <a:spcPts val="0"/>
              </a:spcBef>
              <a:spcAft>
                <a:spcPts val="0"/>
              </a:spcAft>
              <a:buSzPts val="1400"/>
              <a:buChar char="●"/>
            </a:pPr>
            <a:r>
              <a:rPr lang="en" sz="1400"/>
              <a:t>Main observations:</a:t>
            </a:r>
            <a:endParaRPr sz="1400"/>
          </a:p>
          <a:p>
            <a:pPr indent="-317500" lvl="1" marL="914400" rtl="0" algn="l">
              <a:spcBef>
                <a:spcPts val="0"/>
              </a:spcBef>
              <a:spcAft>
                <a:spcPts val="0"/>
              </a:spcAft>
              <a:buSzPts val="1400"/>
              <a:buChar char="○"/>
            </a:pPr>
            <a:r>
              <a:rPr lang="en" sz="1100"/>
              <a:t>Magnitude of the coefficient of interest is somewhat larger in the IV specification (3) compared to the OLS, probably due to an inherent measurement error bias in OLS estimates as authors measure prevalence of serfdom at one point in time, in 1858, whereas the share of (former) serfs year-to-year differs, for example, as a result of idiosyncratic shocks to mortality due to infectious diseases</a:t>
            </a:r>
            <a:endParaRPr sz="1100"/>
          </a:p>
          <a:p>
            <a:pPr indent="-298450" lvl="1" marL="914400" rtl="0" algn="l">
              <a:spcBef>
                <a:spcPts val="0"/>
              </a:spcBef>
              <a:spcAft>
                <a:spcPts val="0"/>
              </a:spcAft>
              <a:buSzPts val="1100"/>
              <a:buChar char="○"/>
            </a:pPr>
            <a:r>
              <a:rPr lang="en" sz="1100"/>
              <a:t>Difference in the magnitudes of the coefficients presented in (5) suggests that three-quarters of the overall effect on grain productivity for the nineteenth century was realized in the first decade after the emancipation</a:t>
            </a:r>
            <a:endParaRPr sz="1100"/>
          </a:p>
        </p:txBody>
      </p:sp>
      <p:pic>
        <p:nvPicPr>
          <p:cNvPr id="130" name="Google Shape;130;p24"/>
          <p:cNvPicPr preferRelativeResize="0"/>
          <p:nvPr/>
        </p:nvPicPr>
        <p:blipFill>
          <a:blip r:embed="rId3">
            <a:alphaModFix/>
          </a:blip>
          <a:stretch>
            <a:fillRect/>
          </a:stretch>
        </p:blipFill>
        <p:spPr>
          <a:xfrm>
            <a:off x="5265350" y="0"/>
            <a:ext cx="3922176"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5"/>
          <p:cNvSpPr txBox="1"/>
          <p:nvPr>
            <p:ph type="title"/>
          </p:nvPr>
        </p:nvSpPr>
        <p:spPr>
          <a:xfrm>
            <a:off x="311700" y="445025"/>
            <a:ext cx="47427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Main Results: Grain Productivity</a:t>
            </a:r>
            <a:endParaRPr/>
          </a:p>
        </p:txBody>
      </p:sp>
      <p:pic>
        <p:nvPicPr>
          <p:cNvPr id="136" name="Google Shape;136;p25"/>
          <p:cNvPicPr preferRelativeResize="0"/>
          <p:nvPr/>
        </p:nvPicPr>
        <p:blipFill>
          <a:blip r:embed="rId3">
            <a:alphaModFix/>
          </a:blip>
          <a:stretch>
            <a:fillRect/>
          </a:stretch>
        </p:blipFill>
        <p:spPr>
          <a:xfrm>
            <a:off x="368800" y="1099950"/>
            <a:ext cx="4685448" cy="3397174"/>
          </a:xfrm>
          <a:prstGeom prst="rect">
            <a:avLst/>
          </a:prstGeom>
          <a:noFill/>
          <a:ln>
            <a:noFill/>
          </a:ln>
        </p:spPr>
      </p:pic>
      <p:sp>
        <p:nvSpPr>
          <p:cNvPr id="137" name="Google Shape;137;p25"/>
          <p:cNvSpPr txBox="1"/>
          <p:nvPr/>
        </p:nvSpPr>
        <p:spPr>
          <a:xfrm>
            <a:off x="4964975" y="445025"/>
            <a:ext cx="4083600" cy="4698600"/>
          </a:xfrm>
          <a:prstGeom prst="rect">
            <a:avLst/>
          </a:prstGeom>
          <a:noFill/>
          <a:ln>
            <a:noFill/>
          </a:ln>
        </p:spPr>
        <p:txBody>
          <a:bodyPr anchorCtr="0" anchor="t" bIns="91425" lIns="91425" spcFirstLastPara="1" rIns="91425" wrap="square" tIns="91425">
            <a:noAutofit/>
          </a:bodyPr>
          <a:lstStyle/>
          <a:p>
            <a:pPr indent="-311150" lvl="0" marL="457200" rtl="0" algn="l">
              <a:spcBef>
                <a:spcPts val="0"/>
              </a:spcBef>
              <a:spcAft>
                <a:spcPts val="0"/>
              </a:spcAft>
              <a:buClr>
                <a:schemeClr val="dk2"/>
              </a:buClr>
              <a:buSzPts val="1300"/>
              <a:buChar char="●"/>
            </a:pPr>
            <a:r>
              <a:rPr lang="en" sz="1300">
                <a:solidFill>
                  <a:schemeClr val="dk2"/>
                </a:solidFill>
              </a:rPr>
              <a:t>Before emancipation, provinces with a larger share of serfs lagged behind those with a smaller share. </a:t>
            </a:r>
            <a:endParaRPr sz="1300">
              <a:solidFill>
                <a:schemeClr val="dk2"/>
              </a:solidFill>
            </a:endParaRPr>
          </a:p>
          <a:p>
            <a:pPr indent="-311150" lvl="0" marL="457200" rtl="0" algn="l">
              <a:spcBef>
                <a:spcPts val="0"/>
              </a:spcBef>
              <a:spcAft>
                <a:spcPts val="0"/>
              </a:spcAft>
              <a:buClr>
                <a:schemeClr val="dk2"/>
              </a:buClr>
              <a:buSzPts val="1300"/>
              <a:buChar char="●"/>
            </a:pPr>
            <a:r>
              <a:rPr lang="en" sz="1300">
                <a:solidFill>
                  <a:schemeClr val="dk2"/>
                </a:solidFill>
              </a:rPr>
              <a:t>Productivity in first tercile provinces fell during the first two decades and recovered in the third decade. </a:t>
            </a:r>
            <a:endParaRPr sz="1300">
              <a:solidFill>
                <a:schemeClr val="dk2"/>
              </a:solidFill>
            </a:endParaRPr>
          </a:p>
          <a:p>
            <a:pPr indent="-311150" lvl="0" marL="457200" rtl="0" algn="l">
              <a:spcBef>
                <a:spcPts val="0"/>
              </a:spcBef>
              <a:spcAft>
                <a:spcPts val="0"/>
              </a:spcAft>
              <a:buClr>
                <a:schemeClr val="dk2"/>
              </a:buClr>
              <a:buSzPts val="1300"/>
              <a:buChar char="●"/>
            </a:pPr>
            <a:r>
              <a:rPr lang="en" sz="1300">
                <a:solidFill>
                  <a:schemeClr val="dk2"/>
                </a:solidFill>
              </a:rPr>
              <a:t>This fall could be a result of…</a:t>
            </a:r>
            <a:endParaRPr sz="1300">
              <a:solidFill>
                <a:schemeClr val="dk2"/>
              </a:solidFill>
            </a:endParaRPr>
          </a:p>
          <a:p>
            <a:pPr indent="-311150" lvl="1" marL="914400" rtl="0" algn="l">
              <a:spcBef>
                <a:spcPts val="0"/>
              </a:spcBef>
              <a:spcAft>
                <a:spcPts val="0"/>
              </a:spcAft>
              <a:buClr>
                <a:schemeClr val="dk2"/>
              </a:buClr>
              <a:buSzPts val="1300"/>
              <a:buChar char="○"/>
            </a:pPr>
            <a:r>
              <a:rPr lang="en" sz="1300">
                <a:solidFill>
                  <a:schemeClr val="dk2"/>
                </a:solidFill>
              </a:rPr>
              <a:t>Confounding negative macro shocks (e.g., climate). </a:t>
            </a:r>
            <a:endParaRPr sz="1300">
              <a:solidFill>
                <a:schemeClr val="dk2"/>
              </a:solidFill>
            </a:endParaRPr>
          </a:p>
          <a:p>
            <a:pPr indent="-311150" lvl="1" marL="914400" rtl="0" algn="l">
              <a:spcBef>
                <a:spcPts val="0"/>
              </a:spcBef>
              <a:spcAft>
                <a:spcPts val="0"/>
              </a:spcAft>
              <a:buClr>
                <a:schemeClr val="dk2"/>
              </a:buClr>
              <a:buSzPts val="1300"/>
              <a:buChar char="○"/>
            </a:pPr>
            <a:r>
              <a:rPr lang="en" sz="1300">
                <a:solidFill>
                  <a:schemeClr val="dk2"/>
                </a:solidFill>
              </a:rPr>
              <a:t>General-equilibrium negative on provinces that relied on free labor in agriculture before emancipation.</a:t>
            </a:r>
            <a:endParaRPr sz="1300">
              <a:solidFill>
                <a:schemeClr val="dk2"/>
              </a:solidFill>
            </a:endParaRPr>
          </a:p>
          <a:p>
            <a:pPr indent="-311150" lvl="1" marL="914400" rtl="0" algn="l">
              <a:spcBef>
                <a:spcPts val="0"/>
              </a:spcBef>
              <a:spcAft>
                <a:spcPts val="0"/>
              </a:spcAft>
              <a:buClr>
                <a:schemeClr val="dk2"/>
              </a:buClr>
              <a:buSzPts val="1300"/>
              <a:buChar char="○"/>
            </a:pPr>
            <a:r>
              <a:rPr lang="en" sz="1300">
                <a:solidFill>
                  <a:schemeClr val="dk2"/>
                </a:solidFill>
              </a:rPr>
              <a:t>Productivity in the high-serfdom led to an increase in the demand for nonlabor production inputs which could have led to an increase in the price of these inputs which could have had a negative effect on the productivity in the provinces which were more productive to start with. </a:t>
            </a:r>
            <a:endParaRPr sz="1300">
              <a:solidFill>
                <a:schemeClr val="dk2"/>
              </a:solidFill>
            </a:endParaRPr>
          </a:p>
          <a:p>
            <a:pPr indent="0" lvl="0" marL="0" rtl="0" algn="l">
              <a:spcBef>
                <a:spcPts val="0"/>
              </a:spcBef>
              <a:spcAft>
                <a:spcPts val="0"/>
              </a:spcAft>
              <a:buNone/>
            </a:pPr>
            <a:r>
              <a:t/>
            </a:r>
            <a:endParaRPr sz="1300">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6"/>
          <p:cNvSpPr txBox="1"/>
          <p:nvPr>
            <p:ph type="title"/>
          </p:nvPr>
        </p:nvSpPr>
        <p:spPr>
          <a:xfrm>
            <a:off x="311700" y="445025"/>
            <a:ext cx="49101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120"/>
              <a:t>Main Results: Industrial Development</a:t>
            </a:r>
            <a:endParaRPr sz="2120"/>
          </a:p>
        </p:txBody>
      </p:sp>
      <p:sp>
        <p:nvSpPr>
          <p:cNvPr id="143" name="Google Shape;143;p26"/>
          <p:cNvSpPr txBox="1"/>
          <p:nvPr>
            <p:ph idx="1" type="body"/>
          </p:nvPr>
        </p:nvSpPr>
        <p:spPr>
          <a:xfrm>
            <a:off x="311700" y="1152475"/>
            <a:ext cx="4728600" cy="3735600"/>
          </a:xfrm>
          <a:prstGeom prst="rect">
            <a:avLst/>
          </a:prstGeom>
        </p:spPr>
        <p:txBody>
          <a:bodyPr anchorCtr="0" anchor="t" bIns="91425" lIns="91425" spcFirstLastPara="1" rIns="91425" wrap="square" tIns="91425">
            <a:normAutofit/>
          </a:bodyPr>
          <a:lstStyle/>
          <a:p>
            <a:pPr indent="-330200" lvl="0" marL="457200" rtl="0" algn="l">
              <a:spcBef>
                <a:spcPts val="1200"/>
              </a:spcBef>
              <a:spcAft>
                <a:spcPts val="0"/>
              </a:spcAft>
              <a:buSzPts val="1600"/>
              <a:buChar char="●"/>
            </a:pPr>
            <a:r>
              <a:rPr lang="en" sz="1600"/>
              <a:t>Estimate the effect of emancipation in high-serf provinces on log industrial output in constant rubles of 1895</a:t>
            </a:r>
            <a:endParaRPr sz="1600"/>
          </a:p>
          <a:p>
            <a:pPr indent="-330200" lvl="0" marL="457200" rtl="0" algn="l">
              <a:spcBef>
                <a:spcPts val="0"/>
              </a:spcBef>
              <a:spcAft>
                <a:spcPts val="0"/>
              </a:spcAft>
              <a:buSzPts val="1600"/>
              <a:buChar char="●"/>
            </a:pPr>
            <a:r>
              <a:rPr lang="en" sz="1600"/>
              <a:t>Estimation results in Table 4, Panel A, use ShareSerfs × PostEmancipation as the primary interaction term</a:t>
            </a:r>
            <a:endParaRPr sz="1600"/>
          </a:p>
          <a:p>
            <a:pPr indent="-330200" lvl="0" marL="457200" rtl="0" algn="l">
              <a:spcBef>
                <a:spcPts val="0"/>
              </a:spcBef>
              <a:spcAft>
                <a:spcPts val="0"/>
              </a:spcAft>
              <a:buSzPts val="1600"/>
              <a:buChar char="●"/>
            </a:pPr>
            <a:r>
              <a:rPr lang="en" sz="1600"/>
              <a:t>Find a p</a:t>
            </a:r>
            <a:r>
              <a:rPr lang="en" sz="1600"/>
              <a:t>ositive and statistically significant effect of the abolition of serfdom on industrial output in all specifications</a:t>
            </a:r>
            <a:endParaRPr sz="1600"/>
          </a:p>
          <a:p>
            <a:pPr indent="-330200" lvl="0" marL="457200" rtl="0" algn="l">
              <a:spcBef>
                <a:spcPts val="0"/>
              </a:spcBef>
              <a:spcAft>
                <a:spcPts val="0"/>
              </a:spcAft>
              <a:buSzPts val="1600"/>
              <a:buChar char="●"/>
            </a:pPr>
            <a:r>
              <a:rPr lang="en" sz="1600"/>
              <a:t>IV estimates showing a larger effect (39% increase in an average high-serf province, 45%+)</a:t>
            </a:r>
            <a:endParaRPr sz="1600"/>
          </a:p>
        </p:txBody>
      </p:sp>
      <p:pic>
        <p:nvPicPr>
          <p:cNvPr id="144" name="Google Shape;144;p26"/>
          <p:cNvPicPr preferRelativeResize="0"/>
          <p:nvPr/>
        </p:nvPicPr>
        <p:blipFill>
          <a:blip r:embed="rId3">
            <a:alphaModFix/>
          </a:blip>
          <a:stretch>
            <a:fillRect/>
          </a:stretch>
        </p:blipFill>
        <p:spPr>
          <a:xfrm>
            <a:off x="5221775" y="190350"/>
            <a:ext cx="3870798" cy="469762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990"/>
              <a:buFont typeface="Arial"/>
              <a:buNone/>
            </a:pPr>
            <a:r>
              <a:rPr lang="en" sz="2120"/>
              <a:t>Main Results: Industrial Development</a:t>
            </a:r>
            <a:endParaRPr/>
          </a:p>
        </p:txBody>
      </p:sp>
      <p:sp>
        <p:nvSpPr>
          <p:cNvPr id="150" name="Google Shape;150;p27"/>
          <p:cNvSpPr txBox="1"/>
          <p:nvPr>
            <p:ph idx="1" type="body"/>
          </p:nvPr>
        </p:nvSpPr>
        <p:spPr>
          <a:xfrm>
            <a:off x="311700" y="1152475"/>
            <a:ext cx="4617000" cy="39909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sz="1400"/>
              <a:t>L</a:t>
            </a:r>
            <a:r>
              <a:rPr lang="en" sz="1400"/>
              <a:t>arge magnitude of the effect on industrial development is in line with findings on the substantial migration within provinces from villages into the provincial industrial sector </a:t>
            </a:r>
            <a:endParaRPr sz="1400"/>
          </a:p>
          <a:p>
            <a:pPr indent="-317500" lvl="1" marL="914400" rtl="0" algn="l">
              <a:spcBef>
                <a:spcPts val="0"/>
              </a:spcBef>
              <a:spcAft>
                <a:spcPts val="0"/>
              </a:spcAft>
              <a:buSzPts val="1400"/>
              <a:buChar char="○"/>
            </a:pPr>
            <a:r>
              <a:rPr lang="en"/>
              <a:t>in spite of the constraints erected by the peasant commune </a:t>
            </a:r>
            <a:endParaRPr/>
          </a:p>
          <a:p>
            <a:pPr indent="-317500" lvl="0" marL="457200" rtl="0" algn="l">
              <a:spcBef>
                <a:spcPts val="0"/>
              </a:spcBef>
              <a:spcAft>
                <a:spcPts val="0"/>
              </a:spcAft>
              <a:buSzPts val="1400"/>
              <a:buChar char="●"/>
            </a:pPr>
            <a:r>
              <a:rPr lang="en" sz="1400"/>
              <a:t>Figure 8 presents estimates of the dynamics of the effect of the abolition of serfdom on industrial output </a:t>
            </a:r>
            <a:endParaRPr sz="1400"/>
          </a:p>
          <a:p>
            <a:pPr indent="-317500" lvl="0" marL="457200" rtl="0" algn="l">
              <a:spcBef>
                <a:spcPts val="0"/>
              </a:spcBef>
              <a:spcAft>
                <a:spcPts val="0"/>
              </a:spcAft>
              <a:buSzPts val="1400"/>
              <a:buChar char="●"/>
            </a:pPr>
            <a:r>
              <a:rPr lang="en" sz="1400"/>
              <a:t>Demonstrates the absence of pre-trends as the estimates for the years before the emancipation are small and statistically insignificant</a:t>
            </a:r>
            <a:endParaRPr sz="1400"/>
          </a:p>
          <a:p>
            <a:pPr indent="-317500" lvl="1" marL="914400" rtl="0" algn="l">
              <a:spcBef>
                <a:spcPts val="0"/>
              </a:spcBef>
              <a:spcAft>
                <a:spcPts val="0"/>
              </a:spcAft>
              <a:buSzPts val="1400"/>
              <a:buChar char="○"/>
            </a:pPr>
            <a:r>
              <a:rPr lang="en"/>
              <a:t>Only become large and significant after the red line (</a:t>
            </a:r>
            <a:r>
              <a:rPr lang="en"/>
              <a:t>emancipation</a:t>
            </a:r>
            <a:r>
              <a:rPr lang="en"/>
              <a:t>)</a:t>
            </a:r>
            <a:endParaRPr/>
          </a:p>
          <a:p>
            <a:pPr indent="0" lvl="0" marL="0" rtl="0" algn="l">
              <a:spcBef>
                <a:spcPts val="1200"/>
              </a:spcBef>
              <a:spcAft>
                <a:spcPts val="1200"/>
              </a:spcAft>
              <a:buNone/>
            </a:pPr>
            <a:r>
              <a:t/>
            </a:r>
            <a:endParaRPr/>
          </a:p>
        </p:txBody>
      </p:sp>
      <p:pic>
        <p:nvPicPr>
          <p:cNvPr id="151" name="Google Shape;151;p27"/>
          <p:cNvPicPr preferRelativeResize="0"/>
          <p:nvPr/>
        </p:nvPicPr>
        <p:blipFill>
          <a:blip r:embed="rId3">
            <a:alphaModFix/>
          </a:blip>
          <a:stretch>
            <a:fillRect/>
          </a:stretch>
        </p:blipFill>
        <p:spPr>
          <a:xfrm>
            <a:off x="4928625" y="1152475"/>
            <a:ext cx="3903675" cy="34163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Methodology: Peasant </a:t>
            </a:r>
            <a:r>
              <a:rPr lang="en"/>
              <a:t>Nutrition (side note)</a:t>
            </a:r>
            <a:endParaRPr/>
          </a:p>
        </p:txBody>
      </p:sp>
      <p:sp>
        <p:nvSpPr>
          <p:cNvPr id="157" name="Google Shape;157;p28"/>
          <p:cNvSpPr txBox="1"/>
          <p:nvPr>
            <p:ph idx="1" type="body"/>
          </p:nvPr>
        </p:nvSpPr>
        <p:spPr>
          <a:xfrm>
            <a:off x="311700" y="1641700"/>
            <a:ext cx="8520600" cy="3499800"/>
          </a:xfrm>
          <a:prstGeom prst="rect">
            <a:avLst/>
          </a:prstGeom>
        </p:spPr>
        <p:txBody>
          <a:bodyPr anchorCtr="0" anchor="t" bIns="91425" lIns="91425" spcFirstLastPara="1" rIns="91425" wrap="square" tIns="91425">
            <a:normAutofit fontScale="92500" lnSpcReduction="10000"/>
          </a:bodyPr>
          <a:lstStyle/>
          <a:p>
            <a:pPr indent="-304958" lvl="0" marL="457200" rtl="0" algn="l">
              <a:spcBef>
                <a:spcPts val="0"/>
              </a:spcBef>
              <a:spcAft>
                <a:spcPts val="0"/>
              </a:spcAft>
              <a:buSzPct val="100000"/>
              <a:buChar char="●"/>
            </a:pPr>
            <a:r>
              <a:rPr lang="en" sz="1300"/>
              <a:t>To study effect of emancipation on nutrition (the last outcome variable), authors also use DiD approach</a:t>
            </a:r>
            <a:endParaRPr sz="1300"/>
          </a:p>
          <a:p>
            <a:pPr indent="-304958" lvl="1" marL="914400" rtl="0" algn="l">
              <a:spcBef>
                <a:spcPts val="0"/>
              </a:spcBef>
              <a:spcAft>
                <a:spcPts val="0"/>
              </a:spcAft>
              <a:buSzPct val="100000"/>
              <a:buChar char="○"/>
            </a:pPr>
            <a:r>
              <a:rPr lang="en" sz="1300"/>
              <a:t>Main difference: do not observe height of draftees before the reform</a:t>
            </a:r>
            <a:endParaRPr sz="1300"/>
          </a:p>
          <a:p>
            <a:pPr indent="-304958" lvl="1" marL="914400" rtl="0" algn="l">
              <a:spcBef>
                <a:spcPts val="0"/>
              </a:spcBef>
              <a:spcAft>
                <a:spcPts val="0"/>
              </a:spcAft>
              <a:buSzPct val="100000"/>
              <a:buChar char="○"/>
            </a:pPr>
            <a:r>
              <a:rPr lang="en" sz="1300"/>
              <a:t>To account for differential trends:</a:t>
            </a:r>
            <a:endParaRPr sz="1300"/>
          </a:p>
          <a:p>
            <a:pPr indent="-304958" lvl="0" marL="457200" rtl="0" algn="l">
              <a:spcBef>
                <a:spcPts val="0"/>
              </a:spcBef>
              <a:spcAft>
                <a:spcPts val="0"/>
              </a:spcAft>
              <a:buSzPct val="100000"/>
              <a:buChar char="●"/>
            </a:pPr>
            <a:r>
              <a:rPr lang="en" sz="1300"/>
              <a:t>H</a:t>
            </a:r>
            <a:r>
              <a:rPr i="1" lang="en" sz="1300"/>
              <a:t>ic</a:t>
            </a:r>
            <a:r>
              <a:rPr lang="en" sz="1300"/>
              <a:t>: Average height of draftees in cohort </a:t>
            </a:r>
            <a:r>
              <a:rPr i="1" lang="en" sz="1300"/>
              <a:t>c</a:t>
            </a:r>
            <a:r>
              <a:rPr lang="en" sz="1300"/>
              <a:t>, </a:t>
            </a:r>
            <a:r>
              <a:rPr i="1" lang="en" sz="1300"/>
              <a:t>i</a:t>
            </a:r>
            <a:r>
              <a:rPr lang="en" sz="1300"/>
              <a:t> indices either provinces or districts</a:t>
            </a:r>
            <a:endParaRPr sz="1300"/>
          </a:p>
          <a:p>
            <a:pPr indent="-304958" lvl="1" marL="914400" rtl="0" algn="l">
              <a:spcBef>
                <a:spcPts val="0"/>
              </a:spcBef>
              <a:spcAft>
                <a:spcPts val="0"/>
              </a:spcAft>
              <a:buSzPct val="100000"/>
              <a:buChar char="○"/>
            </a:pPr>
            <a:r>
              <a:rPr i="1" lang="en" sz="1300"/>
              <a:t>c </a:t>
            </a:r>
            <a:r>
              <a:rPr lang="en" sz="1300"/>
              <a:t>acts as a time proxy as it represents a specific birth year</a:t>
            </a:r>
            <a:endParaRPr sz="1300"/>
          </a:p>
          <a:p>
            <a:pPr indent="-304958" lvl="0" marL="457200" rtl="0" algn="l">
              <a:spcBef>
                <a:spcPts val="0"/>
              </a:spcBef>
              <a:spcAft>
                <a:spcPts val="0"/>
              </a:spcAft>
              <a:buSzPct val="100000"/>
              <a:buChar char="●"/>
            </a:pPr>
            <a:r>
              <a:rPr lang="en" sz="1300"/>
              <a:t>α</a:t>
            </a:r>
            <a:r>
              <a:rPr i="1" lang="en" sz="1300"/>
              <a:t>c</a:t>
            </a:r>
            <a:r>
              <a:rPr lang="en" sz="1300"/>
              <a:t> : series of coefficients that estimates the dynamics of the effect of emancipation height across cohorts</a:t>
            </a:r>
            <a:endParaRPr sz="1300"/>
          </a:p>
          <a:p>
            <a:pPr indent="-304958" lvl="0" marL="457200" rtl="0" algn="l">
              <a:spcBef>
                <a:spcPts val="0"/>
              </a:spcBef>
              <a:spcAft>
                <a:spcPts val="0"/>
              </a:spcAft>
              <a:buSzPct val="100000"/>
              <a:buChar char="●"/>
            </a:pPr>
            <a:r>
              <a:rPr lang="en" sz="1300"/>
              <a:t>ShareSerfs𝑖: Proportion of serfs in province 𝑖 before emancipation, indicating exposure to serfdom.</a:t>
            </a:r>
            <a:endParaRPr sz="1300"/>
          </a:p>
          <a:p>
            <a:pPr indent="-304958" lvl="0" marL="457200" rtl="0" algn="l">
              <a:spcBef>
                <a:spcPts val="0"/>
              </a:spcBef>
              <a:spcAft>
                <a:spcPts val="0"/>
              </a:spcAft>
              <a:buSzPct val="100000"/>
              <a:buChar char="●"/>
            </a:pPr>
            <a:r>
              <a:rPr lang="en" sz="1300"/>
              <a:t>D</a:t>
            </a:r>
            <a:r>
              <a:rPr i="1" lang="en" sz="1300"/>
              <a:t>c</a:t>
            </a:r>
            <a:r>
              <a:rPr lang="en" sz="1300"/>
              <a:t>: Dummy variable for each cohort, capturing cohort-specific differences in emancipation exposure.</a:t>
            </a:r>
            <a:endParaRPr sz="1300"/>
          </a:p>
          <a:p>
            <a:pPr indent="-304958" lvl="1" marL="914400" rtl="0" algn="l">
              <a:spcBef>
                <a:spcPts val="0"/>
              </a:spcBef>
              <a:spcAft>
                <a:spcPts val="0"/>
              </a:spcAft>
              <a:buSzPct val="100000"/>
              <a:buChar char="○"/>
            </a:pPr>
            <a:r>
              <a:rPr lang="en" sz="1300"/>
              <a:t>Hypothesized that how long emancipation was after birth/conception would play a significant role in height levels. </a:t>
            </a:r>
            <a:endParaRPr sz="1300"/>
          </a:p>
          <a:p>
            <a:pPr indent="-304958" lvl="0" marL="457200" rtl="0" algn="l">
              <a:spcBef>
                <a:spcPts val="0"/>
              </a:spcBef>
              <a:spcAft>
                <a:spcPts val="0"/>
              </a:spcAft>
              <a:buSzPct val="100000"/>
              <a:buChar char="●"/>
            </a:pPr>
            <a:r>
              <a:rPr lang="en" sz="1300"/>
              <a:t>Summation due to multiple cohorts for each birth year</a:t>
            </a:r>
            <a:endParaRPr sz="1300"/>
          </a:p>
          <a:p>
            <a:pPr indent="-304958" lvl="0" marL="457200" rtl="0" algn="l">
              <a:spcBef>
                <a:spcPts val="0"/>
              </a:spcBef>
              <a:spcAft>
                <a:spcPts val="0"/>
              </a:spcAft>
              <a:buSzPct val="100000"/>
              <a:buChar char="●"/>
            </a:pPr>
            <a:r>
              <a:rPr lang="en" sz="1300"/>
              <a:t>X</a:t>
            </a:r>
            <a:r>
              <a:rPr i="1" lang="en" sz="1300"/>
              <a:t>ic′γ</a:t>
            </a:r>
            <a:r>
              <a:rPr lang="en" sz="1300"/>
              <a:t>: Control variables for demographic or regional factors affecting height.</a:t>
            </a:r>
            <a:endParaRPr sz="1300"/>
          </a:p>
          <a:p>
            <a:pPr indent="-304958" lvl="0" marL="457200" rtl="0" algn="l">
              <a:spcBef>
                <a:spcPts val="0"/>
              </a:spcBef>
              <a:spcAft>
                <a:spcPts val="0"/>
              </a:spcAft>
              <a:buSzPct val="100000"/>
              <a:buChar char="●"/>
            </a:pPr>
            <a:r>
              <a:rPr lang="en" sz="1300"/>
              <a:t>ψ</a:t>
            </a:r>
            <a:r>
              <a:rPr i="1" lang="en" sz="1300"/>
              <a:t>i </a:t>
            </a:r>
            <a:r>
              <a:rPr lang="en" sz="1300"/>
              <a:t>&amp; 𝛽𝑐: Fixed effects for province 𝑖 and cohort 𝑐 controlling for unobserved province or cohort characteristics</a:t>
            </a:r>
            <a:endParaRPr sz="1300"/>
          </a:p>
          <a:p>
            <a:pPr indent="-304958" lvl="0" marL="457200" rtl="0" algn="l">
              <a:spcBef>
                <a:spcPts val="0"/>
              </a:spcBef>
              <a:spcAft>
                <a:spcPts val="0"/>
              </a:spcAft>
              <a:buSzPct val="100000"/>
              <a:buChar char="●"/>
            </a:pPr>
            <a:r>
              <a:rPr lang="en" sz="1300"/>
              <a:t>By interacting ShareSerfs and D_c for each cohort, this equation leverages variation in serf prevalence and timing of emancipation. Since younger cohorts experienced more of their formative years post-emancipation, a significant 𝛼𝑐 suggests that exposure to emancipation correlates with increased height, isolating the reform's nutritional impact.</a:t>
            </a:r>
            <a:endParaRPr sz="1300"/>
          </a:p>
        </p:txBody>
      </p:sp>
      <p:pic>
        <p:nvPicPr>
          <p:cNvPr id="158" name="Google Shape;158;p28"/>
          <p:cNvPicPr preferRelativeResize="0"/>
          <p:nvPr/>
        </p:nvPicPr>
        <p:blipFill>
          <a:blip r:embed="rId3">
            <a:alphaModFix/>
          </a:blip>
          <a:stretch>
            <a:fillRect/>
          </a:stretch>
        </p:blipFill>
        <p:spPr>
          <a:xfrm>
            <a:off x="1484288" y="1152475"/>
            <a:ext cx="6175427" cy="572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p29"/>
          <p:cNvPicPr preferRelativeResize="0"/>
          <p:nvPr/>
        </p:nvPicPr>
        <p:blipFill>
          <a:blip r:embed="rId3">
            <a:alphaModFix/>
          </a:blip>
          <a:stretch>
            <a:fillRect/>
          </a:stretch>
        </p:blipFill>
        <p:spPr>
          <a:xfrm>
            <a:off x="3503400" y="0"/>
            <a:ext cx="5640600" cy="4284398"/>
          </a:xfrm>
          <a:prstGeom prst="rect">
            <a:avLst/>
          </a:prstGeom>
          <a:noFill/>
          <a:ln>
            <a:noFill/>
          </a:ln>
        </p:spPr>
      </p:pic>
      <p:sp>
        <p:nvSpPr>
          <p:cNvPr id="164" name="Google Shape;164;p29"/>
          <p:cNvSpPr txBox="1"/>
          <p:nvPr/>
        </p:nvSpPr>
        <p:spPr>
          <a:xfrm>
            <a:off x="0" y="423975"/>
            <a:ext cx="3503400" cy="18744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2"/>
              </a:buClr>
              <a:buSzPts val="1400"/>
              <a:buChar char="●"/>
            </a:pPr>
            <a:r>
              <a:rPr lang="en">
                <a:solidFill>
                  <a:schemeClr val="dk2"/>
                </a:solidFill>
              </a:rPr>
              <a:t>The positive and statistically significant coefficients across OLS and IV models suggest that emancipation led to improved nutrition for former serfs, as reflected in increased height of younger cohorts who grew up in the post-emancipation period.</a:t>
            </a:r>
            <a:endParaRPr>
              <a:solidFill>
                <a:schemeClr val="dk2"/>
              </a:solidFill>
            </a:endParaRPr>
          </a:p>
        </p:txBody>
      </p:sp>
      <p:sp>
        <p:nvSpPr>
          <p:cNvPr id="165" name="Google Shape;165;p29"/>
          <p:cNvSpPr txBox="1"/>
          <p:nvPr/>
        </p:nvSpPr>
        <p:spPr>
          <a:xfrm>
            <a:off x="3503400" y="4127650"/>
            <a:ext cx="5640600" cy="10467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dk2"/>
              </a:buClr>
              <a:buSzPts val="1400"/>
              <a:buChar char="●"/>
            </a:pPr>
            <a:r>
              <a:rPr lang="en">
                <a:solidFill>
                  <a:schemeClr val="dk2"/>
                </a:solidFill>
              </a:rPr>
              <a:t>Largest increase is between the period immediately before and immediately after emancipation, consistent with nutrition in early infancy having the most important effect on height during adulthood</a:t>
            </a:r>
            <a:endParaRPr>
              <a:solidFill>
                <a:schemeClr val="dk2"/>
              </a:solidFill>
            </a:endParaRPr>
          </a:p>
        </p:txBody>
      </p:sp>
      <p:pic>
        <p:nvPicPr>
          <p:cNvPr id="166" name="Google Shape;166;p29"/>
          <p:cNvPicPr preferRelativeResize="0"/>
          <p:nvPr/>
        </p:nvPicPr>
        <p:blipFill>
          <a:blip r:embed="rId4">
            <a:alphaModFix/>
          </a:blip>
          <a:stretch>
            <a:fillRect/>
          </a:stretch>
        </p:blipFill>
        <p:spPr>
          <a:xfrm>
            <a:off x="0" y="2298400"/>
            <a:ext cx="3503400" cy="2845101"/>
          </a:xfrm>
          <a:prstGeom prst="rect">
            <a:avLst/>
          </a:prstGeom>
          <a:noFill/>
          <a:ln>
            <a:noFill/>
          </a:ln>
        </p:spPr>
      </p:pic>
      <p:sp>
        <p:nvSpPr>
          <p:cNvPr id="167" name="Google Shape;167;p29"/>
          <p:cNvSpPr txBox="1"/>
          <p:nvPr/>
        </p:nvSpPr>
        <p:spPr>
          <a:xfrm>
            <a:off x="0" y="0"/>
            <a:ext cx="3503400" cy="5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dk1"/>
                </a:solidFill>
              </a:rPr>
              <a:t>Main Results: </a:t>
            </a:r>
            <a:r>
              <a:rPr lang="en" sz="1800">
                <a:solidFill>
                  <a:schemeClr val="dk1"/>
                </a:solidFill>
              </a:rPr>
              <a:t>Peasant</a:t>
            </a:r>
            <a:r>
              <a:rPr lang="en" sz="1800">
                <a:solidFill>
                  <a:schemeClr val="dk1"/>
                </a:solidFill>
              </a:rPr>
              <a:t> </a:t>
            </a:r>
            <a:r>
              <a:rPr lang="en" sz="1800">
                <a:solidFill>
                  <a:schemeClr val="dk1"/>
                </a:solidFill>
              </a:rPr>
              <a:t>Nutrition</a:t>
            </a:r>
            <a:endParaRPr sz="1800">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Conclusion</a:t>
            </a:r>
            <a:endParaRPr/>
          </a:p>
        </p:txBody>
      </p:sp>
      <p:sp>
        <p:nvSpPr>
          <p:cNvPr id="173" name="Google Shape;173;p30"/>
          <p:cNvSpPr txBox="1"/>
          <p:nvPr>
            <p:ph idx="1" type="body"/>
          </p:nvPr>
        </p:nvSpPr>
        <p:spPr>
          <a:xfrm>
            <a:off x="311700" y="1017725"/>
            <a:ext cx="8520600" cy="4125600"/>
          </a:xfrm>
          <a:prstGeom prst="rect">
            <a:avLst/>
          </a:prstGeom>
        </p:spPr>
        <p:txBody>
          <a:bodyPr anchorCtr="0" anchor="t" bIns="91425" lIns="91425" spcFirstLastPara="1" rIns="91425" wrap="square" tIns="91425">
            <a:normAutofit/>
          </a:bodyPr>
          <a:lstStyle/>
          <a:p>
            <a:pPr indent="-334327" lvl="0" marL="457200" rtl="0" algn="l">
              <a:lnSpc>
                <a:spcPct val="105000"/>
              </a:lnSpc>
              <a:spcBef>
                <a:spcPts val="0"/>
              </a:spcBef>
              <a:spcAft>
                <a:spcPts val="0"/>
              </a:spcAft>
              <a:buSzPts val="1665"/>
              <a:buChar char="●"/>
            </a:pPr>
            <a:r>
              <a:rPr lang="en" sz="1665"/>
              <a:t>Abolition of serfdom had a substantial positive effect on agricultural productivity, industrial development, and peasants’ nutrition in nineteenth century Russia</a:t>
            </a:r>
            <a:endParaRPr sz="1665"/>
          </a:p>
          <a:p>
            <a:pPr indent="-334327" lvl="0" marL="457200" rtl="0" algn="l">
              <a:lnSpc>
                <a:spcPct val="105000"/>
              </a:lnSpc>
              <a:spcBef>
                <a:spcPts val="0"/>
              </a:spcBef>
              <a:spcAft>
                <a:spcPts val="0"/>
              </a:spcAft>
              <a:buSzPts val="1665"/>
              <a:buChar char="●"/>
            </a:pPr>
            <a:r>
              <a:rPr lang="en" sz="1665"/>
              <a:t>Improvements amounts to about 17.7 percent </a:t>
            </a:r>
            <a:r>
              <a:rPr lang="en" sz="1665"/>
              <a:t>increase</a:t>
            </a:r>
            <a:r>
              <a:rPr lang="en" sz="1665"/>
              <a:t> in Russia’s GDP in second half of 19th century\evidence suggests primary reason for large effect of abolition on </a:t>
            </a:r>
            <a:r>
              <a:rPr lang="en" sz="1665"/>
              <a:t>agricultural</a:t>
            </a:r>
            <a:r>
              <a:rPr lang="en" sz="1665"/>
              <a:t> </a:t>
            </a:r>
            <a:r>
              <a:rPr lang="en" sz="1665"/>
              <a:t>productivity</a:t>
            </a:r>
            <a:r>
              <a:rPr lang="en" sz="1665"/>
              <a:t> was the dramatic change in the incentive structure</a:t>
            </a:r>
            <a:endParaRPr sz="1665"/>
          </a:p>
          <a:p>
            <a:pPr indent="-310832" lvl="1" marL="914400" rtl="0" algn="l">
              <a:lnSpc>
                <a:spcPct val="105000"/>
              </a:lnSpc>
              <a:spcBef>
                <a:spcPts val="0"/>
              </a:spcBef>
              <a:spcAft>
                <a:spcPts val="0"/>
              </a:spcAft>
              <a:buSzPts val="1295"/>
              <a:buChar char="○"/>
            </a:pPr>
            <a:r>
              <a:rPr lang="en" sz="1295"/>
              <a:t>43 percent of Russia’s rural population was </a:t>
            </a:r>
            <a:r>
              <a:rPr lang="en" sz="1295"/>
              <a:t>transformed</a:t>
            </a:r>
            <a:r>
              <a:rPr lang="en" sz="1295"/>
              <a:t> </a:t>
            </a:r>
            <a:r>
              <a:rPr lang="en" sz="1295"/>
              <a:t>by the 1861 emancipation from serfs with no rights over their own labor or human capital into free small-scale farmers. </a:t>
            </a:r>
            <a:endParaRPr sz="1295"/>
          </a:p>
          <a:p>
            <a:pPr indent="-310832" lvl="1" marL="914400" rtl="0" algn="l">
              <a:lnSpc>
                <a:spcPct val="105000"/>
              </a:lnSpc>
              <a:spcBef>
                <a:spcPts val="0"/>
              </a:spcBef>
              <a:spcAft>
                <a:spcPts val="0"/>
              </a:spcAft>
              <a:buSzPts val="1295"/>
              <a:buChar char="○"/>
            </a:pPr>
            <a:r>
              <a:rPr lang="en" sz="1295"/>
              <a:t>This change led to a greater effort, better use of local conditions, and better use of available agricultural knowledge and technologies.</a:t>
            </a:r>
            <a:endParaRPr sz="1295"/>
          </a:p>
          <a:p>
            <a:pPr indent="-334327" lvl="0" marL="457200" rtl="0" algn="l">
              <a:lnSpc>
                <a:spcPct val="105000"/>
              </a:lnSpc>
              <a:spcBef>
                <a:spcPts val="0"/>
              </a:spcBef>
              <a:spcAft>
                <a:spcPts val="0"/>
              </a:spcAft>
              <a:buSzPts val="1665"/>
              <a:buChar char="●"/>
            </a:pPr>
            <a:r>
              <a:rPr lang="en" sz="1665"/>
              <a:t>However, the abolition of serfdom would have contributed to even faster development if the land reform had transferred ownership rights over land to peasant households rather than the commune, or at the very least to hereditary rather than the repartition communes. The increase in the power of the repartition peasant commune (designed by the land reform) was the most likely mechanism behind the negative effect of the land reform.</a:t>
            </a:r>
            <a:endParaRPr sz="1665"/>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