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17"/>
  </p:notesMasterIdLst>
  <p:sldIdLst>
    <p:sldId id="256" r:id="rId2"/>
    <p:sldId id="258" r:id="rId3"/>
    <p:sldId id="262" r:id="rId4"/>
    <p:sldId id="271" r:id="rId5"/>
    <p:sldId id="300" r:id="rId6"/>
    <p:sldId id="297" r:id="rId7"/>
    <p:sldId id="305" r:id="rId8"/>
    <p:sldId id="298" r:id="rId9"/>
    <p:sldId id="306" r:id="rId10"/>
    <p:sldId id="299" r:id="rId11"/>
    <p:sldId id="307" r:id="rId12"/>
    <p:sldId id="308" r:id="rId13"/>
    <p:sldId id="264" r:id="rId14"/>
    <p:sldId id="265" r:id="rId15"/>
    <p:sldId id="281" r:id="rId16"/>
  </p:sldIdLst>
  <p:sldSz cx="9144000" cy="5143500" type="screen16x9"/>
  <p:notesSz cx="6858000" cy="9144000"/>
  <p:embeddedFontLst>
    <p:embeddedFont>
      <p:font typeface="Catamaran Light" panose="020B0604020202020204" charset="0"/>
      <p:regular r:id="rId18"/>
      <p:bold r:id="rId19"/>
    </p:embeddedFont>
    <p:embeddedFont>
      <p:font typeface="Fira Sans Extra Condensed Medium" panose="020B0604020202020204" charset="0"/>
      <p:regular r:id="rId20"/>
      <p:bold r:id="rId21"/>
      <p:italic r:id="rId22"/>
      <p:boldItalic r:id="rId23"/>
    </p:embeddedFont>
    <p:embeddedFont>
      <p:font typeface="Livvic" pitchFamily="2" charset="0"/>
      <p:regular r:id="rId24"/>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C3AC"/>
    <a:srgbClr val="90826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B6A50C-CE8B-409D-AC49-B6CF57A5C71A}">
  <a:tblStyle styleId="{02B6A50C-CE8B-409D-AC49-B6CF57A5C71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p:scale>
          <a:sx n="59" d="100"/>
          <a:sy n="59" d="100"/>
        </p:scale>
        <p:origin x="57" y="8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3e13d9a7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3e13d9a7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3C4043"/>
              </a:solidFill>
              <a:highlight>
                <a:srgbClr val="FFFFFF"/>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3C4043"/>
              </a:solidFill>
              <a:highlight>
                <a:srgbClr val="FFFFFF"/>
              </a:highlight>
              <a:latin typeface="Roboto"/>
              <a:ea typeface="Roboto"/>
              <a:cs typeface="Roboto"/>
              <a:sym typeface="Robo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65e7bc0b_1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65e7bc0b_1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5158d5a3ec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5158d5a3e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3C4043"/>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142766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3e13d9a7e_0_7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3e13d9a7e_0_7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6266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158d5a3e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158d5a3e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918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3e13d9a7e_0_7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3e13d9a7e_0_7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1041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158d5a3e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158d5a3e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6414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3e13d9a7e_0_7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3e13d9a7e_0_7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3996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158d5a3e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158d5a3e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41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158d5a3e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158d5a3e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1929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5158d5a3ec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5158d5a3ec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3e13d9a7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3e13d9a7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5465e7bc0b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5465e7bc0b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575" y="1701225"/>
            <a:ext cx="4592400" cy="17823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Clr>
                <a:srgbClr val="434343"/>
              </a:buClr>
              <a:buSzPts val="4800"/>
              <a:buNone/>
              <a:defRPr sz="4800">
                <a:solidFill>
                  <a:srgbClr val="434343"/>
                </a:solidFill>
              </a:defRPr>
            </a:lvl2pPr>
            <a:lvl3pPr lvl="2" rtl="0">
              <a:spcBef>
                <a:spcPts val="0"/>
              </a:spcBef>
              <a:spcAft>
                <a:spcPts val="0"/>
              </a:spcAft>
              <a:buClr>
                <a:srgbClr val="434343"/>
              </a:buClr>
              <a:buSzPts val="4800"/>
              <a:buNone/>
              <a:defRPr sz="4800">
                <a:solidFill>
                  <a:srgbClr val="434343"/>
                </a:solidFill>
              </a:defRPr>
            </a:lvl3pPr>
            <a:lvl4pPr lvl="3" rtl="0">
              <a:spcBef>
                <a:spcPts val="0"/>
              </a:spcBef>
              <a:spcAft>
                <a:spcPts val="0"/>
              </a:spcAft>
              <a:buClr>
                <a:srgbClr val="434343"/>
              </a:buClr>
              <a:buSzPts val="4800"/>
              <a:buNone/>
              <a:defRPr sz="4800">
                <a:solidFill>
                  <a:srgbClr val="434343"/>
                </a:solidFill>
              </a:defRPr>
            </a:lvl4pPr>
            <a:lvl5pPr lvl="4" rtl="0">
              <a:spcBef>
                <a:spcPts val="0"/>
              </a:spcBef>
              <a:spcAft>
                <a:spcPts val="0"/>
              </a:spcAft>
              <a:buClr>
                <a:srgbClr val="434343"/>
              </a:buClr>
              <a:buSzPts val="4800"/>
              <a:buNone/>
              <a:defRPr sz="4800">
                <a:solidFill>
                  <a:srgbClr val="434343"/>
                </a:solidFill>
              </a:defRPr>
            </a:lvl5pPr>
            <a:lvl6pPr lvl="5" rtl="0">
              <a:spcBef>
                <a:spcPts val="0"/>
              </a:spcBef>
              <a:spcAft>
                <a:spcPts val="0"/>
              </a:spcAft>
              <a:buClr>
                <a:srgbClr val="434343"/>
              </a:buClr>
              <a:buSzPts val="4800"/>
              <a:buNone/>
              <a:defRPr sz="4800">
                <a:solidFill>
                  <a:srgbClr val="434343"/>
                </a:solidFill>
              </a:defRPr>
            </a:lvl6pPr>
            <a:lvl7pPr lvl="6" rtl="0">
              <a:spcBef>
                <a:spcPts val="0"/>
              </a:spcBef>
              <a:spcAft>
                <a:spcPts val="0"/>
              </a:spcAft>
              <a:buClr>
                <a:srgbClr val="434343"/>
              </a:buClr>
              <a:buSzPts val="4800"/>
              <a:buNone/>
              <a:defRPr sz="4800">
                <a:solidFill>
                  <a:srgbClr val="434343"/>
                </a:solidFill>
              </a:defRPr>
            </a:lvl7pPr>
            <a:lvl8pPr lvl="7" rtl="0">
              <a:spcBef>
                <a:spcPts val="0"/>
              </a:spcBef>
              <a:spcAft>
                <a:spcPts val="0"/>
              </a:spcAft>
              <a:buClr>
                <a:srgbClr val="434343"/>
              </a:buClr>
              <a:buSzPts val="4800"/>
              <a:buNone/>
              <a:defRPr sz="4800">
                <a:solidFill>
                  <a:srgbClr val="434343"/>
                </a:solidFill>
              </a:defRPr>
            </a:lvl8pPr>
            <a:lvl9pPr lvl="8" rtl="0">
              <a:spcBef>
                <a:spcPts val="0"/>
              </a:spcBef>
              <a:spcAft>
                <a:spcPts val="0"/>
              </a:spcAft>
              <a:buClr>
                <a:srgbClr val="434343"/>
              </a:buClr>
              <a:buSzPts val="4800"/>
              <a:buNone/>
              <a:defRPr sz="4800">
                <a:solidFill>
                  <a:srgbClr val="434343"/>
                </a:solidFill>
              </a:defRPr>
            </a:lvl9pPr>
          </a:lstStyle>
          <a:p>
            <a:endParaRPr/>
          </a:p>
        </p:txBody>
      </p:sp>
      <p:sp>
        <p:nvSpPr>
          <p:cNvPr id="10" name="Google Shape;10;p2"/>
          <p:cNvSpPr txBox="1">
            <a:spLocks noGrp="1"/>
          </p:cNvSpPr>
          <p:nvPr>
            <p:ph type="subTitle" idx="1"/>
          </p:nvPr>
        </p:nvSpPr>
        <p:spPr>
          <a:xfrm>
            <a:off x="1039575" y="3206400"/>
            <a:ext cx="2402100" cy="717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rgbClr val="000000"/>
              </a:buClr>
              <a:buSzPts val="1200"/>
              <a:buNone/>
              <a:defRPr>
                <a:solidFill>
                  <a:srgbClr val="000000"/>
                </a:solidFill>
              </a:defRPr>
            </a:lvl1pPr>
            <a:lvl2pPr lvl="1" rtl="0">
              <a:lnSpc>
                <a:spcPct val="100000"/>
              </a:lnSpc>
              <a:spcBef>
                <a:spcPts val="0"/>
              </a:spcBef>
              <a:spcAft>
                <a:spcPts val="0"/>
              </a:spcAft>
              <a:buClr>
                <a:srgbClr val="434343"/>
              </a:buClr>
              <a:buSzPts val="2800"/>
              <a:buNone/>
              <a:defRPr sz="2800">
                <a:solidFill>
                  <a:srgbClr val="434343"/>
                </a:solidFill>
              </a:defRPr>
            </a:lvl2pPr>
            <a:lvl3pPr lvl="2" rtl="0">
              <a:lnSpc>
                <a:spcPct val="100000"/>
              </a:lnSpc>
              <a:spcBef>
                <a:spcPts val="0"/>
              </a:spcBef>
              <a:spcAft>
                <a:spcPts val="0"/>
              </a:spcAft>
              <a:buClr>
                <a:srgbClr val="434343"/>
              </a:buClr>
              <a:buSzPts val="2800"/>
              <a:buNone/>
              <a:defRPr sz="2800">
                <a:solidFill>
                  <a:srgbClr val="434343"/>
                </a:solidFill>
              </a:defRPr>
            </a:lvl3pPr>
            <a:lvl4pPr lvl="3" rtl="0">
              <a:lnSpc>
                <a:spcPct val="100000"/>
              </a:lnSpc>
              <a:spcBef>
                <a:spcPts val="0"/>
              </a:spcBef>
              <a:spcAft>
                <a:spcPts val="0"/>
              </a:spcAft>
              <a:buClr>
                <a:srgbClr val="434343"/>
              </a:buClr>
              <a:buSzPts val="2800"/>
              <a:buNone/>
              <a:defRPr sz="2800">
                <a:solidFill>
                  <a:srgbClr val="434343"/>
                </a:solidFill>
              </a:defRPr>
            </a:lvl4pPr>
            <a:lvl5pPr lvl="4" rtl="0">
              <a:lnSpc>
                <a:spcPct val="100000"/>
              </a:lnSpc>
              <a:spcBef>
                <a:spcPts val="0"/>
              </a:spcBef>
              <a:spcAft>
                <a:spcPts val="0"/>
              </a:spcAft>
              <a:buClr>
                <a:srgbClr val="434343"/>
              </a:buClr>
              <a:buSzPts val="2800"/>
              <a:buNone/>
              <a:defRPr sz="2800">
                <a:solidFill>
                  <a:srgbClr val="434343"/>
                </a:solidFill>
              </a:defRPr>
            </a:lvl5pPr>
            <a:lvl6pPr lvl="5" rtl="0">
              <a:lnSpc>
                <a:spcPct val="100000"/>
              </a:lnSpc>
              <a:spcBef>
                <a:spcPts val="0"/>
              </a:spcBef>
              <a:spcAft>
                <a:spcPts val="0"/>
              </a:spcAft>
              <a:buClr>
                <a:srgbClr val="434343"/>
              </a:buClr>
              <a:buSzPts val="2800"/>
              <a:buNone/>
              <a:defRPr sz="2800">
                <a:solidFill>
                  <a:srgbClr val="434343"/>
                </a:solidFill>
              </a:defRPr>
            </a:lvl6pPr>
            <a:lvl7pPr lvl="6" rtl="0">
              <a:lnSpc>
                <a:spcPct val="100000"/>
              </a:lnSpc>
              <a:spcBef>
                <a:spcPts val="0"/>
              </a:spcBef>
              <a:spcAft>
                <a:spcPts val="0"/>
              </a:spcAft>
              <a:buClr>
                <a:srgbClr val="434343"/>
              </a:buClr>
              <a:buSzPts val="2800"/>
              <a:buNone/>
              <a:defRPr sz="2800">
                <a:solidFill>
                  <a:srgbClr val="434343"/>
                </a:solidFill>
              </a:defRPr>
            </a:lvl7pPr>
            <a:lvl8pPr lvl="7" rtl="0">
              <a:lnSpc>
                <a:spcPct val="100000"/>
              </a:lnSpc>
              <a:spcBef>
                <a:spcPts val="0"/>
              </a:spcBef>
              <a:spcAft>
                <a:spcPts val="0"/>
              </a:spcAft>
              <a:buClr>
                <a:srgbClr val="434343"/>
              </a:buClr>
              <a:buSzPts val="2800"/>
              <a:buNone/>
              <a:defRPr sz="2800">
                <a:solidFill>
                  <a:srgbClr val="434343"/>
                </a:solidFill>
              </a:defRPr>
            </a:lvl8pPr>
            <a:lvl9pPr lvl="8"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2">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3423902" y="387473"/>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3" name="Google Shape;13;p3"/>
          <p:cNvSpPr txBox="1">
            <a:spLocks noGrp="1"/>
          </p:cNvSpPr>
          <p:nvPr>
            <p:ph type="subTitle" idx="1"/>
          </p:nvPr>
        </p:nvSpPr>
        <p:spPr>
          <a:xfrm>
            <a:off x="3423900" y="802521"/>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4" name="Google Shape;14;p3"/>
          <p:cNvSpPr txBox="1">
            <a:spLocks noGrp="1"/>
          </p:cNvSpPr>
          <p:nvPr>
            <p:ph type="title" idx="2" hasCustomPrompt="1"/>
          </p:nvPr>
        </p:nvSpPr>
        <p:spPr>
          <a:xfrm>
            <a:off x="2023007" y="654113"/>
            <a:ext cx="17391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 name="Google Shape;15;p3"/>
          <p:cNvSpPr txBox="1">
            <a:spLocks noGrp="1"/>
          </p:cNvSpPr>
          <p:nvPr>
            <p:ph type="ctrTitle" idx="3"/>
          </p:nvPr>
        </p:nvSpPr>
        <p:spPr>
          <a:xfrm>
            <a:off x="3425264" y="1224286"/>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 name="Google Shape;16;p3"/>
          <p:cNvSpPr txBox="1">
            <a:spLocks noGrp="1"/>
          </p:cNvSpPr>
          <p:nvPr>
            <p:ph type="subTitle" idx="4"/>
          </p:nvPr>
        </p:nvSpPr>
        <p:spPr>
          <a:xfrm>
            <a:off x="3425259" y="1638859"/>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7" name="Google Shape;17;p3"/>
          <p:cNvSpPr txBox="1">
            <a:spLocks noGrp="1"/>
          </p:cNvSpPr>
          <p:nvPr>
            <p:ph type="title" idx="5" hasCustomPrompt="1"/>
          </p:nvPr>
        </p:nvSpPr>
        <p:spPr>
          <a:xfrm>
            <a:off x="2023007" y="1488788"/>
            <a:ext cx="1615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8" name="Google Shape;18;p3"/>
          <p:cNvSpPr txBox="1">
            <a:spLocks noGrp="1"/>
          </p:cNvSpPr>
          <p:nvPr>
            <p:ph type="ctrTitle" idx="6"/>
          </p:nvPr>
        </p:nvSpPr>
        <p:spPr>
          <a:xfrm>
            <a:off x="3427999" y="2061098"/>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9" name="Google Shape;19;p3"/>
          <p:cNvSpPr txBox="1">
            <a:spLocks noGrp="1"/>
          </p:cNvSpPr>
          <p:nvPr>
            <p:ph type="subTitle" idx="7"/>
          </p:nvPr>
        </p:nvSpPr>
        <p:spPr>
          <a:xfrm>
            <a:off x="3427997" y="2475197"/>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0" name="Google Shape;20;p3"/>
          <p:cNvSpPr txBox="1">
            <a:spLocks noGrp="1"/>
          </p:cNvSpPr>
          <p:nvPr>
            <p:ph type="title" idx="8" hasCustomPrompt="1"/>
          </p:nvPr>
        </p:nvSpPr>
        <p:spPr>
          <a:xfrm>
            <a:off x="2023007" y="2323463"/>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1" name="Google Shape;21;p3"/>
          <p:cNvSpPr txBox="1">
            <a:spLocks noGrp="1"/>
          </p:cNvSpPr>
          <p:nvPr>
            <p:ph type="ctrTitle" idx="9"/>
          </p:nvPr>
        </p:nvSpPr>
        <p:spPr>
          <a:xfrm rot="5400000">
            <a:off x="6601629" y="1646270"/>
            <a:ext cx="29133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22" name="Google Shape;22;p3"/>
          <p:cNvSpPr txBox="1">
            <a:spLocks noGrp="1"/>
          </p:cNvSpPr>
          <p:nvPr>
            <p:ph type="ctrTitle" idx="13"/>
          </p:nvPr>
        </p:nvSpPr>
        <p:spPr>
          <a:xfrm>
            <a:off x="3427999" y="2897911"/>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3" name="Google Shape;23;p3"/>
          <p:cNvSpPr txBox="1">
            <a:spLocks noGrp="1"/>
          </p:cNvSpPr>
          <p:nvPr>
            <p:ph type="subTitle" idx="14"/>
          </p:nvPr>
        </p:nvSpPr>
        <p:spPr>
          <a:xfrm>
            <a:off x="3427997" y="331153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4" name="Google Shape;24;p3"/>
          <p:cNvSpPr txBox="1">
            <a:spLocks noGrp="1"/>
          </p:cNvSpPr>
          <p:nvPr>
            <p:ph type="title" idx="15" hasCustomPrompt="1"/>
          </p:nvPr>
        </p:nvSpPr>
        <p:spPr>
          <a:xfrm>
            <a:off x="2023007" y="3158138"/>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txBox="1">
            <a:spLocks noGrp="1"/>
          </p:cNvSpPr>
          <p:nvPr>
            <p:ph type="ctrTitle" idx="16"/>
          </p:nvPr>
        </p:nvSpPr>
        <p:spPr>
          <a:xfrm>
            <a:off x="3427999" y="3734723"/>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6" name="Google Shape;26;p3"/>
          <p:cNvSpPr txBox="1">
            <a:spLocks noGrp="1"/>
          </p:cNvSpPr>
          <p:nvPr>
            <p:ph type="subTitle" idx="17"/>
          </p:nvPr>
        </p:nvSpPr>
        <p:spPr>
          <a:xfrm>
            <a:off x="3427997" y="4147872"/>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7" name="Google Shape;27;p3"/>
          <p:cNvSpPr txBox="1">
            <a:spLocks noGrp="1"/>
          </p:cNvSpPr>
          <p:nvPr>
            <p:ph type="title" idx="18" hasCustomPrompt="1"/>
          </p:nvPr>
        </p:nvSpPr>
        <p:spPr>
          <a:xfrm>
            <a:off x="2023007" y="3992813"/>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our columns 1">
  <p:cSld name="CUSTOM_27_1_1">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631875" y="842025"/>
            <a:ext cx="287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3" name="Google Shape;33;p5"/>
          <p:cNvSpPr txBox="1">
            <a:spLocks noGrp="1"/>
          </p:cNvSpPr>
          <p:nvPr>
            <p:ph type="subTitle" idx="1"/>
          </p:nvPr>
        </p:nvSpPr>
        <p:spPr>
          <a:xfrm>
            <a:off x="631884" y="1410841"/>
            <a:ext cx="2480700" cy="53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4" name="Google Shape;34;p5"/>
          <p:cNvSpPr txBox="1">
            <a:spLocks noGrp="1"/>
          </p:cNvSpPr>
          <p:nvPr>
            <p:ph type="ctrTitle" idx="2"/>
          </p:nvPr>
        </p:nvSpPr>
        <p:spPr>
          <a:xfrm>
            <a:off x="4213664" y="842025"/>
            <a:ext cx="26979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5" name="Google Shape;35;p5"/>
          <p:cNvSpPr txBox="1">
            <a:spLocks noGrp="1"/>
          </p:cNvSpPr>
          <p:nvPr>
            <p:ph type="subTitle" idx="3"/>
          </p:nvPr>
        </p:nvSpPr>
        <p:spPr>
          <a:xfrm>
            <a:off x="4213664" y="1410841"/>
            <a:ext cx="2586000" cy="74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6" name="Google Shape;36;p5"/>
          <p:cNvSpPr txBox="1">
            <a:spLocks noGrp="1"/>
          </p:cNvSpPr>
          <p:nvPr>
            <p:ph type="ctrTitle" idx="4"/>
          </p:nvPr>
        </p:nvSpPr>
        <p:spPr>
          <a:xfrm>
            <a:off x="631883" y="3331927"/>
            <a:ext cx="287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7" name="Google Shape;37;p5"/>
          <p:cNvSpPr txBox="1">
            <a:spLocks noGrp="1"/>
          </p:cNvSpPr>
          <p:nvPr>
            <p:ph type="subTitle" idx="5"/>
          </p:nvPr>
        </p:nvSpPr>
        <p:spPr>
          <a:xfrm>
            <a:off x="631884" y="3914208"/>
            <a:ext cx="2480700" cy="946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8" name="Google Shape;38;p5"/>
          <p:cNvSpPr txBox="1">
            <a:spLocks noGrp="1"/>
          </p:cNvSpPr>
          <p:nvPr>
            <p:ph type="ctrTitle" idx="6"/>
          </p:nvPr>
        </p:nvSpPr>
        <p:spPr>
          <a:xfrm rot="5400000">
            <a:off x="6685437" y="1646270"/>
            <a:ext cx="29133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39" name="Google Shape;39;p5"/>
          <p:cNvSpPr txBox="1">
            <a:spLocks noGrp="1"/>
          </p:cNvSpPr>
          <p:nvPr>
            <p:ph type="ctrTitle" idx="7"/>
          </p:nvPr>
        </p:nvSpPr>
        <p:spPr>
          <a:xfrm>
            <a:off x="4213664" y="3331934"/>
            <a:ext cx="25860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5"/>
          <p:cNvSpPr txBox="1">
            <a:spLocks noGrp="1"/>
          </p:cNvSpPr>
          <p:nvPr>
            <p:ph type="subTitle" idx="8"/>
          </p:nvPr>
        </p:nvSpPr>
        <p:spPr>
          <a:xfrm>
            <a:off x="4213664" y="3914208"/>
            <a:ext cx="2586000" cy="74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ext 2">
  <p:cSld name="CUSTOM_14">
    <p:spTree>
      <p:nvGrpSpPr>
        <p:cNvPr id="1" name="Shape 49"/>
        <p:cNvGrpSpPr/>
        <p:nvPr/>
      </p:nvGrpSpPr>
      <p:grpSpPr>
        <a:xfrm>
          <a:off x="0" y="0"/>
          <a:ext cx="0" cy="0"/>
          <a:chOff x="0" y="0"/>
          <a:chExt cx="0" cy="0"/>
        </a:xfrm>
      </p:grpSpPr>
      <p:sp>
        <p:nvSpPr>
          <p:cNvPr id="50" name="Google Shape;50;p7"/>
          <p:cNvSpPr txBox="1">
            <a:spLocks noGrp="1"/>
          </p:cNvSpPr>
          <p:nvPr>
            <p:ph type="ctrTitle"/>
          </p:nvPr>
        </p:nvSpPr>
        <p:spPr>
          <a:xfrm>
            <a:off x="5432000" y="710675"/>
            <a:ext cx="2888100" cy="2054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51" name="Google Shape;51;p7"/>
          <p:cNvSpPr txBox="1">
            <a:spLocks noGrp="1"/>
          </p:cNvSpPr>
          <p:nvPr>
            <p:ph type="subTitle" idx="1"/>
          </p:nvPr>
        </p:nvSpPr>
        <p:spPr>
          <a:xfrm>
            <a:off x="5363550" y="2724625"/>
            <a:ext cx="2956500" cy="178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3">
  <p:cSld name="CUSTOM_16">
    <p:spTree>
      <p:nvGrpSpPr>
        <p:cNvPr id="1" name="Shape 55"/>
        <p:cNvGrpSpPr/>
        <p:nvPr/>
      </p:nvGrpSpPr>
      <p:grpSpPr>
        <a:xfrm>
          <a:off x="0" y="0"/>
          <a:ext cx="0" cy="0"/>
          <a:chOff x="0" y="0"/>
          <a:chExt cx="0" cy="0"/>
        </a:xfrm>
      </p:grpSpPr>
      <p:sp>
        <p:nvSpPr>
          <p:cNvPr id="56" name="Google Shape;56;p9"/>
          <p:cNvSpPr txBox="1">
            <a:spLocks noGrp="1"/>
          </p:cNvSpPr>
          <p:nvPr>
            <p:ph type="subTitle" idx="1"/>
          </p:nvPr>
        </p:nvSpPr>
        <p:spPr>
          <a:xfrm>
            <a:off x="2117847" y="3380460"/>
            <a:ext cx="2951400" cy="295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0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57" name="Google Shape;57;p9"/>
          <p:cNvSpPr txBox="1">
            <a:spLocks noGrp="1"/>
          </p:cNvSpPr>
          <p:nvPr>
            <p:ph type="ctrTitle"/>
          </p:nvPr>
        </p:nvSpPr>
        <p:spPr>
          <a:xfrm rot="-5400000">
            <a:off x="-343101" y="1759150"/>
            <a:ext cx="2888100" cy="8979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text 4">
  <p:cSld name="CUSTOM_16_1">
    <p:spTree>
      <p:nvGrpSpPr>
        <p:cNvPr id="1" name="Shape 58"/>
        <p:cNvGrpSpPr/>
        <p:nvPr/>
      </p:nvGrpSpPr>
      <p:grpSpPr>
        <a:xfrm>
          <a:off x="0" y="0"/>
          <a:ext cx="0" cy="0"/>
          <a:chOff x="0" y="0"/>
          <a:chExt cx="0" cy="0"/>
        </a:xfrm>
      </p:grpSpPr>
      <p:sp>
        <p:nvSpPr>
          <p:cNvPr id="59" name="Google Shape;59;p10"/>
          <p:cNvSpPr txBox="1">
            <a:spLocks noGrp="1"/>
          </p:cNvSpPr>
          <p:nvPr>
            <p:ph type="subTitle" idx="1"/>
          </p:nvPr>
        </p:nvSpPr>
        <p:spPr>
          <a:xfrm flipH="1">
            <a:off x="4189625" y="3380460"/>
            <a:ext cx="2951400" cy="295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0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60" name="Google Shape;60;p10"/>
          <p:cNvSpPr txBox="1">
            <a:spLocks noGrp="1"/>
          </p:cNvSpPr>
          <p:nvPr>
            <p:ph type="ctrTitle"/>
          </p:nvPr>
        </p:nvSpPr>
        <p:spPr>
          <a:xfrm rot="5400000">
            <a:off x="6612409" y="1752564"/>
            <a:ext cx="2888100" cy="8979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p:cSld name="CUSTOM_38">
    <p:spTree>
      <p:nvGrpSpPr>
        <p:cNvPr id="1" name="Shape 63"/>
        <p:cNvGrpSpPr/>
        <p:nvPr/>
      </p:nvGrpSpPr>
      <p:grpSpPr>
        <a:xfrm>
          <a:off x="0" y="0"/>
          <a:ext cx="0" cy="0"/>
          <a:chOff x="0" y="0"/>
          <a:chExt cx="0" cy="0"/>
        </a:xfrm>
      </p:grpSpPr>
      <p:sp>
        <p:nvSpPr>
          <p:cNvPr id="64" name="Google Shape;64;p12"/>
          <p:cNvSpPr txBox="1">
            <a:spLocks noGrp="1"/>
          </p:cNvSpPr>
          <p:nvPr>
            <p:ph type="ctrTitle"/>
          </p:nvPr>
        </p:nvSpPr>
        <p:spPr>
          <a:xfrm>
            <a:off x="769725" y="1310050"/>
            <a:ext cx="34302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65" name="Google Shape;65;p12"/>
          <p:cNvSpPr txBox="1">
            <a:spLocks noGrp="1"/>
          </p:cNvSpPr>
          <p:nvPr>
            <p:ph type="title" idx="2" hasCustomPrompt="1"/>
          </p:nvPr>
        </p:nvSpPr>
        <p:spPr>
          <a:xfrm rot="5400000">
            <a:off x="7142178" y="3570226"/>
            <a:ext cx="1738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6000"/>
            </a:lvl1pPr>
            <a:lvl2pPr lvl="1"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lumns 1">
  <p:cSld name="CUSTOM_21">
    <p:spTree>
      <p:nvGrpSpPr>
        <p:cNvPr id="1" name="Shape 82"/>
        <p:cNvGrpSpPr/>
        <p:nvPr/>
      </p:nvGrpSpPr>
      <p:grpSpPr>
        <a:xfrm>
          <a:off x="0" y="0"/>
          <a:ext cx="0" cy="0"/>
          <a:chOff x="0" y="0"/>
          <a:chExt cx="0" cy="0"/>
        </a:xfrm>
      </p:grpSpPr>
      <p:sp>
        <p:nvSpPr>
          <p:cNvPr id="83" name="Google Shape;83;p15"/>
          <p:cNvSpPr txBox="1">
            <a:spLocks noGrp="1"/>
          </p:cNvSpPr>
          <p:nvPr>
            <p:ph type="subTitle" idx="1"/>
          </p:nvPr>
        </p:nvSpPr>
        <p:spPr>
          <a:xfrm>
            <a:off x="4633950" y="1847896"/>
            <a:ext cx="18180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84" name="Google Shape;84;p15"/>
          <p:cNvSpPr txBox="1">
            <a:spLocks noGrp="1"/>
          </p:cNvSpPr>
          <p:nvPr>
            <p:ph type="subTitle" idx="2"/>
          </p:nvPr>
        </p:nvSpPr>
        <p:spPr>
          <a:xfrm>
            <a:off x="4633950" y="3827870"/>
            <a:ext cx="18180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85" name="Google Shape;85;p15"/>
          <p:cNvSpPr txBox="1">
            <a:spLocks noGrp="1"/>
          </p:cNvSpPr>
          <p:nvPr>
            <p:ph type="ctrTitle"/>
          </p:nvPr>
        </p:nvSpPr>
        <p:spPr>
          <a:xfrm>
            <a:off x="4633950" y="1539296"/>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86" name="Google Shape;86;p15"/>
          <p:cNvSpPr txBox="1">
            <a:spLocks noGrp="1"/>
          </p:cNvSpPr>
          <p:nvPr>
            <p:ph type="ctrTitle" idx="3"/>
          </p:nvPr>
        </p:nvSpPr>
        <p:spPr>
          <a:xfrm>
            <a:off x="4633950" y="3519270"/>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87" name="Google Shape;87;p15"/>
          <p:cNvSpPr txBox="1">
            <a:spLocks noGrp="1"/>
          </p:cNvSpPr>
          <p:nvPr>
            <p:ph type="ctrTitle" idx="4"/>
          </p:nvPr>
        </p:nvSpPr>
        <p:spPr>
          <a:xfrm rot="5400000">
            <a:off x="6917175" y="1414524"/>
            <a:ext cx="24498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extLst>
    <p:ext uri="{DCECCB84-F9BA-43D5-87BE-67443E8EF086}">
      <p15:sldGuideLst xmlns:p15="http://schemas.microsoft.com/office/powerpoint/2012/main">
        <p15:guide id="1" orient="horz" pos="510">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5">
  <p:cSld name="CUSTOM_32">
    <p:spTree>
      <p:nvGrpSpPr>
        <p:cNvPr id="1" name="Shape 88"/>
        <p:cNvGrpSpPr/>
        <p:nvPr/>
      </p:nvGrpSpPr>
      <p:grpSpPr>
        <a:xfrm>
          <a:off x="0" y="0"/>
          <a:ext cx="0" cy="0"/>
          <a:chOff x="0" y="0"/>
          <a:chExt cx="0" cy="0"/>
        </a:xfrm>
      </p:grpSpPr>
      <p:sp>
        <p:nvSpPr>
          <p:cNvPr id="89" name="Google Shape;89;p16"/>
          <p:cNvSpPr txBox="1">
            <a:spLocks noGrp="1"/>
          </p:cNvSpPr>
          <p:nvPr>
            <p:ph type="subTitle" idx="1"/>
          </p:nvPr>
        </p:nvSpPr>
        <p:spPr>
          <a:xfrm>
            <a:off x="2258125" y="3106325"/>
            <a:ext cx="3029100" cy="1009500"/>
          </a:xfrm>
          <a:prstGeom prst="rect">
            <a:avLst/>
          </a:prstGeom>
        </p:spPr>
        <p:txBody>
          <a:bodyPr spcFirstLastPara="1" wrap="square" lIns="91425" tIns="91425" rIns="91425" bIns="91425" anchor="t" anchorCtr="0">
            <a:noAutofit/>
          </a:bodyPr>
          <a:lstStyle>
            <a:lvl1pPr lvl="0">
              <a:spcBef>
                <a:spcPts val="0"/>
              </a:spcBef>
              <a:spcAft>
                <a:spcPts val="0"/>
              </a:spcAft>
              <a:buNone/>
              <a:defRPr sz="1100"/>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0" name="Google Shape;90;p16"/>
          <p:cNvSpPr txBox="1">
            <a:spLocks noGrp="1"/>
          </p:cNvSpPr>
          <p:nvPr>
            <p:ph type="ctrTitle"/>
          </p:nvPr>
        </p:nvSpPr>
        <p:spPr>
          <a:xfrm rot="5400000">
            <a:off x="7241489" y="1041025"/>
            <a:ext cx="17028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text 6">
  <p:cSld name="CUSTOM_11_1_2_1">
    <p:spTree>
      <p:nvGrpSpPr>
        <p:cNvPr id="1" name="Shape 105"/>
        <p:cNvGrpSpPr/>
        <p:nvPr/>
      </p:nvGrpSpPr>
      <p:grpSpPr>
        <a:xfrm>
          <a:off x="0" y="0"/>
          <a:ext cx="0" cy="0"/>
          <a:chOff x="0" y="0"/>
          <a:chExt cx="0" cy="0"/>
        </a:xfrm>
      </p:grpSpPr>
      <p:sp>
        <p:nvSpPr>
          <p:cNvPr id="106" name="Google Shape;106;p19"/>
          <p:cNvSpPr txBox="1">
            <a:spLocks noGrp="1"/>
          </p:cNvSpPr>
          <p:nvPr>
            <p:ph type="ctrTitle"/>
          </p:nvPr>
        </p:nvSpPr>
        <p:spPr>
          <a:xfrm>
            <a:off x="831200" y="376498"/>
            <a:ext cx="3867300" cy="20541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107" name="Google Shape;107;p19"/>
          <p:cNvSpPr txBox="1">
            <a:spLocks noGrp="1"/>
          </p:cNvSpPr>
          <p:nvPr>
            <p:ph type="subTitle" idx="1"/>
          </p:nvPr>
        </p:nvSpPr>
        <p:spPr>
          <a:xfrm>
            <a:off x="831200" y="2314225"/>
            <a:ext cx="3081600" cy="178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1pPr>
            <a:lvl2pPr lvl="1"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2pPr>
            <a:lvl3pPr lvl="2"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3pPr>
            <a:lvl4pPr lvl="3"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4pPr>
            <a:lvl5pPr lvl="4"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5pPr>
            <a:lvl6pPr lvl="5"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6pPr>
            <a:lvl7pPr lvl="6"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7pPr>
            <a:lvl8pPr lvl="7"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8pPr>
            <a:lvl9pPr lvl="8"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1pPr>
            <a:lvl2pPr marL="914400" lvl="1"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2pPr>
            <a:lvl3pPr marL="1371600" lvl="2"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3pPr>
            <a:lvl4pPr marL="1828800" lvl="3"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4pPr>
            <a:lvl5pPr marL="2286000" lvl="4"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5pPr>
            <a:lvl6pPr marL="2743200" lvl="5"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6pPr>
            <a:lvl7pPr marL="3200400" lvl="6"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7pPr>
            <a:lvl8pPr marL="3657600" lvl="7"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8pPr>
            <a:lvl9pPr marL="4114800" lvl="8" indent="-304800" rtl="0">
              <a:lnSpc>
                <a:spcPct val="115000"/>
              </a:lnSpc>
              <a:spcBef>
                <a:spcPts val="1600"/>
              </a:spcBef>
              <a:spcAft>
                <a:spcPts val="160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5" r:id="rId5"/>
    <p:sldLayoutId id="2147483656" r:id="rId6"/>
    <p:sldLayoutId id="2147483658" r:id="rId7"/>
    <p:sldLayoutId id="2147483661" r:id="rId8"/>
    <p:sldLayoutId id="2147483662" r:id="rId9"/>
    <p:sldLayoutId id="2147483665"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png"/><Relationship Id="rId10"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pic>
        <p:nvPicPr>
          <p:cNvPr id="1028" name="Picture 4" descr="Dojima Rice Exchange">
            <a:extLst>
              <a:ext uri="{FF2B5EF4-FFF2-40B4-BE49-F238E27FC236}">
                <a16:creationId xmlns:a16="http://schemas.microsoft.com/office/drawing/2014/main" id="{583CC041-C13B-918D-2541-36CED16895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896"/>
          <a:stretch/>
        </p:blipFill>
        <p:spPr bwMode="auto">
          <a:xfrm>
            <a:off x="2214591" y="0"/>
            <a:ext cx="6929408" cy="5143500"/>
          </a:xfrm>
          <a:prstGeom prst="rect">
            <a:avLst/>
          </a:prstGeom>
          <a:noFill/>
          <a:extLst>
            <a:ext uri="{909E8E84-426E-40DD-AFC4-6F175D3DCCD1}">
              <a14:hiddenFill xmlns:a14="http://schemas.microsoft.com/office/drawing/2010/main">
                <a:solidFill>
                  <a:srgbClr val="FFFFFF"/>
                </a:solidFill>
              </a14:hiddenFill>
            </a:ext>
          </a:extLst>
        </p:spPr>
      </p:pic>
      <p:sp>
        <p:nvSpPr>
          <p:cNvPr id="124" name="Google Shape;124;p24"/>
          <p:cNvSpPr/>
          <p:nvPr/>
        </p:nvSpPr>
        <p:spPr>
          <a:xfrm rot="5400000">
            <a:off x="1428875" y="13850"/>
            <a:ext cx="3358800" cy="5026500"/>
          </a:xfrm>
          <a:prstGeom prst="rect">
            <a:avLst/>
          </a:prstGeom>
          <a:solidFill>
            <a:srgbClr val="908269">
              <a:alpha val="86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4"/>
          <p:cNvSpPr txBox="1">
            <a:spLocks noGrp="1"/>
          </p:cNvSpPr>
          <p:nvPr>
            <p:ph type="subTitle" idx="1"/>
          </p:nvPr>
        </p:nvSpPr>
        <p:spPr>
          <a:xfrm>
            <a:off x="1039575" y="3206400"/>
            <a:ext cx="3174616" cy="71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lt1"/>
                </a:solidFill>
              </a:rPr>
              <a:t>Boston University College of Arts and Sciences</a:t>
            </a:r>
          </a:p>
          <a:p>
            <a:pPr marL="0" lvl="0" indent="0" algn="l" rtl="0">
              <a:spcBef>
                <a:spcPts val="0"/>
              </a:spcBef>
              <a:spcAft>
                <a:spcPts val="0"/>
              </a:spcAft>
              <a:buNone/>
            </a:pPr>
            <a:r>
              <a:rPr lang="en" dirty="0">
                <a:solidFill>
                  <a:schemeClr val="lt1"/>
                </a:solidFill>
              </a:rPr>
              <a:t>Department of Economics – Cyrus Kwan</a:t>
            </a:r>
          </a:p>
        </p:txBody>
      </p:sp>
      <p:sp>
        <p:nvSpPr>
          <p:cNvPr id="126" name="Google Shape;126;p24"/>
          <p:cNvSpPr txBox="1">
            <a:spLocks noGrp="1"/>
          </p:cNvSpPr>
          <p:nvPr>
            <p:ph type="ctrTitle"/>
          </p:nvPr>
        </p:nvSpPr>
        <p:spPr>
          <a:xfrm>
            <a:off x="1039575" y="1701225"/>
            <a:ext cx="4592400" cy="178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solidFill>
                  <a:schemeClr val="lt1"/>
                </a:solidFill>
              </a:rPr>
              <a:t>Derivative</a:t>
            </a:r>
            <a:br>
              <a:rPr lang="en-US" dirty="0">
                <a:solidFill>
                  <a:schemeClr val="lt1"/>
                </a:solidFill>
              </a:rPr>
            </a:br>
            <a:r>
              <a:rPr lang="en-US" dirty="0">
                <a:solidFill>
                  <a:schemeClr val="lt1"/>
                </a:solidFill>
              </a:rPr>
              <a:t>Markets</a:t>
            </a:r>
            <a:endParaRPr dirty="0">
              <a:solidFill>
                <a:schemeClr val="lt1"/>
              </a:solidFill>
              <a:latin typeface="Livvic"/>
              <a:ea typeface="Livvic"/>
              <a:cs typeface="Livvic"/>
              <a:sym typeface="Livvic"/>
            </a:endParaRPr>
          </a:p>
        </p:txBody>
      </p:sp>
      <p:sp>
        <p:nvSpPr>
          <p:cNvPr id="127" name="Google Shape;127;p24"/>
          <p:cNvSpPr/>
          <p:nvPr/>
        </p:nvSpPr>
        <p:spPr>
          <a:xfrm rot="-5400000" flipH="1">
            <a:off x="7354200" y="2416550"/>
            <a:ext cx="3358800" cy="221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40"/>
        <p:cNvGrpSpPr/>
        <p:nvPr/>
      </p:nvGrpSpPr>
      <p:grpSpPr>
        <a:xfrm>
          <a:off x="0" y="0"/>
          <a:ext cx="0" cy="0"/>
          <a:chOff x="0" y="0"/>
          <a:chExt cx="0" cy="0"/>
        </a:xfrm>
      </p:grpSpPr>
      <p:sp>
        <p:nvSpPr>
          <p:cNvPr id="141" name="Google Shape;141;p26"/>
          <p:cNvSpPr txBox="1">
            <a:spLocks noGrp="1"/>
          </p:cNvSpPr>
          <p:nvPr>
            <p:ph type="ctrTitle" idx="9"/>
          </p:nvPr>
        </p:nvSpPr>
        <p:spPr>
          <a:xfrm rot="5400000">
            <a:off x="6672869" y="1646270"/>
            <a:ext cx="2913300"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t>TABLE OF CONTENTS</a:t>
            </a:r>
            <a:br>
              <a:rPr lang="en" sz="2400" dirty="0"/>
            </a:br>
            <a:endParaRPr sz="2400" dirty="0"/>
          </a:p>
        </p:txBody>
      </p:sp>
      <p:sp>
        <p:nvSpPr>
          <p:cNvPr id="142" name="Google Shape;142;p26"/>
          <p:cNvSpPr/>
          <p:nvPr/>
        </p:nvSpPr>
        <p:spPr>
          <a:xfrm rot="-5400000" flipH="1">
            <a:off x="-959200" y="959250"/>
            <a:ext cx="5143500" cy="3225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6"/>
          <p:cNvSpPr txBox="1">
            <a:spLocks noGrp="1"/>
          </p:cNvSpPr>
          <p:nvPr>
            <p:ph type="subTitle" idx="7"/>
          </p:nvPr>
        </p:nvSpPr>
        <p:spPr>
          <a:xfrm>
            <a:off x="3427997" y="2475197"/>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are option contracts</a:t>
            </a:r>
          </a:p>
          <a:p>
            <a:pPr marL="0" lvl="0" indent="0" algn="l" rtl="0">
              <a:spcBef>
                <a:spcPts val="0"/>
              </a:spcBef>
              <a:spcAft>
                <a:spcPts val="0"/>
              </a:spcAft>
              <a:buNone/>
            </a:pPr>
            <a:r>
              <a:rPr lang="en-US" dirty="0"/>
              <a:t>When was it first used</a:t>
            </a:r>
          </a:p>
        </p:txBody>
      </p:sp>
      <p:sp>
        <p:nvSpPr>
          <p:cNvPr id="144" name="Google Shape;144;p26"/>
          <p:cNvSpPr txBox="1">
            <a:spLocks noGrp="1"/>
          </p:cNvSpPr>
          <p:nvPr>
            <p:ph type="ctrTitle" idx="6"/>
          </p:nvPr>
        </p:nvSpPr>
        <p:spPr>
          <a:xfrm>
            <a:off x="3427999" y="2061098"/>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Option contracts</a:t>
            </a:r>
            <a:endParaRPr dirty="0"/>
          </a:p>
        </p:txBody>
      </p:sp>
      <p:sp>
        <p:nvSpPr>
          <p:cNvPr id="145" name="Google Shape;145;p26"/>
          <p:cNvSpPr txBox="1">
            <a:spLocks noGrp="1"/>
          </p:cNvSpPr>
          <p:nvPr>
            <p:ph type="title" idx="8"/>
          </p:nvPr>
        </p:nvSpPr>
        <p:spPr>
          <a:xfrm>
            <a:off x="2023007" y="2323463"/>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03</a:t>
            </a:r>
            <a:endParaRPr>
              <a:solidFill>
                <a:schemeClr val="lt1"/>
              </a:solidFill>
            </a:endParaRPr>
          </a:p>
        </p:txBody>
      </p:sp>
      <p:sp>
        <p:nvSpPr>
          <p:cNvPr id="146" name="Google Shape;146;p26"/>
          <p:cNvSpPr txBox="1">
            <a:spLocks noGrp="1"/>
          </p:cNvSpPr>
          <p:nvPr>
            <p:ph type="ctrTitle"/>
          </p:nvPr>
        </p:nvSpPr>
        <p:spPr>
          <a:xfrm>
            <a:off x="3423902" y="387473"/>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 dirty="0"/>
              <a:t>Introduction to derivatives</a:t>
            </a:r>
            <a:endParaRPr dirty="0"/>
          </a:p>
        </p:txBody>
      </p:sp>
      <p:sp>
        <p:nvSpPr>
          <p:cNvPr id="147" name="Google Shape;147;p26"/>
          <p:cNvSpPr txBox="1">
            <a:spLocks noGrp="1"/>
          </p:cNvSpPr>
          <p:nvPr>
            <p:ph type="subTitle" idx="1"/>
          </p:nvPr>
        </p:nvSpPr>
        <p:spPr>
          <a:xfrm>
            <a:off x="3423899" y="802521"/>
            <a:ext cx="2124343"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What are derivatives</a:t>
            </a:r>
          </a:p>
          <a:p>
            <a:pPr marL="0" lvl="0" indent="0" algn="l" rtl="0">
              <a:spcBef>
                <a:spcPts val="0"/>
              </a:spcBef>
              <a:spcAft>
                <a:spcPts val="0"/>
              </a:spcAft>
              <a:buNone/>
            </a:pPr>
            <a:r>
              <a:rPr lang="en" dirty="0"/>
              <a:t>What were their original purposes</a:t>
            </a:r>
          </a:p>
          <a:p>
            <a:pPr marL="0" lvl="0" indent="0" algn="l" rtl="0">
              <a:spcBef>
                <a:spcPts val="0"/>
              </a:spcBef>
              <a:spcAft>
                <a:spcPts val="0"/>
              </a:spcAft>
              <a:buNone/>
            </a:pPr>
            <a:r>
              <a:rPr lang="en" dirty="0"/>
              <a:t>What derivatives will be covered</a:t>
            </a:r>
            <a:endParaRPr dirty="0"/>
          </a:p>
        </p:txBody>
      </p:sp>
      <p:sp>
        <p:nvSpPr>
          <p:cNvPr id="148" name="Google Shape;148;p26"/>
          <p:cNvSpPr txBox="1">
            <a:spLocks noGrp="1"/>
          </p:cNvSpPr>
          <p:nvPr>
            <p:ph type="title" idx="2"/>
          </p:nvPr>
        </p:nvSpPr>
        <p:spPr>
          <a:xfrm>
            <a:off x="2023007" y="654113"/>
            <a:ext cx="17391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lt1"/>
                </a:solidFill>
              </a:rPr>
              <a:t>01</a:t>
            </a:r>
            <a:endParaRPr dirty="0">
              <a:solidFill>
                <a:schemeClr val="lt1"/>
              </a:solidFill>
            </a:endParaRPr>
          </a:p>
        </p:txBody>
      </p:sp>
      <p:sp>
        <p:nvSpPr>
          <p:cNvPr id="149" name="Google Shape;149;p26"/>
          <p:cNvSpPr txBox="1">
            <a:spLocks noGrp="1"/>
          </p:cNvSpPr>
          <p:nvPr>
            <p:ph type="ctrTitle" idx="3"/>
          </p:nvPr>
        </p:nvSpPr>
        <p:spPr>
          <a:xfrm>
            <a:off x="3425264" y="1224286"/>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Forward agreements</a:t>
            </a:r>
            <a:endParaRPr dirty="0"/>
          </a:p>
        </p:txBody>
      </p:sp>
      <p:sp>
        <p:nvSpPr>
          <p:cNvPr id="150" name="Google Shape;150;p26"/>
          <p:cNvSpPr txBox="1">
            <a:spLocks noGrp="1"/>
          </p:cNvSpPr>
          <p:nvPr>
            <p:ph type="subTitle" idx="4"/>
          </p:nvPr>
        </p:nvSpPr>
        <p:spPr>
          <a:xfrm>
            <a:off x="3425259" y="1638859"/>
            <a:ext cx="19767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What are forward contracts</a:t>
            </a:r>
          </a:p>
          <a:p>
            <a:pPr marL="0" lvl="0" indent="0" algn="l" rtl="0">
              <a:spcBef>
                <a:spcPts val="0"/>
              </a:spcBef>
              <a:spcAft>
                <a:spcPts val="0"/>
              </a:spcAft>
              <a:buNone/>
            </a:pPr>
            <a:r>
              <a:rPr lang="en" dirty="0"/>
              <a:t>When was it first used</a:t>
            </a:r>
            <a:endParaRPr dirty="0"/>
          </a:p>
        </p:txBody>
      </p:sp>
      <p:sp>
        <p:nvSpPr>
          <p:cNvPr id="151" name="Google Shape;151;p26"/>
          <p:cNvSpPr txBox="1">
            <a:spLocks noGrp="1"/>
          </p:cNvSpPr>
          <p:nvPr>
            <p:ph type="title" idx="5"/>
          </p:nvPr>
        </p:nvSpPr>
        <p:spPr>
          <a:xfrm>
            <a:off x="2023007" y="1488788"/>
            <a:ext cx="16152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02</a:t>
            </a:r>
            <a:endParaRPr>
              <a:solidFill>
                <a:schemeClr val="lt1"/>
              </a:solidFill>
            </a:endParaRPr>
          </a:p>
        </p:txBody>
      </p:sp>
      <p:sp>
        <p:nvSpPr>
          <p:cNvPr id="152" name="Google Shape;152;p26"/>
          <p:cNvSpPr txBox="1">
            <a:spLocks noGrp="1"/>
          </p:cNvSpPr>
          <p:nvPr>
            <p:ph type="ctrTitle" idx="13"/>
          </p:nvPr>
        </p:nvSpPr>
        <p:spPr>
          <a:xfrm>
            <a:off x="3427999" y="2897911"/>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Futures market</a:t>
            </a:r>
            <a:endParaRPr dirty="0"/>
          </a:p>
        </p:txBody>
      </p:sp>
      <p:sp>
        <p:nvSpPr>
          <p:cNvPr id="153" name="Google Shape;153;p26"/>
          <p:cNvSpPr txBox="1">
            <a:spLocks noGrp="1"/>
          </p:cNvSpPr>
          <p:nvPr>
            <p:ph type="subTitle" idx="14"/>
          </p:nvPr>
        </p:nvSpPr>
        <p:spPr>
          <a:xfrm>
            <a:off x="3427997" y="3311534"/>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are future contracts</a:t>
            </a:r>
          </a:p>
          <a:p>
            <a:pPr marL="0" lvl="0" indent="0" algn="l" rtl="0">
              <a:spcBef>
                <a:spcPts val="0"/>
              </a:spcBef>
              <a:spcAft>
                <a:spcPts val="0"/>
              </a:spcAft>
              <a:buNone/>
            </a:pPr>
            <a:r>
              <a:rPr lang="en-US" dirty="0"/>
              <a:t>When was it first used</a:t>
            </a:r>
          </a:p>
        </p:txBody>
      </p:sp>
      <p:sp>
        <p:nvSpPr>
          <p:cNvPr id="154" name="Google Shape;154;p26"/>
          <p:cNvSpPr txBox="1">
            <a:spLocks noGrp="1"/>
          </p:cNvSpPr>
          <p:nvPr>
            <p:ph type="title" idx="15"/>
          </p:nvPr>
        </p:nvSpPr>
        <p:spPr>
          <a:xfrm>
            <a:off x="2023007" y="3158138"/>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04</a:t>
            </a:r>
            <a:endParaRPr>
              <a:solidFill>
                <a:schemeClr val="lt1"/>
              </a:solidFill>
            </a:endParaRPr>
          </a:p>
        </p:txBody>
      </p:sp>
      <p:sp>
        <p:nvSpPr>
          <p:cNvPr id="155" name="Google Shape;155;p26"/>
          <p:cNvSpPr txBox="1">
            <a:spLocks noGrp="1"/>
          </p:cNvSpPr>
          <p:nvPr>
            <p:ph type="ctrTitle" idx="16"/>
          </p:nvPr>
        </p:nvSpPr>
        <p:spPr>
          <a:xfrm>
            <a:off x="3427999" y="3734723"/>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Change in purpose</a:t>
            </a:r>
            <a:endParaRPr dirty="0"/>
          </a:p>
        </p:txBody>
      </p:sp>
      <p:sp>
        <p:nvSpPr>
          <p:cNvPr id="156" name="Google Shape;156;p26"/>
          <p:cNvSpPr txBox="1">
            <a:spLocks noGrp="1"/>
          </p:cNvSpPr>
          <p:nvPr>
            <p:ph type="subTitle" idx="17"/>
          </p:nvPr>
        </p:nvSpPr>
        <p:spPr>
          <a:xfrm>
            <a:off x="3427996" y="4147872"/>
            <a:ext cx="2247705"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Differences between them</a:t>
            </a:r>
          </a:p>
        </p:txBody>
      </p:sp>
      <p:sp>
        <p:nvSpPr>
          <p:cNvPr id="157" name="Google Shape;157;p26"/>
          <p:cNvSpPr txBox="1">
            <a:spLocks noGrp="1"/>
          </p:cNvSpPr>
          <p:nvPr>
            <p:ph type="title" idx="18"/>
          </p:nvPr>
        </p:nvSpPr>
        <p:spPr>
          <a:xfrm>
            <a:off x="2023007" y="3992813"/>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lt1"/>
                </a:solidFill>
              </a:rPr>
              <a:t>05</a:t>
            </a:r>
            <a:endParaRPr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02"/>
        <p:cNvGrpSpPr/>
        <p:nvPr/>
      </p:nvGrpSpPr>
      <p:grpSpPr>
        <a:xfrm>
          <a:off x="0" y="0"/>
          <a:ext cx="0" cy="0"/>
          <a:chOff x="0" y="0"/>
          <a:chExt cx="0" cy="0"/>
        </a:xfrm>
      </p:grpSpPr>
      <p:sp>
        <p:nvSpPr>
          <p:cNvPr id="203" name="Google Shape;203;p30"/>
          <p:cNvSpPr/>
          <p:nvPr/>
        </p:nvSpPr>
        <p:spPr>
          <a:xfrm rot="-5400000">
            <a:off x="6349650" y="532065"/>
            <a:ext cx="1057500" cy="3104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dirty="0"/>
          </a:p>
        </p:txBody>
      </p:sp>
      <p:pic>
        <p:nvPicPr>
          <p:cNvPr id="204" name="Google Shape;204;p30"/>
          <p:cNvPicPr preferRelativeResize="0"/>
          <p:nvPr/>
        </p:nvPicPr>
        <p:blipFill rotWithShape="1">
          <a:blip r:embed="rId3">
            <a:alphaModFix/>
          </a:blip>
          <a:srcRect r="37500"/>
          <a:stretch/>
        </p:blipFill>
        <p:spPr>
          <a:xfrm>
            <a:off x="331425" y="159615"/>
            <a:ext cx="4224899" cy="4506149"/>
          </a:xfrm>
          <a:prstGeom prst="rect">
            <a:avLst/>
          </a:prstGeom>
          <a:noFill/>
          <a:ln>
            <a:noFill/>
          </a:ln>
        </p:spPr>
      </p:pic>
      <p:sp>
        <p:nvSpPr>
          <p:cNvPr id="205" name="Google Shape;205;p30"/>
          <p:cNvSpPr txBox="1">
            <a:spLocks noGrp="1"/>
          </p:cNvSpPr>
          <p:nvPr>
            <p:ph type="ctrTitle"/>
          </p:nvPr>
        </p:nvSpPr>
        <p:spPr>
          <a:xfrm>
            <a:off x="5432000" y="482075"/>
            <a:ext cx="2888100" cy="2054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solidFill>
                  <a:schemeClr val="lt1"/>
                </a:solidFill>
              </a:rPr>
              <a:t>Introduction to Derivatives</a:t>
            </a:r>
            <a:endParaRPr sz="2400" dirty="0">
              <a:solidFill>
                <a:schemeClr val="lt1"/>
              </a:solidFill>
            </a:endParaRPr>
          </a:p>
        </p:txBody>
      </p:sp>
      <p:sp>
        <p:nvSpPr>
          <p:cNvPr id="206" name="Google Shape;206;p30"/>
          <p:cNvSpPr txBox="1">
            <a:spLocks noGrp="1"/>
          </p:cNvSpPr>
          <p:nvPr>
            <p:ph type="subTitle" idx="1"/>
          </p:nvPr>
        </p:nvSpPr>
        <p:spPr>
          <a:xfrm>
            <a:off x="5363550" y="2612865"/>
            <a:ext cx="2956500" cy="178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What are derivatives?</a:t>
            </a:r>
          </a:p>
          <a:p>
            <a:pPr marL="0" lvl="0" indent="0" algn="l" rtl="0">
              <a:spcBef>
                <a:spcPts val="0"/>
              </a:spcBef>
              <a:spcAft>
                <a:spcPts val="0"/>
              </a:spcAft>
              <a:buNone/>
            </a:pPr>
            <a:endParaRPr lang="en" sz="600" dirty="0"/>
          </a:p>
          <a:p>
            <a:pPr marL="0" lvl="0" indent="0" algn="l" rtl="0">
              <a:spcBef>
                <a:spcPts val="0"/>
              </a:spcBef>
              <a:spcAft>
                <a:spcPts val="0"/>
              </a:spcAft>
              <a:buNone/>
            </a:pPr>
            <a:r>
              <a:rPr lang="en" dirty="0"/>
              <a:t>Derivatives are financial contracts that derive their value from the performance of an underlying asset</a:t>
            </a:r>
            <a:endParaRPr dirty="0"/>
          </a:p>
        </p:txBody>
      </p:sp>
      <p:pic>
        <p:nvPicPr>
          <p:cNvPr id="3074" name="Picture 2" descr="Chicago Stock Exchange Nthe Trading Floor Of The Chicago Stock Exchange  Wood Engraving American 1883 Poster Print by (18 x 24)">
            <a:extLst>
              <a:ext uri="{FF2B5EF4-FFF2-40B4-BE49-F238E27FC236}">
                <a16:creationId xmlns:a16="http://schemas.microsoft.com/office/drawing/2014/main" id="{6FFBF023-1C3B-F1D7-BFEB-54F564CFCB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724" r="17223"/>
          <a:stretch/>
        </p:blipFill>
        <p:spPr bwMode="auto">
          <a:xfrm>
            <a:off x="331375" y="159614"/>
            <a:ext cx="4224899" cy="4506149"/>
          </a:xfrm>
          <a:prstGeom prst="rect">
            <a:avLst/>
          </a:prstGeom>
          <a:noFill/>
          <a:extLst>
            <a:ext uri="{909E8E84-426E-40DD-AFC4-6F175D3DCCD1}">
              <a14:hiddenFill xmlns:a14="http://schemas.microsoft.com/office/drawing/2010/main">
                <a:solidFill>
                  <a:srgbClr val="FFFFFF"/>
                </a:solidFill>
              </a14:hiddenFill>
            </a:ext>
          </a:extLst>
        </p:spPr>
      </p:pic>
      <p:sp>
        <p:nvSpPr>
          <p:cNvPr id="207" name="Google Shape;207;p30"/>
          <p:cNvSpPr/>
          <p:nvPr/>
        </p:nvSpPr>
        <p:spPr>
          <a:xfrm rot="-5400000">
            <a:off x="6600" y="1548765"/>
            <a:ext cx="1057500" cy="1070700"/>
          </a:xfrm>
          <a:prstGeom prst="rect">
            <a:avLst/>
          </a:prstGeom>
          <a:gradFill>
            <a:gsLst>
              <a:gs pos="0">
                <a:srgbClr val="908269">
                  <a:alpha val="49019"/>
                </a:srgbClr>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 name="Straight Connector 2">
            <a:extLst>
              <a:ext uri="{FF2B5EF4-FFF2-40B4-BE49-F238E27FC236}">
                <a16:creationId xmlns:a16="http://schemas.microsoft.com/office/drawing/2014/main" id="{5E4136FD-8715-A986-0F2B-F7EB3B4F60F7}"/>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34AB5A9-27F1-BDED-5926-BC071D8F3ADA}"/>
              </a:ext>
            </a:extLst>
          </p:cNvPr>
          <p:cNvSpPr txBox="1"/>
          <p:nvPr/>
        </p:nvSpPr>
        <p:spPr>
          <a:xfrm>
            <a:off x="245015" y="4780279"/>
            <a:ext cx="5813551" cy="200055"/>
          </a:xfrm>
          <a:prstGeom prst="rect">
            <a:avLst/>
          </a:prstGeom>
          <a:noFill/>
        </p:spPr>
        <p:txBody>
          <a:bodyPr wrap="square" rtlCol="0">
            <a:spAutoFit/>
          </a:bodyPr>
          <a:lstStyle/>
          <a:p>
            <a:r>
              <a:rPr lang="en-US" sz="700" dirty="0">
                <a:latin typeface="Catamaran Light" panose="020B0604020202020204" charset="0"/>
                <a:cs typeface="Catamaran Light" panose="020B0604020202020204" charset="0"/>
              </a:rPr>
              <a:t>Fernando, Jason, “Derivatives: Types, Considerations, and Pros and Cons,” Investopedia, https://www.investopedia.com/terms/d/derivative.asp</a:t>
            </a:r>
          </a:p>
        </p:txBody>
      </p:sp>
      <p:sp>
        <p:nvSpPr>
          <p:cNvPr id="6" name="Google Shape;148;p26">
            <a:extLst>
              <a:ext uri="{FF2B5EF4-FFF2-40B4-BE49-F238E27FC236}">
                <a16:creationId xmlns:a16="http://schemas.microsoft.com/office/drawing/2014/main" id="{BCDAE10A-CF9B-75B4-E4F4-10959BDC5BEF}"/>
              </a:ext>
            </a:extLst>
          </p:cNvPr>
          <p:cNvSpPr txBox="1">
            <a:spLocks/>
          </p:cNvSpPr>
          <p:nvPr/>
        </p:nvSpPr>
        <p:spPr>
          <a:xfrm>
            <a:off x="5321650" y="900875"/>
            <a:ext cx="1739100" cy="577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Livvic"/>
              <a:buNone/>
              <a:defRPr sz="48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 dirty="0">
                <a:solidFill>
                  <a:schemeClr val="tx1"/>
                </a:solidFill>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39"/>
          <p:cNvPicPr preferRelativeResize="0"/>
          <p:nvPr/>
        </p:nvPicPr>
        <p:blipFill rotWithShape="1">
          <a:blip r:embed="rId3">
            <a:alphaModFix/>
          </a:blip>
          <a:srcRect t="15772" b="15772"/>
          <a:stretch/>
        </p:blipFill>
        <p:spPr>
          <a:xfrm>
            <a:off x="0" y="652475"/>
            <a:ext cx="4091849" cy="1867501"/>
          </a:xfrm>
          <a:prstGeom prst="rect">
            <a:avLst/>
          </a:prstGeom>
          <a:noFill/>
          <a:ln>
            <a:noFill/>
          </a:ln>
        </p:spPr>
      </p:pic>
      <p:sp>
        <p:nvSpPr>
          <p:cNvPr id="355" name="Google Shape;355;p39"/>
          <p:cNvSpPr txBox="1">
            <a:spLocks noGrp="1"/>
          </p:cNvSpPr>
          <p:nvPr>
            <p:ph type="ctrTitle" idx="4"/>
          </p:nvPr>
        </p:nvSpPr>
        <p:spPr>
          <a:xfrm rot="5400000">
            <a:off x="6465910" y="1865789"/>
            <a:ext cx="3352330"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Original Purposes</a:t>
            </a:r>
            <a:br>
              <a:rPr lang="en" dirty="0"/>
            </a:br>
            <a:endParaRPr dirty="0"/>
          </a:p>
        </p:txBody>
      </p:sp>
      <p:pic>
        <p:nvPicPr>
          <p:cNvPr id="356" name="Google Shape;356;p39"/>
          <p:cNvPicPr preferRelativeResize="0"/>
          <p:nvPr/>
        </p:nvPicPr>
        <p:blipFill rotWithShape="1">
          <a:blip r:embed="rId4">
            <a:alphaModFix/>
          </a:blip>
          <a:srcRect t="15766" b="15773"/>
          <a:stretch/>
        </p:blipFill>
        <p:spPr>
          <a:xfrm>
            <a:off x="0" y="2623525"/>
            <a:ext cx="4091849" cy="1867501"/>
          </a:xfrm>
          <a:prstGeom prst="rect">
            <a:avLst/>
          </a:prstGeom>
          <a:noFill/>
          <a:ln>
            <a:noFill/>
          </a:ln>
        </p:spPr>
      </p:pic>
      <p:sp>
        <p:nvSpPr>
          <p:cNvPr id="357" name="Google Shape;357;p39"/>
          <p:cNvSpPr txBox="1">
            <a:spLocks noGrp="1"/>
          </p:cNvSpPr>
          <p:nvPr>
            <p:ph type="subTitle" idx="1"/>
          </p:nvPr>
        </p:nvSpPr>
        <p:spPr>
          <a:xfrm>
            <a:off x="4633950" y="3545757"/>
            <a:ext cx="2470002" cy="111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Securing the supply of commodities by allowing producers and consumers to “lock in” a price for a future purchase or sale. Mitigating potential fluctuations and access to price at a predictable cost</a:t>
            </a:r>
            <a:endParaRPr dirty="0"/>
          </a:p>
        </p:txBody>
      </p:sp>
      <p:sp>
        <p:nvSpPr>
          <p:cNvPr id="358" name="Google Shape;358;p39"/>
          <p:cNvSpPr txBox="1">
            <a:spLocks noGrp="1"/>
          </p:cNvSpPr>
          <p:nvPr>
            <p:ph type="subTitle" idx="2"/>
          </p:nvPr>
        </p:nvSpPr>
        <p:spPr>
          <a:xfrm>
            <a:off x="4633950" y="1568557"/>
            <a:ext cx="2470002" cy="111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Facilitate trade to insure and reduce the risk for farmers against potential physical variables such as weather, disaster, or disease in crops that would lead to commodity supply failure</a:t>
            </a:r>
            <a:endParaRPr dirty="0"/>
          </a:p>
        </p:txBody>
      </p:sp>
      <p:sp>
        <p:nvSpPr>
          <p:cNvPr id="359" name="Google Shape;359;p39"/>
          <p:cNvSpPr txBox="1">
            <a:spLocks noGrp="1"/>
          </p:cNvSpPr>
          <p:nvPr>
            <p:ph type="ctrTitle"/>
          </p:nvPr>
        </p:nvSpPr>
        <p:spPr>
          <a:xfrm>
            <a:off x="4633950" y="3237157"/>
            <a:ext cx="2619300" cy="38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P</a:t>
            </a:r>
            <a:r>
              <a:rPr lang="en" dirty="0"/>
              <a:t>urpose 2: Securing</a:t>
            </a:r>
            <a:endParaRPr dirty="0">
              <a:solidFill>
                <a:srgbClr val="FFFFFF"/>
              </a:solidFill>
            </a:endParaRPr>
          </a:p>
        </p:txBody>
      </p:sp>
      <p:sp>
        <p:nvSpPr>
          <p:cNvPr id="360" name="Google Shape;360;p39"/>
          <p:cNvSpPr txBox="1">
            <a:spLocks noGrp="1"/>
          </p:cNvSpPr>
          <p:nvPr>
            <p:ph type="ctrTitle" idx="3"/>
          </p:nvPr>
        </p:nvSpPr>
        <p:spPr>
          <a:xfrm>
            <a:off x="4633950" y="1259957"/>
            <a:ext cx="2619300" cy="38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Purpose 1: Facilitate</a:t>
            </a:r>
            <a:endParaRPr dirty="0">
              <a:solidFill>
                <a:srgbClr val="FFFFFF"/>
              </a:solidFill>
            </a:endParaRPr>
          </a:p>
        </p:txBody>
      </p:sp>
      <p:sp>
        <p:nvSpPr>
          <p:cNvPr id="361" name="Google Shape;361;p39"/>
          <p:cNvSpPr/>
          <p:nvPr/>
        </p:nvSpPr>
        <p:spPr>
          <a:xfrm>
            <a:off x="4091850" y="652475"/>
            <a:ext cx="159300" cy="1867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9"/>
          <p:cNvSpPr/>
          <p:nvPr/>
        </p:nvSpPr>
        <p:spPr>
          <a:xfrm>
            <a:off x="4091850" y="2623525"/>
            <a:ext cx="159300" cy="1867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 name="Straight Connector 1">
            <a:extLst>
              <a:ext uri="{FF2B5EF4-FFF2-40B4-BE49-F238E27FC236}">
                <a16:creationId xmlns:a16="http://schemas.microsoft.com/office/drawing/2014/main" id="{691A0E15-389B-72EB-F3A0-FE41794AE3B3}"/>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3A67F32-1CA0-CA97-2BFE-4E80A98878FD}"/>
              </a:ext>
            </a:extLst>
          </p:cNvPr>
          <p:cNvSpPr txBox="1"/>
          <p:nvPr/>
        </p:nvSpPr>
        <p:spPr>
          <a:xfrm>
            <a:off x="245015" y="4780279"/>
            <a:ext cx="5813551" cy="200055"/>
          </a:xfrm>
          <a:prstGeom prst="rect">
            <a:avLst/>
          </a:prstGeom>
          <a:noFill/>
        </p:spPr>
        <p:txBody>
          <a:bodyPr wrap="square" rtlCol="0">
            <a:spAutoFit/>
          </a:bodyPr>
          <a:lstStyle/>
          <a:p>
            <a:r>
              <a:rPr lang="en-US" sz="700" dirty="0">
                <a:latin typeface="Catamaran Light" panose="020B0604020202020204" charset="0"/>
                <a:cs typeface="Catamaran Light" panose="020B0604020202020204" charset="0"/>
              </a:rPr>
              <a:t>Weber, Ernst </a:t>
            </a:r>
            <a:r>
              <a:rPr lang="en-US" sz="700" dirty="0" err="1">
                <a:latin typeface="Catamaran Light" panose="020B0604020202020204" charset="0"/>
                <a:cs typeface="Catamaran Light" panose="020B0604020202020204" charset="0"/>
              </a:rPr>
              <a:t>Juerg</a:t>
            </a:r>
            <a:r>
              <a:rPr lang="en-US" sz="700" dirty="0">
                <a:latin typeface="Catamaran Light" panose="020B0604020202020204" charset="0"/>
                <a:cs typeface="Catamaran Light" panose="020B0604020202020204" charset="0"/>
              </a:rPr>
              <a:t>, “A Short History of Derivative Security Markets,” University of Western Australia, https://math.nyu.edu/~avellane/Weber_History.pdf</a:t>
            </a:r>
          </a:p>
        </p:txBody>
      </p:sp>
      <p:pic>
        <p:nvPicPr>
          <p:cNvPr id="5126" name="Picture 6" descr="Illinois Chicago Part Of Union Stock Yards | United States - Illinois -  Chicago, Postcard / HipPostcard">
            <a:extLst>
              <a:ext uri="{FF2B5EF4-FFF2-40B4-BE49-F238E27FC236}">
                <a16:creationId xmlns:a16="http://schemas.microsoft.com/office/drawing/2014/main" id="{71219519-3181-E181-EB54-C07EEFADBDB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51" b="27631"/>
          <a:stretch/>
        </p:blipFill>
        <p:spPr bwMode="auto">
          <a:xfrm>
            <a:off x="0" y="652475"/>
            <a:ext cx="4091849" cy="18675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Machinery Used to Plant Wheat on Small Farms a Hundred Years Ago – A  Hundred Years Ago">
            <a:extLst>
              <a:ext uri="{FF2B5EF4-FFF2-40B4-BE49-F238E27FC236}">
                <a16:creationId xmlns:a16="http://schemas.microsoft.com/office/drawing/2014/main" id="{101898E3-577D-4FFD-0026-64343D23D6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841" t="5960" r="2813" b="21628"/>
          <a:stretch/>
        </p:blipFill>
        <p:spPr bwMode="auto">
          <a:xfrm>
            <a:off x="-1" y="2623525"/>
            <a:ext cx="4091850" cy="186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2" name="Google Shape;420;p43">
            <a:extLst>
              <a:ext uri="{FF2B5EF4-FFF2-40B4-BE49-F238E27FC236}">
                <a16:creationId xmlns:a16="http://schemas.microsoft.com/office/drawing/2014/main" id="{B8EB2B33-E870-3C63-7ECD-906EC8CE3B75}"/>
              </a:ext>
            </a:extLst>
          </p:cNvPr>
          <p:cNvSpPr/>
          <p:nvPr/>
        </p:nvSpPr>
        <p:spPr>
          <a:xfrm>
            <a:off x="2125223" y="325395"/>
            <a:ext cx="3831336" cy="2379117"/>
          </a:xfrm>
          <a:prstGeom prst="rect">
            <a:avLst/>
          </a:prstGeom>
          <a:solidFill>
            <a:srgbClr val="908269">
              <a:alpha val="69804"/>
            </a:srgbClr>
          </a:solidFill>
          <a:ln w="28575">
            <a:noFill/>
          </a:ln>
        </p:spPr>
        <p:txBody>
          <a:bodyPr spcFirstLastPara="1" wrap="square" lIns="91425" tIns="91425" rIns="91425" bIns="91425" anchor="t" anchorCtr="0">
            <a:noAutofit/>
          </a:bodyPr>
          <a:lstStyle/>
          <a:p>
            <a:pPr algn="ctr"/>
            <a:r>
              <a:rPr lang="en-US" sz="900" dirty="0">
                <a:solidFill>
                  <a:schemeClr val="bg1"/>
                </a:solidFill>
                <a:latin typeface="Catamaran Light" panose="020B0604020202020204" charset="0"/>
                <a:cs typeface="Catamaran Light" panose="020B0604020202020204" charset="0"/>
              </a:rPr>
              <a:t>Forwards and Futures are the same except that one is private, highly customizable and the other one is standardized and exchangeable</a:t>
            </a:r>
            <a:endParaRPr sz="900" dirty="0">
              <a:solidFill>
                <a:schemeClr val="bg1"/>
              </a:solidFill>
              <a:latin typeface="Catamaran Light" panose="020B0604020202020204" charset="0"/>
              <a:cs typeface="Catamaran Light" panose="020B0604020202020204" charset="0"/>
            </a:endParaRPr>
          </a:p>
        </p:txBody>
      </p:sp>
      <p:sp>
        <p:nvSpPr>
          <p:cNvPr id="172" name="Google Shape;172;p28"/>
          <p:cNvSpPr txBox="1">
            <a:spLocks noGrp="1"/>
          </p:cNvSpPr>
          <p:nvPr>
            <p:ph type="ctrTitle" idx="6"/>
          </p:nvPr>
        </p:nvSpPr>
        <p:spPr>
          <a:xfrm rot="5400000">
            <a:off x="6534018" y="1797689"/>
            <a:ext cx="3216138"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For this Discussion</a:t>
            </a:r>
            <a:br>
              <a:rPr lang="en" dirty="0"/>
            </a:br>
            <a:r>
              <a:rPr lang="en" dirty="0"/>
              <a:t>We will focus on</a:t>
            </a:r>
            <a:br>
              <a:rPr lang="en" dirty="0"/>
            </a:br>
            <a:endParaRPr dirty="0"/>
          </a:p>
        </p:txBody>
      </p:sp>
      <p:sp>
        <p:nvSpPr>
          <p:cNvPr id="3" name="Oval 2">
            <a:extLst>
              <a:ext uri="{FF2B5EF4-FFF2-40B4-BE49-F238E27FC236}">
                <a16:creationId xmlns:a16="http://schemas.microsoft.com/office/drawing/2014/main" id="{430DF79E-9CA5-6E62-1D0E-DF655A15DE08}"/>
              </a:ext>
            </a:extLst>
          </p:cNvPr>
          <p:cNvSpPr/>
          <p:nvPr/>
        </p:nvSpPr>
        <p:spPr>
          <a:xfrm>
            <a:off x="263635" y="742950"/>
            <a:ext cx="1828800" cy="1828800"/>
          </a:xfrm>
          <a:prstGeom prst="ellipse">
            <a:avLst/>
          </a:pr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Options</a:t>
            </a:r>
          </a:p>
          <a:p>
            <a:pPr algn="ctr"/>
            <a:endParaRPr lang="en-US" sz="600" dirty="0"/>
          </a:p>
          <a:p>
            <a:pPr algn="ctr"/>
            <a:r>
              <a:rPr lang="en-US" sz="900" dirty="0"/>
              <a:t>The right to buy or sell an asset at a set price within a set time frame. Options are non-binding versions of futures and forwards</a:t>
            </a:r>
          </a:p>
        </p:txBody>
      </p:sp>
      <p:sp>
        <p:nvSpPr>
          <p:cNvPr id="6" name="Oval 5">
            <a:extLst>
              <a:ext uri="{FF2B5EF4-FFF2-40B4-BE49-F238E27FC236}">
                <a16:creationId xmlns:a16="http://schemas.microsoft.com/office/drawing/2014/main" id="{E6572BD4-BBBE-F514-2353-F4C4ED84F3EB}"/>
              </a:ext>
            </a:extLst>
          </p:cNvPr>
          <p:cNvSpPr/>
          <p:nvPr/>
        </p:nvSpPr>
        <p:spPr>
          <a:xfrm>
            <a:off x="2168868" y="742950"/>
            <a:ext cx="1828800" cy="1828800"/>
          </a:xfrm>
          <a:prstGeom prst="ellipse">
            <a:avLst/>
          </a:pr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Forwards</a:t>
            </a:r>
          </a:p>
          <a:p>
            <a:pPr algn="ctr"/>
            <a:endParaRPr lang="en-US" sz="600" dirty="0"/>
          </a:p>
          <a:p>
            <a:pPr algn="ctr"/>
            <a:r>
              <a:rPr lang="en-US" sz="900" dirty="0"/>
              <a:t>Agreements to buy or sell an asset at a set price in the future. Forwards are private contracts between two parties</a:t>
            </a:r>
          </a:p>
        </p:txBody>
      </p:sp>
      <p:sp>
        <p:nvSpPr>
          <p:cNvPr id="7" name="Oval 6">
            <a:extLst>
              <a:ext uri="{FF2B5EF4-FFF2-40B4-BE49-F238E27FC236}">
                <a16:creationId xmlns:a16="http://schemas.microsoft.com/office/drawing/2014/main" id="{15A75499-BD30-F0B5-B292-4F4EB1C66278}"/>
              </a:ext>
            </a:extLst>
          </p:cNvPr>
          <p:cNvSpPr/>
          <p:nvPr/>
        </p:nvSpPr>
        <p:spPr>
          <a:xfrm>
            <a:off x="4074101" y="742950"/>
            <a:ext cx="1828800" cy="1828800"/>
          </a:xfrm>
          <a:prstGeom prst="ellipse">
            <a:avLst/>
          </a:pr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Futures</a:t>
            </a:r>
          </a:p>
          <a:p>
            <a:pPr algn="ctr"/>
            <a:endParaRPr lang="en-US" sz="600" dirty="0"/>
          </a:p>
          <a:p>
            <a:pPr algn="ctr"/>
            <a:r>
              <a:rPr lang="en-US" sz="900" dirty="0"/>
              <a:t>Agreements to buy or sell an asset at a set price on a future date. Futures are standardized and exchange-traded</a:t>
            </a:r>
          </a:p>
        </p:txBody>
      </p:sp>
      <p:sp>
        <p:nvSpPr>
          <p:cNvPr id="8" name="Oval 7">
            <a:extLst>
              <a:ext uri="{FF2B5EF4-FFF2-40B4-BE49-F238E27FC236}">
                <a16:creationId xmlns:a16="http://schemas.microsoft.com/office/drawing/2014/main" id="{377ECB7C-540D-C104-A6A6-0081E1422D64}"/>
              </a:ext>
            </a:extLst>
          </p:cNvPr>
          <p:cNvSpPr/>
          <p:nvPr/>
        </p:nvSpPr>
        <p:spPr>
          <a:xfrm>
            <a:off x="5979334" y="742950"/>
            <a:ext cx="182880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Swaps</a:t>
            </a:r>
          </a:p>
          <a:p>
            <a:pPr algn="ctr"/>
            <a:endParaRPr lang="en-US" sz="600" dirty="0"/>
          </a:p>
          <a:p>
            <a:pPr algn="ctr"/>
            <a:r>
              <a:rPr lang="en-US" sz="900" dirty="0"/>
              <a:t>The exchange of cash flows or liabilities between two parties. Types of swaps includes interest rate swaps, CLS, CDS</a:t>
            </a:r>
          </a:p>
        </p:txBody>
      </p:sp>
      <p:pic>
        <p:nvPicPr>
          <p:cNvPr id="4098" name="Picture 2" descr="Does The Option Payoff Charts, Diagrams And Adjustments Actually Help In  Trading">
            <a:extLst>
              <a:ext uri="{FF2B5EF4-FFF2-40B4-BE49-F238E27FC236}">
                <a16:creationId xmlns:a16="http://schemas.microsoft.com/office/drawing/2014/main" id="{C1400226-9A74-DC8C-FC9C-96C3F040D23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6882"/>
          <a:stretch/>
        </p:blipFill>
        <p:spPr bwMode="auto">
          <a:xfrm>
            <a:off x="330676" y="2780830"/>
            <a:ext cx="1713360" cy="119658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ayoff on Forward Contracts">
            <a:extLst>
              <a:ext uri="{FF2B5EF4-FFF2-40B4-BE49-F238E27FC236}">
                <a16:creationId xmlns:a16="http://schemas.microsoft.com/office/drawing/2014/main" id="{C5EA8223-F805-5033-8B21-3DAFD08A8EA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222733" y="2780830"/>
            <a:ext cx="1713413" cy="126444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Long and short futures hedge graph">
            <a:extLst>
              <a:ext uri="{FF2B5EF4-FFF2-40B4-BE49-F238E27FC236}">
                <a16:creationId xmlns:a16="http://schemas.microsoft.com/office/drawing/2014/main" id="{10BFCB50-53FB-048F-ED64-41E360A26DF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12587" r="12989"/>
          <a:stretch/>
        </p:blipFill>
        <p:spPr bwMode="auto">
          <a:xfrm>
            <a:off x="4100352" y="2744193"/>
            <a:ext cx="1769936" cy="1337718"/>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AA8359AC-09F8-8EDC-2DB8-2D6D0E40B6F2}"/>
              </a:ext>
            </a:extLst>
          </p:cNvPr>
          <p:cNvGrpSpPr/>
          <p:nvPr/>
        </p:nvGrpSpPr>
        <p:grpSpPr>
          <a:xfrm>
            <a:off x="6060872" y="2707308"/>
            <a:ext cx="1713414" cy="1374603"/>
            <a:chOff x="5851361" y="2652997"/>
            <a:chExt cx="1713414" cy="1374603"/>
          </a:xfrm>
        </p:grpSpPr>
        <p:pic>
          <p:nvPicPr>
            <p:cNvPr id="4104" name="Picture 8" descr="Instruments of the Money Market">
              <a:extLst>
                <a:ext uri="{FF2B5EF4-FFF2-40B4-BE49-F238E27FC236}">
                  <a16:creationId xmlns:a16="http://schemas.microsoft.com/office/drawing/2014/main" id="{2861451B-84DD-58E2-7660-5734EC15AA8F}"/>
                </a:ext>
              </a:extLst>
            </p:cNvPr>
            <p:cNvPicPr>
              <a:picLocks noChangeAspect="1" noChangeArrowheads="1"/>
            </p:cNvPicPr>
            <p:nvPr/>
          </p:nvPicPr>
          <p:blipFill>
            <a:blip r:embed="rId9">
              <a:lum bright="70000" contrast="-70000"/>
              <a:extLst>
                <a:ext uri="{28A0092B-C50C-407E-A947-70E740481C1C}">
                  <a14:useLocalDpi xmlns:a14="http://schemas.microsoft.com/office/drawing/2010/main" val="0"/>
                </a:ext>
              </a:extLst>
            </a:blip>
            <a:srcRect/>
            <a:stretch>
              <a:fillRect/>
            </a:stretch>
          </p:blipFill>
          <p:spPr bwMode="auto">
            <a:xfrm>
              <a:off x="5851361" y="2652997"/>
              <a:ext cx="1713413" cy="68730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Instruments of the Money Market">
              <a:extLst>
                <a:ext uri="{FF2B5EF4-FFF2-40B4-BE49-F238E27FC236}">
                  <a16:creationId xmlns:a16="http://schemas.microsoft.com/office/drawing/2014/main" id="{C934818F-CFBE-0F2C-DAB0-5D8E1047C533}"/>
                </a:ext>
              </a:extLst>
            </p:cNvPr>
            <p:cNvPicPr>
              <a:picLocks noChangeAspect="1" noChangeArrowheads="1"/>
            </p:cNvPicPr>
            <p:nvPr/>
          </p:nvPicPr>
          <p:blipFill>
            <a:blip r:embed="rId10">
              <a:lum bright="70000" contrast="-70000"/>
              <a:extLst>
                <a:ext uri="{28A0092B-C50C-407E-A947-70E740481C1C}">
                  <a14:useLocalDpi xmlns:a14="http://schemas.microsoft.com/office/drawing/2010/main" val="0"/>
                </a:ext>
              </a:extLst>
            </a:blip>
            <a:srcRect/>
            <a:stretch>
              <a:fillRect/>
            </a:stretch>
          </p:blipFill>
          <p:spPr bwMode="auto">
            <a:xfrm>
              <a:off x="5851361" y="3340298"/>
              <a:ext cx="1713414" cy="68730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6" name="Straight Connector 25">
            <a:extLst>
              <a:ext uri="{FF2B5EF4-FFF2-40B4-BE49-F238E27FC236}">
                <a16:creationId xmlns:a16="http://schemas.microsoft.com/office/drawing/2014/main" id="{D8887228-FBCE-BE45-5239-6100B265E0FB}"/>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5D59CAD-7012-8F07-C1EF-051EAB5CCC0A}"/>
              </a:ext>
            </a:extLst>
          </p:cNvPr>
          <p:cNvSpPr txBox="1"/>
          <p:nvPr/>
        </p:nvSpPr>
        <p:spPr>
          <a:xfrm>
            <a:off x="245015" y="4780279"/>
            <a:ext cx="5813551" cy="200055"/>
          </a:xfrm>
          <a:prstGeom prst="rect">
            <a:avLst/>
          </a:prstGeom>
          <a:noFill/>
        </p:spPr>
        <p:txBody>
          <a:bodyPr wrap="square" rtlCol="0">
            <a:spAutoFit/>
          </a:bodyPr>
          <a:lstStyle/>
          <a:p>
            <a:r>
              <a:rPr lang="en-US" sz="700" dirty="0">
                <a:latin typeface="Catamaran Light" panose="020B0604020202020204" charset="0"/>
                <a:cs typeface="Catamaran Light" panose="020B0604020202020204" charset="0"/>
              </a:rPr>
              <a:t>Fernando, Jason, “Derivatives: Types, Considerations, and Pros and Cons,” Investopedia, https://www.investopedia.com/terms/d/derivative.asp</a:t>
            </a:r>
          </a:p>
        </p:txBody>
      </p:sp>
      <p:sp>
        <p:nvSpPr>
          <p:cNvPr id="2" name="Google Shape;420;p43">
            <a:extLst>
              <a:ext uri="{FF2B5EF4-FFF2-40B4-BE49-F238E27FC236}">
                <a16:creationId xmlns:a16="http://schemas.microsoft.com/office/drawing/2014/main" id="{8BF72889-CC57-8C3B-CDFD-3C83EA40F1B4}"/>
              </a:ext>
            </a:extLst>
          </p:cNvPr>
          <p:cNvSpPr/>
          <p:nvPr/>
        </p:nvSpPr>
        <p:spPr>
          <a:xfrm>
            <a:off x="331376" y="4217468"/>
            <a:ext cx="8481250" cy="456075"/>
          </a:xfrm>
          <a:prstGeom prst="rect">
            <a:avLst/>
          </a:prstGeom>
          <a:solidFill>
            <a:srgbClr val="908269">
              <a:alpha val="69804"/>
            </a:srgbClr>
          </a:solidFill>
          <a:ln w="28575">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The K term refers to the pre-agreed upon delivery price of the underlying commodities. (e.g. I’m a farmer who wants to sell crops at 2 dollars in 6 months. If the market price of crops rise to 3 dollars, I wouldn’t gain from the contract but to sell at 2 dollars to the buyer; however, if the market price drops to 1 dollar, I would still be able to sell at 2 dollars</a:t>
            </a:r>
            <a:endParaRPr sz="900" dirty="0">
              <a:solidFill>
                <a:schemeClr val="bg1"/>
              </a:solidFill>
              <a:latin typeface="Catamaran Light" panose="020B0604020202020204" charset="0"/>
              <a:cs typeface="Catamaran Light" panose="020B0604020202020204" charset="0"/>
            </a:endParaRPr>
          </a:p>
        </p:txBody>
      </p:sp>
      <p:sp>
        <p:nvSpPr>
          <p:cNvPr id="4" name="Oval 3">
            <a:extLst>
              <a:ext uri="{FF2B5EF4-FFF2-40B4-BE49-F238E27FC236}">
                <a16:creationId xmlns:a16="http://schemas.microsoft.com/office/drawing/2014/main" id="{FEBBEF4F-AD62-67B4-B86B-6568E7AF9DFD}"/>
              </a:ext>
            </a:extLst>
          </p:cNvPr>
          <p:cNvSpPr/>
          <p:nvPr/>
        </p:nvSpPr>
        <p:spPr>
          <a:xfrm>
            <a:off x="2188008" y="3767860"/>
            <a:ext cx="274320" cy="2743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5E98F23-F225-4008-05C7-435ADA2E5148}"/>
              </a:ext>
            </a:extLst>
          </p:cNvPr>
          <p:cNvSpPr/>
          <p:nvPr/>
        </p:nvSpPr>
        <p:spPr>
          <a:xfrm>
            <a:off x="2188008" y="2944951"/>
            <a:ext cx="274320" cy="2743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2586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1026" name="Picture 2" descr="Three Lessons CEOs Can Learn from King Hammurabi">
            <a:extLst>
              <a:ext uri="{FF2B5EF4-FFF2-40B4-BE49-F238E27FC236}">
                <a16:creationId xmlns:a16="http://schemas.microsoft.com/office/drawing/2014/main" id="{A14BAEE5-125E-F3B0-7ADB-CA8A48BE89CF}"/>
              </a:ext>
            </a:extLst>
          </p:cNvPr>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2061" t="3255" r="2212" b="7766"/>
          <a:stretch/>
        </p:blipFill>
        <p:spPr bwMode="auto">
          <a:xfrm>
            <a:off x="-1" y="-1"/>
            <a:ext cx="7396225" cy="5143501"/>
          </a:xfrm>
          <a:prstGeom prst="rect">
            <a:avLst/>
          </a:prstGeom>
          <a:noFill/>
          <a:extLst>
            <a:ext uri="{909E8E84-426E-40DD-AFC4-6F175D3DCCD1}">
              <a14:hiddenFill xmlns:a14="http://schemas.microsoft.com/office/drawing/2010/main">
                <a:solidFill>
                  <a:srgbClr val="FFFFFF"/>
                </a:solidFill>
              </a14:hiddenFill>
            </a:ext>
          </a:extLst>
        </p:spPr>
      </p:pic>
      <p:sp>
        <p:nvSpPr>
          <p:cNvPr id="245" name="Google Shape;245;p35"/>
          <p:cNvSpPr/>
          <p:nvPr/>
        </p:nvSpPr>
        <p:spPr>
          <a:xfrm>
            <a:off x="7396224" y="25"/>
            <a:ext cx="1747775"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5"/>
          <p:cNvSpPr/>
          <p:nvPr/>
        </p:nvSpPr>
        <p:spPr>
          <a:xfrm>
            <a:off x="720000" y="540000"/>
            <a:ext cx="3310200" cy="1568100"/>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5"/>
          <p:cNvSpPr txBox="1">
            <a:spLocks noGrp="1"/>
          </p:cNvSpPr>
          <p:nvPr>
            <p:ph type="ctrTitle"/>
          </p:nvPr>
        </p:nvSpPr>
        <p:spPr>
          <a:xfrm>
            <a:off x="769725" y="1310050"/>
            <a:ext cx="34302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en" dirty="0">
                <a:solidFill>
                  <a:schemeClr val="lt1"/>
                </a:solidFill>
              </a:rPr>
            </a:br>
            <a:r>
              <a:rPr lang="en" dirty="0">
                <a:solidFill>
                  <a:schemeClr val="lt1"/>
                </a:solidFill>
              </a:rPr>
              <a:t>Forwards</a:t>
            </a:r>
            <a:br>
              <a:rPr lang="en" dirty="0">
                <a:solidFill>
                  <a:schemeClr val="lt1"/>
                </a:solidFill>
              </a:rPr>
            </a:br>
            <a:r>
              <a:rPr lang="en" dirty="0">
                <a:solidFill>
                  <a:schemeClr val="lt1"/>
                </a:solidFill>
              </a:rPr>
              <a:t>Ancient Babylon</a:t>
            </a:r>
            <a:endParaRPr dirty="0">
              <a:solidFill>
                <a:schemeClr val="lt1"/>
              </a:solidFill>
            </a:endParaRPr>
          </a:p>
        </p:txBody>
      </p:sp>
      <p:sp>
        <p:nvSpPr>
          <p:cNvPr id="248" name="Google Shape;248;p35"/>
          <p:cNvSpPr txBox="1">
            <a:spLocks noGrp="1"/>
          </p:cNvSpPr>
          <p:nvPr>
            <p:ph type="title" idx="2"/>
          </p:nvPr>
        </p:nvSpPr>
        <p:spPr>
          <a:xfrm rot="5400000">
            <a:off x="7142178" y="3570226"/>
            <a:ext cx="1738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lt1"/>
                </a:solidFill>
              </a:rPr>
              <a:t>02</a:t>
            </a:r>
            <a:endParaRPr dirty="0">
              <a:solidFill>
                <a:schemeClr val="lt1"/>
              </a:solidFill>
            </a:endParaRPr>
          </a:p>
        </p:txBody>
      </p:sp>
    </p:spTree>
    <p:extLst>
      <p:ext uri="{BB962C8B-B14F-4D97-AF65-F5344CB8AC3E}">
        <p14:creationId xmlns:p14="http://schemas.microsoft.com/office/powerpoint/2010/main" val="145368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6148" name="Picture 4" descr="Babylonia and the Law Code of Hammurabi">
            <a:extLst>
              <a:ext uri="{FF2B5EF4-FFF2-40B4-BE49-F238E27FC236}">
                <a16:creationId xmlns:a16="http://schemas.microsoft.com/office/drawing/2014/main" id="{C374A447-86FF-8D88-E722-5F963F56A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412" y="1"/>
            <a:ext cx="4274925" cy="2849950"/>
          </a:xfrm>
          <a:prstGeom prst="rect">
            <a:avLst/>
          </a:prstGeom>
          <a:noFill/>
          <a:extLst>
            <a:ext uri="{909E8E84-426E-40DD-AFC4-6F175D3DCCD1}">
              <a14:hiddenFill xmlns:a14="http://schemas.microsoft.com/office/drawing/2010/main">
                <a:solidFill>
                  <a:srgbClr val="FFFFFF"/>
                </a:solidFill>
              </a14:hiddenFill>
            </a:ext>
          </a:extLst>
        </p:spPr>
      </p:pic>
      <p:sp>
        <p:nvSpPr>
          <p:cNvPr id="377" name="Google Shape;377;p41"/>
          <p:cNvSpPr/>
          <p:nvPr/>
        </p:nvSpPr>
        <p:spPr>
          <a:xfrm>
            <a:off x="554412" y="2849950"/>
            <a:ext cx="4275000" cy="175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1"/>
          <p:cNvSpPr txBox="1">
            <a:spLocks noGrp="1"/>
          </p:cNvSpPr>
          <p:nvPr>
            <p:ph type="subTitle" idx="1"/>
          </p:nvPr>
        </p:nvSpPr>
        <p:spPr>
          <a:xfrm>
            <a:off x="554413" y="2808089"/>
            <a:ext cx="4271270" cy="1009500"/>
          </a:xfrm>
          <a:prstGeom prst="rect">
            <a:avLst/>
          </a:prstGeom>
        </p:spPr>
        <p:txBody>
          <a:bodyPr spcFirstLastPara="1" wrap="square" lIns="91425" tIns="91425" rIns="91425" bIns="91425" anchor="t" anchorCtr="0">
            <a:noAutofit/>
          </a:bodyPr>
          <a:lstStyle/>
          <a:p>
            <a:pPr marL="0" lvl="0" indent="0" algn="l" rtl="0">
              <a:spcBef>
                <a:spcPts val="0"/>
              </a:spcBef>
              <a:spcAft>
                <a:spcPts val="800"/>
              </a:spcAft>
              <a:buNone/>
            </a:pPr>
            <a:r>
              <a:rPr lang="en" sz="900" dirty="0">
                <a:solidFill>
                  <a:schemeClr val="lt1"/>
                </a:solidFill>
              </a:rPr>
              <a:t>Early forms of derivative could be traced back to Code of Hammurabi, king of Babylon (1792 to 1750 BC), which covered most aspects of civil and commercial laws of the time. </a:t>
            </a:r>
          </a:p>
          <a:p>
            <a:pPr marL="0" lvl="0" indent="0" algn="l" rtl="0">
              <a:spcBef>
                <a:spcPts val="0"/>
              </a:spcBef>
              <a:spcAft>
                <a:spcPts val="800"/>
              </a:spcAft>
              <a:buNone/>
            </a:pPr>
            <a:r>
              <a:rPr lang="en" sz="900" dirty="0">
                <a:solidFill>
                  <a:schemeClr val="lt1"/>
                </a:solidFill>
              </a:rPr>
              <a:t>With the established contract law on top of encouraging tade and securing the supply of commodities, legal certainty was present for trade engagement. The ultimate purpose was to minimise “your word against mine” maxim in case of disputes.</a:t>
            </a:r>
          </a:p>
          <a:p>
            <a:pPr marL="0" lvl="0" indent="0" algn="l" rtl="0">
              <a:spcBef>
                <a:spcPts val="0"/>
              </a:spcBef>
              <a:spcAft>
                <a:spcPts val="800"/>
              </a:spcAft>
              <a:buNone/>
            </a:pPr>
            <a:r>
              <a:rPr lang="en" sz="900" dirty="0">
                <a:solidFill>
                  <a:schemeClr val="lt1"/>
                </a:solidFill>
              </a:rPr>
              <a:t>When the contract was establishing, witnesses must be present and has to be recorded in writing format. After, in no circumstances that contract could be altered. Usually, transaction will be done at city gate and temples (clearing services), where long-distance trade would be supervised by the government.</a:t>
            </a:r>
          </a:p>
        </p:txBody>
      </p:sp>
      <p:sp>
        <p:nvSpPr>
          <p:cNvPr id="380" name="Google Shape;380;p41"/>
          <p:cNvSpPr txBox="1">
            <a:spLocks noGrp="1"/>
          </p:cNvSpPr>
          <p:nvPr>
            <p:ph type="ctrTitle"/>
          </p:nvPr>
        </p:nvSpPr>
        <p:spPr>
          <a:xfrm rot="5400000">
            <a:off x="6182514" y="2143646"/>
            <a:ext cx="3908041"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Earliest Form of Derivatives: Forwards</a:t>
            </a:r>
            <a:br>
              <a:rPr lang="en" dirty="0"/>
            </a:br>
            <a:endParaRPr dirty="0"/>
          </a:p>
        </p:txBody>
      </p:sp>
      <p:sp>
        <p:nvSpPr>
          <p:cNvPr id="381" name="Google Shape;381;p41"/>
          <p:cNvSpPr/>
          <p:nvPr/>
        </p:nvSpPr>
        <p:spPr>
          <a:xfrm>
            <a:off x="-165700" y="540000"/>
            <a:ext cx="2320200" cy="138600"/>
          </a:xfrm>
          <a:prstGeom prst="rect">
            <a:avLst/>
          </a:prstGeom>
          <a:solidFill>
            <a:srgbClr val="CFC3AC">
              <a:alpha val="5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 name="Straight Connector 1">
            <a:extLst>
              <a:ext uri="{FF2B5EF4-FFF2-40B4-BE49-F238E27FC236}">
                <a16:creationId xmlns:a16="http://schemas.microsoft.com/office/drawing/2014/main" id="{5C1A88DD-4D49-2DB0-26D3-377A20CAA513}"/>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846F646-CBF8-994E-5419-16E9BDA92DBB}"/>
              </a:ext>
            </a:extLst>
          </p:cNvPr>
          <p:cNvSpPr txBox="1"/>
          <p:nvPr/>
        </p:nvSpPr>
        <p:spPr>
          <a:xfrm>
            <a:off x="245015" y="4780279"/>
            <a:ext cx="7362285" cy="200055"/>
          </a:xfrm>
          <a:prstGeom prst="rect">
            <a:avLst/>
          </a:prstGeom>
          <a:noFill/>
        </p:spPr>
        <p:txBody>
          <a:bodyPr wrap="square" rtlCol="0">
            <a:spAutoFit/>
          </a:bodyPr>
          <a:lstStyle/>
          <a:p>
            <a:r>
              <a:rPr lang="en-US" sz="700" dirty="0" err="1">
                <a:latin typeface="Catamaran Light" panose="020B0604020202020204" charset="0"/>
                <a:cs typeface="Catamaran Light" panose="020B0604020202020204" charset="0"/>
              </a:rPr>
              <a:t>Kummer</a:t>
            </a:r>
            <a:r>
              <a:rPr lang="en-US" sz="700" dirty="0">
                <a:latin typeface="Catamaran Light" panose="020B0604020202020204" charset="0"/>
                <a:cs typeface="Catamaran Light" panose="020B0604020202020204" charset="0"/>
              </a:rPr>
              <a:t>, Steve and </a:t>
            </a:r>
            <a:r>
              <a:rPr lang="en-US" sz="700" dirty="0" err="1">
                <a:latin typeface="Catamaran Light" panose="020B0604020202020204" charset="0"/>
                <a:cs typeface="Catamaran Light" panose="020B0604020202020204" charset="0"/>
              </a:rPr>
              <a:t>Pauletto</a:t>
            </a:r>
            <a:r>
              <a:rPr lang="en-US" sz="700" dirty="0">
                <a:latin typeface="Catamaran Light" panose="020B0604020202020204" charset="0"/>
                <a:cs typeface="Catamaran Light" panose="020B0604020202020204" charset="0"/>
              </a:rPr>
              <a:t>, Christian, et al., “The History of Derivatives: A Few Milestones,” Research Gate, Published in 2012, https://www.researchgate.net/publication/349385381</a:t>
            </a:r>
          </a:p>
        </p:txBody>
      </p:sp>
      <p:sp>
        <p:nvSpPr>
          <p:cNvPr id="4" name="Google Shape;6949;p62">
            <a:extLst>
              <a:ext uri="{FF2B5EF4-FFF2-40B4-BE49-F238E27FC236}">
                <a16:creationId xmlns:a16="http://schemas.microsoft.com/office/drawing/2014/main" id="{5E6403F8-D666-0F4B-613C-BBD63CA02845}"/>
              </a:ext>
            </a:extLst>
          </p:cNvPr>
          <p:cNvSpPr/>
          <p:nvPr/>
        </p:nvSpPr>
        <p:spPr>
          <a:xfrm>
            <a:off x="5259070" y="1977876"/>
            <a:ext cx="822960" cy="822960"/>
          </a:xfrm>
          <a:custGeom>
            <a:avLst/>
            <a:gdLst/>
            <a:ahLst/>
            <a:cxnLst/>
            <a:rect l="l" t="t" r="r" b="b"/>
            <a:pathLst>
              <a:path w="9038" h="11516" extrusionOk="0">
                <a:moveTo>
                  <a:pt x="6103" y="573"/>
                </a:moveTo>
                <a:cubicBezTo>
                  <a:pt x="6692" y="573"/>
                  <a:pt x="7223" y="753"/>
                  <a:pt x="7645" y="1110"/>
                </a:cubicBezTo>
                <a:cubicBezTo>
                  <a:pt x="8252" y="1633"/>
                  <a:pt x="8585" y="2479"/>
                  <a:pt x="8597" y="3515"/>
                </a:cubicBezTo>
                <a:cubicBezTo>
                  <a:pt x="8192" y="2788"/>
                  <a:pt x="7585" y="2122"/>
                  <a:pt x="6847" y="1633"/>
                </a:cubicBezTo>
                <a:cubicBezTo>
                  <a:pt x="6144" y="1169"/>
                  <a:pt x="5382" y="919"/>
                  <a:pt x="4728" y="895"/>
                </a:cubicBezTo>
                <a:cubicBezTo>
                  <a:pt x="4894" y="812"/>
                  <a:pt x="5061" y="752"/>
                  <a:pt x="5240" y="693"/>
                </a:cubicBezTo>
                <a:cubicBezTo>
                  <a:pt x="5537" y="613"/>
                  <a:pt x="5826" y="573"/>
                  <a:pt x="6103" y="573"/>
                </a:cubicBezTo>
                <a:close/>
                <a:moveTo>
                  <a:pt x="1394" y="1205"/>
                </a:moveTo>
                <a:cubicBezTo>
                  <a:pt x="1465" y="2598"/>
                  <a:pt x="1680" y="5098"/>
                  <a:pt x="2263" y="7063"/>
                </a:cubicBezTo>
                <a:cubicBezTo>
                  <a:pt x="2144" y="7360"/>
                  <a:pt x="2084" y="7670"/>
                  <a:pt x="2037" y="7944"/>
                </a:cubicBezTo>
                <a:cubicBezTo>
                  <a:pt x="1739" y="7051"/>
                  <a:pt x="1465" y="6194"/>
                  <a:pt x="1263" y="5455"/>
                </a:cubicBezTo>
                <a:cubicBezTo>
                  <a:pt x="1049" y="3705"/>
                  <a:pt x="1168" y="2384"/>
                  <a:pt x="1322" y="1586"/>
                </a:cubicBezTo>
                <a:cubicBezTo>
                  <a:pt x="1346" y="1443"/>
                  <a:pt x="1370" y="1324"/>
                  <a:pt x="1394" y="1205"/>
                </a:cubicBezTo>
                <a:close/>
                <a:moveTo>
                  <a:pt x="1503" y="0"/>
                </a:moveTo>
                <a:cubicBezTo>
                  <a:pt x="1439" y="0"/>
                  <a:pt x="1377" y="45"/>
                  <a:pt x="1334" y="109"/>
                </a:cubicBezTo>
                <a:cubicBezTo>
                  <a:pt x="1322" y="121"/>
                  <a:pt x="1108" y="598"/>
                  <a:pt x="965" y="1526"/>
                </a:cubicBezTo>
                <a:cubicBezTo>
                  <a:pt x="870" y="2074"/>
                  <a:pt x="787" y="2848"/>
                  <a:pt x="799" y="3836"/>
                </a:cubicBezTo>
                <a:cubicBezTo>
                  <a:pt x="537" y="2788"/>
                  <a:pt x="418" y="2145"/>
                  <a:pt x="394" y="2133"/>
                </a:cubicBezTo>
                <a:cubicBezTo>
                  <a:pt x="382" y="2050"/>
                  <a:pt x="310" y="2003"/>
                  <a:pt x="215" y="2003"/>
                </a:cubicBezTo>
                <a:cubicBezTo>
                  <a:pt x="132" y="2003"/>
                  <a:pt x="72" y="2074"/>
                  <a:pt x="60" y="2169"/>
                </a:cubicBezTo>
                <a:cubicBezTo>
                  <a:pt x="60" y="2181"/>
                  <a:pt x="1" y="3324"/>
                  <a:pt x="144" y="5039"/>
                </a:cubicBezTo>
                <a:cubicBezTo>
                  <a:pt x="299" y="6610"/>
                  <a:pt x="668" y="8991"/>
                  <a:pt x="1608" y="11408"/>
                </a:cubicBezTo>
                <a:cubicBezTo>
                  <a:pt x="1632" y="11468"/>
                  <a:pt x="1692" y="11516"/>
                  <a:pt x="1763" y="11516"/>
                </a:cubicBezTo>
                <a:cubicBezTo>
                  <a:pt x="1787" y="11516"/>
                  <a:pt x="1811" y="11516"/>
                  <a:pt x="1823" y="11492"/>
                </a:cubicBezTo>
                <a:cubicBezTo>
                  <a:pt x="1918" y="11468"/>
                  <a:pt x="1965" y="11361"/>
                  <a:pt x="1918" y="11277"/>
                </a:cubicBezTo>
                <a:cubicBezTo>
                  <a:pt x="989" y="8908"/>
                  <a:pt x="620" y="6551"/>
                  <a:pt x="477" y="5003"/>
                </a:cubicBezTo>
                <a:cubicBezTo>
                  <a:pt x="429" y="4503"/>
                  <a:pt x="394" y="4050"/>
                  <a:pt x="382" y="3669"/>
                </a:cubicBezTo>
                <a:lnTo>
                  <a:pt x="382" y="3669"/>
                </a:lnTo>
                <a:cubicBezTo>
                  <a:pt x="691" y="4931"/>
                  <a:pt x="1227" y="6896"/>
                  <a:pt x="2037" y="9099"/>
                </a:cubicBezTo>
                <a:cubicBezTo>
                  <a:pt x="2056" y="9175"/>
                  <a:pt x="2128" y="9213"/>
                  <a:pt x="2193" y="9213"/>
                </a:cubicBezTo>
                <a:cubicBezTo>
                  <a:pt x="2209" y="9213"/>
                  <a:pt x="2225" y="9211"/>
                  <a:pt x="2239" y="9206"/>
                </a:cubicBezTo>
                <a:cubicBezTo>
                  <a:pt x="2334" y="9170"/>
                  <a:pt x="2382" y="9075"/>
                  <a:pt x="2346" y="8991"/>
                </a:cubicBezTo>
                <a:lnTo>
                  <a:pt x="2263" y="8730"/>
                </a:lnTo>
                <a:cubicBezTo>
                  <a:pt x="2263" y="8670"/>
                  <a:pt x="2287" y="8075"/>
                  <a:pt x="2454" y="7467"/>
                </a:cubicBezTo>
                <a:cubicBezTo>
                  <a:pt x="2596" y="6896"/>
                  <a:pt x="2894" y="6194"/>
                  <a:pt x="3466" y="6098"/>
                </a:cubicBezTo>
                <a:cubicBezTo>
                  <a:pt x="3510" y="6089"/>
                  <a:pt x="3557" y="6084"/>
                  <a:pt x="3607" y="6084"/>
                </a:cubicBezTo>
                <a:cubicBezTo>
                  <a:pt x="4169" y="6084"/>
                  <a:pt x="5061" y="6699"/>
                  <a:pt x="6144" y="7837"/>
                </a:cubicBezTo>
                <a:cubicBezTo>
                  <a:pt x="6430" y="8134"/>
                  <a:pt x="6680" y="8432"/>
                  <a:pt x="6918" y="8694"/>
                </a:cubicBezTo>
                <a:cubicBezTo>
                  <a:pt x="6692" y="8539"/>
                  <a:pt x="6454" y="8337"/>
                  <a:pt x="6216" y="8158"/>
                </a:cubicBezTo>
                <a:cubicBezTo>
                  <a:pt x="5656" y="7741"/>
                  <a:pt x="5180" y="7420"/>
                  <a:pt x="4787" y="7194"/>
                </a:cubicBezTo>
                <a:cubicBezTo>
                  <a:pt x="4227" y="6854"/>
                  <a:pt x="3961" y="6782"/>
                  <a:pt x="3806" y="6782"/>
                </a:cubicBezTo>
                <a:cubicBezTo>
                  <a:pt x="3776" y="6782"/>
                  <a:pt x="3750" y="6785"/>
                  <a:pt x="3728" y="6789"/>
                </a:cubicBezTo>
                <a:cubicBezTo>
                  <a:pt x="3489" y="6836"/>
                  <a:pt x="3239" y="7122"/>
                  <a:pt x="2954" y="8872"/>
                </a:cubicBezTo>
                <a:cubicBezTo>
                  <a:pt x="2882" y="9325"/>
                  <a:pt x="2823" y="9765"/>
                  <a:pt x="2775" y="10111"/>
                </a:cubicBezTo>
                <a:cubicBezTo>
                  <a:pt x="2715" y="9968"/>
                  <a:pt x="2680" y="9825"/>
                  <a:pt x="2620" y="9682"/>
                </a:cubicBezTo>
                <a:cubicBezTo>
                  <a:pt x="2592" y="9606"/>
                  <a:pt x="2517" y="9568"/>
                  <a:pt x="2446" y="9568"/>
                </a:cubicBezTo>
                <a:cubicBezTo>
                  <a:pt x="2428" y="9568"/>
                  <a:pt x="2411" y="9570"/>
                  <a:pt x="2394" y="9575"/>
                </a:cubicBezTo>
                <a:cubicBezTo>
                  <a:pt x="2299" y="9611"/>
                  <a:pt x="2263" y="9706"/>
                  <a:pt x="2287" y="9801"/>
                </a:cubicBezTo>
                <a:cubicBezTo>
                  <a:pt x="2501" y="10349"/>
                  <a:pt x="2715" y="10885"/>
                  <a:pt x="2930" y="11408"/>
                </a:cubicBezTo>
                <a:cubicBezTo>
                  <a:pt x="2954" y="11468"/>
                  <a:pt x="3013" y="11516"/>
                  <a:pt x="3073" y="11516"/>
                </a:cubicBezTo>
                <a:cubicBezTo>
                  <a:pt x="3096" y="11516"/>
                  <a:pt x="3120" y="11516"/>
                  <a:pt x="3132" y="11492"/>
                </a:cubicBezTo>
                <a:cubicBezTo>
                  <a:pt x="3227" y="11468"/>
                  <a:pt x="3251" y="11361"/>
                  <a:pt x="3227" y="11277"/>
                </a:cubicBezTo>
                <a:cubicBezTo>
                  <a:pt x="3156" y="11111"/>
                  <a:pt x="3096" y="10932"/>
                  <a:pt x="3013" y="10765"/>
                </a:cubicBezTo>
                <a:cubicBezTo>
                  <a:pt x="3037" y="10646"/>
                  <a:pt x="3108" y="9825"/>
                  <a:pt x="3239" y="8980"/>
                </a:cubicBezTo>
                <a:cubicBezTo>
                  <a:pt x="3513" y="7325"/>
                  <a:pt x="3728" y="7122"/>
                  <a:pt x="3763" y="7086"/>
                </a:cubicBezTo>
                <a:cubicBezTo>
                  <a:pt x="3811" y="7086"/>
                  <a:pt x="3989" y="7110"/>
                  <a:pt x="4585" y="7444"/>
                </a:cubicBezTo>
                <a:cubicBezTo>
                  <a:pt x="4954" y="7670"/>
                  <a:pt x="5430" y="8003"/>
                  <a:pt x="5978" y="8396"/>
                </a:cubicBezTo>
                <a:cubicBezTo>
                  <a:pt x="6930" y="9099"/>
                  <a:pt x="7811" y="9825"/>
                  <a:pt x="7823" y="9825"/>
                </a:cubicBezTo>
                <a:cubicBezTo>
                  <a:pt x="7851" y="9853"/>
                  <a:pt x="7890" y="9865"/>
                  <a:pt x="7929" y="9865"/>
                </a:cubicBezTo>
                <a:cubicBezTo>
                  <a:pt x="7973" y="9865"/>
                  <a:pt x="8018" y="9850"/>
                  <a:pt x="8049" y="9825"/>
                </a:cubicBezTo>
                <a:cubicBezTo>
                  <a:pt x="8109" y="9765"/>
                  <a:pt x="8121" y="9682"/>
                  <a:pt x="8061" y="9611"/>
                </a:cubicBezTo>
                <a:cubicBezTo>
                  <a:pt x="8049" y="9587"/>
                  <a:pt x="7287" y="8551"/>
                  <a:pt x="6371" y="7563"/>
                </a:cubicBezTo>
                <a:cubicBezTo>
                  <a:pt x="5203" y="6341"/>
                  <a:pt x="4276" y="5718"/>
                  <a:pt x="3591" y="5718"/>
                </a:cubicBezTo>
                <a:cubicBezTo>
                  <a:pt x="3514" y="5718"/>
                  <a:pt x="3441" y="5726"/>
                  <a:pt x="3370" y="5741"/>
                </a:cubicBezTo>
                <a:cubicBezTo>
                  <a:pt x="3013" y="5813"/>
                  <a:pt x="2751" y="6051"/>
                  <a:pt x="2537" y="6348"/>
                </a:cubicBezTo>
                <a:cubicBezTo>
                  <a:pt x="2537" y="6253"/>
                  <a:pt x="2537" y="6170"/>
                  <a:pt x="2561" y="6063"/>
                </a:cubicBezTo>
                <a:cubicBezTo>
                  <a:pt x="2680" y="5693"/>
                  <a:pt x="3108" y="4527"/>
                  <a:pt x="3835" y="3753"/>
                </a:cubicBezTo>
                <a:cubicBezTo>
                  <a:pt x="4035" y="3686"/>
                  <a:pt x="4236" y="3648"/>
                  <a:pt x="4428" y="3648"/>
                </a:cubicBezTo>
                <a:cubicBezTo>
                  <a:pt x="4510" y="3648"/>
                  <a:pt x="4590" y="3655"/>
                  <a:pt x="4668" y="3669"/>
                </a:cubicBezTo>
                <a:cubicBezTo>
                  <a:pt x="4676" y="3670"/>
                  <a:pt x="4684" y="3671"/>
                  <a:pt x="4692" y="3671"/>
                </a:cubicBezTo>
                <a:cubicBezTo>
                  <a:pt x="4777" y="3671"/>
                  <a:pt x="4848" y="3613"/>
                  <a:pt x="4859" y="3515"/>
                </a:cubicBezTo>
                <a:cubicBezTo>
                  <a:pt x="4871" y="3431"/>
                  <a:pt x="4823" y="3336"/>
                  <a:pt x="4716" y="3324"/>
                </a:cubicBezTo>
                <a:cubicBezTo>
                  <a:pt x="4632" y="3316"/>
                  <a:pt x="4547" y="3307"/>
                  <a:pt x="4463" y="3307"/>
                </a:cubicBezTo>
                <a:cubicBezTo>
                  <a:pt x="4428" y="3307"/>
                  <a:pt x="4393" y="3309"/>
                  <a:pt x="4359" y="3312"/>
                </a:cubicBezTo>
                <a:cubicBezTo>
                  <a:pt x="4597" y="3157"/>
                  <a:pt x="4847" y="3074"/>
                  <a:pt x="5109" y="3038"/>
                </a:cubicBezTo>
                <a:cubicBezTo>
                  <a:pt x="5184" y="3031"/>
                  <a:pt x="5258" y="3027"/>
                  <a:pt x="5330" y="3027"/>
                </a:cubicBezTo>
                <a:cubicBezTo>
                  <a:pt x="5831" y="3027"/>
                  <a:pt x="6264" y="3205"/>
                  <a:pt x="6597" y="3538"/>
                </a:cubicBezTo>
                <a:cubicBezTo>
                  <a:pt x="7335" y="4265"/>
                  <a:pt x="7538" y="5622"/>
                  <a:pt x="7585" y="6551"/>
                </a:cubicBezTo>
                <a:cubicBezTo>
                  <a:pt x="7514" y="6348"/>
                  <a:pt x="7407" y="6122"/>
                  <a:pt x="7299" y="5896"/>
                </a:cubicBezTo>
                <a:cubicBezTo>
                  <a:pt x="6752" y="4741"/>
                  <a:pt x="6121" y="3967"/>
                  <a:pt x="5430" y="3574"/>
                </a:cubicBezTo>
                <a:cubicBezTo>
                  <a:pt x="5404" y="3563"/>
                  <a:pt x="5377" y="3558"/>
                  <a:pt x="5351" y="3558"/>
                </a:cubicBezTo>
                <a:cubicBezTo>
                  <a:pt x="5292" y="3558"/>
                  <a:pt x="5237" y="3584"/>
                  <a:pt x="5204" y="3634"/>
                </a:cubicBezTo>
                <a:cubicBezTo>
                  <a:pt x="5156" y="3717"/>
                  <a:pt x="5192" y="3812"/>
                  <a:pt x="5263" y="3860"/>
                </a:cubicBezTo>
                <a:cubicBezTo>
                  <a:pt x="6776" y="4693"/>
                  <a:pt x="7585" y="7563"/>
                  <a:pt x="7597" y="7598"/>
                </a:cubicBezTo>
                <a:cubicBezTo>
                  <a:pt x="7609" y="7670"/>
                  <a:pt x="7692" y="7718"/>
                  <a:pt x="7764" y="7718"/>
                </a:cubicBezTo>
                <a:lnTo>
                  <a:pt x="7776" y="7718"/>
                </a:lnTo>
                <a:cubicBezTo>
                  <a:pt x="7847" y="7694"/>
                  <a:pt x="7930" y="7646"/>
                  <a:pt x="7930" y="7563"/>
                </a:cubicBezTo>
                <a:cubicBezTo>
                  <a:pt x="7930" y="7539"/>
                  <a:pt x="7990" y="6825"/>
                  <a:pt x="7883" y="5932"/>
                </a:cubicBezTo>
                <a:cubicBezTo>
                  <a:pt x="7752" y="4717"/>
                  <a:pt x="7395" y="3824"/>
                  <a:pt x="6835" y="3288"/>
                </a:cubicBezTo>
                <a:cubicBezTo>
                  <a:pt x="6432" y="2896"/>
                  <a:pt x="5926" y="2683"/>
                  <a:pt x="5315" y="2683"/>
                </a:cubicBezTo>
                <a:cubicBezTo>
                  <a:pt x="5240" y="2683"/>
                  <a:pt x="5163" y="2687"/>
                  <a:pt x="5085" y="2693"/>
                </a:cubicBezTo>
                <a:cubicBezTo>
                  <a:pt x="4620" y="2741"/>
                  <a:pt x="4192" y="2955"/>
                  <a:pt x="3787" y="3324"/>
                </a:cubicBezTo>
                <a:cubicBezTo>
                  <a:pt x="3477" y="3610"/>
                  <a:pt x="3180" y="3991"/>
                  <a:pt x="2894" y="4467"/>
                </a:cubicBezTo>
                <a:cubicBezTo>
                  <a:pt x="2811" y="4622"/>
                  <a:pt x="2727" y="4765"/>
                  <a:pt x="2656" y="4920"/>
                </a:cubicBezTo>
                <a:cubicBezTo>
                  <a:pt x="2692" y="4670"/>
                  <a:pt x="2727" y="4408"/>
                  <a:pt x="2787" y="4146"/>
                </a:cubicBezTo>
                <a:cubicBezTo>
                  <a:pt x="2977" y="3276"/>
                  <a:pt x="3239" y="2562"/>
                  <a:pt x="3585" y="2014"/>
                </a:cubicBezTo>
                <a:cubicBezTo>
                  <a:pt x="3739" y="1752"/>
                  <a:pt x="3918" y="1526"/>
                  <a:pt x="4132" y="1336"/>
                </a:cubicBezTo>
                <a:cubicBezTo>
                  <a:pt x="4291" y="1291"/>
                  <a:pt x="4463" y="1270"/>
                  <a:pt x="4645" y="1270"/>
                </a:cubicBezTo>
                <a:cubicBezTo>
                  <a:pt x="5245" y="1270"/>
                  <a:pt x="5949" y="1505"/>
                  <a:pt x="6597" y="1943"/>
                </a:cubicBezTo>
                <a:cubicBezTo>
                  <a:pt x="7526" y="2550"/>
                  <a:pt x="8204" y="3431"/>
                  <a:pt x="8490" y="4372"/>
                </a:cubicBezTo>
                <a:cubicBezTo>
                  <a:pt x="8520" y="4432"/>
                  <a:pt x="8568" y="4484"/>
                  <a:pt x="8632" y="4484"/>
                </a:cubicBezTo>
                <a:cubicBezTo>
                  <a:pt x="8644" y="4484"/>
                  <a:pt x="8656" y="4483"/>
                  <a:pt x="8669" y="4479"/>
                </a:cubicBezTo>
                <a:cubicBezTo>
                  <a:pt x="8740" y="4479"/>
                  <a:pt x="8823" y="4408"/>
                  <a:pt x="8823" y="4336"/>
                </a:cubicBezTo>
                <a:cubicBezTo>
                  <a:pt x="9038" y="2824"/>
                  <a:pt x="8669" y="1586"/>
                  <a:pt x="7835" y="871"/>
                </a:cubicBezTo>
                <a:cubicBezTo>
                  <a:pt x="7351" y="452"/>
                  <a:pt x="6757" y="240"/>
                  <a:pt x="6102" y="240"/>
                </a:cubicBezTo>
                <a:cubicBezTo>
                  <a:pt x="5791" y="240"/>
                  <a:pt x="5466" y="287"/>
                  <a:pt x="5132" y="383"/>
                </a:cubicBezTo>
                <a:cubicBezTo>
                  <a:pt x="4394" y="574"/>
                  <a:pt x="3799" y="1062"/>
                  <a:pt x="3347" y="1824"/>
                </a:cubicBezTo>
                <a:cubicBezTo>
                  <a:pt x="2989" y="2419"/>
                  <a:pt x="2704" y="3157"/>
                  <a:pt x="2513" y="4074"/>
                </a:cubicBezTo>
                <a:cubicBezTo>
                  <a:pt x="2382" y="4693"/>
                  <a:pt x="2323" y="5301"/>
                  <a:pt x="2275" y="5801"/>
                </a:cubicBezTo>
                <a:cubicBezTo>
                  <a:pt x="1727" y="3181"/>
                  <a:pt x="1668" y="205"/>
                  <a:pt x="1668" y="169"/>
                </a:cubicBezTo>
                <a:cubicBezTo>
                  <a:pt x="1668" y="98"/>
                  <a:pt x="1608" y="26"/>
                  <a:pt x="1525" y="2"/>
                </a:cubicBezTo>
                <a:cubicBezTo>
                  <a:pt x="1517" y="1"/>
                  <a:pt x="1510" y="0"/>
                  <a:pt x="150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5195;p59">
            <a:extLst>
              <a:ext uri="{FF2B5EF4-FFF2-40B4-BE49-F238E27FC236}">
                <a16:creationId xmlns:a16="http://schemas.microsoft.com/office/drawing/2014/main" id="{9788CC45-FED0-E678-6A9A-06DDD5E33099}"/>
              </a:ext>
            </a:extLst>
          </p:cNvPr>
          <p:cNvGrpSpPr/>
          <p:nvPr/>
        </p:nvGrpSpPr>
        <p:grpSpPr>
          <a:xfrm>
            <a:off x="5259070" y="3359374"/>
            <a:ext cx="822960" cy="822960"/>
            <a:chOff x="7121669" y="1533610"/>
            <a:chExt cx="321362" cy="321362"/>
          </a:xfrm>
        </p:grpSpPr>
        <p:sp>
          <p:nvSpPr>
            <p:cNvPr id="20" name="Google Shape;5196;p59">
              <a:extLst>
                <a:ext uri="{FF2B5EF4-FFF2-40B4-BE49-F238E27FC236}">
                  <a16:creationId xmlns:a16="http://schemas.microsoft.com/office/drawing/2014/main" id="{5816CBC6-0762-9736-0EF4-50AC9FCE6D66}"/>
                </a:ext>
              </a:extLst>
            </p:cNvPr>
            <p:cNvSpPr/>
            <p:nvPr/>
          </p:nvSpPr>
          <p:spPr>
            <a:xfrm>
              <a:off x="7121669" y="1600289"/>
              <a:ext cx="142142" cy="192556"/>
            </a:xfrm>
            <a:custGeom>
              <a:avLst/>
              <a:gdLst/>
              <a:ahLst/>
              <a:cxnLst/>
              <a:rect l="l" t="t" r="r" b="b"/>
              <a:pathLst>
                <a:path w="4466" h="6050" extrusionOk="0">
                  <a:moveTo>
                    <a:pt x="2346" y="275"/>
                  </a:moveTo>
                  <a:cubicBezTo>
                    <a:pt x="2929" y="275"/>
                    <a:pt x="3406" y="751"/>
                    <a:pt x="3406" y="1322"/>
                  </a:cubicBezTo>
                  <a:lnTo>
                    <a:pt x="3406" y="1608"/>
                  </a:lnTo>
                  <a:lnTo>
                    <a:pt x="3382" y="1608"/>
                  </a:lnTo>
                  <a:cubicBezTo>
                    <a:pt x="3048" y="1537"/>
                    <a:pt x="2941" y="1108"/>
                    <a:pt x="2941" y="1108"/>
                  </a:cubicBezTo>
                  <a:cubicBezTo>
                    <a:pt x="2929" y="1049"/>
                    <a:pt x="2882" y="1001"/>
                    <a:pt x="2822" y="989"/>
                  </a:cubicBezTo>
                  <a:cubicBezTo>
                    <a:pt x="2809" y="984"/>
                    <a:pt x="2796" y="981"/>
                    <a:pt x="2783" y="981"/>
                  </a:cubicBezTo>
                  <a:cubicBezTo>
                    <a:pt x="2738" y="981"/>
                    <a:pt x="2695" y="1011"/>
                    <a:pt x="2667" y="1049"/>
                  </a:cubicBezTo>
                  <a:cubicBezTo>
                    <a:pt x="2155" y="1608"/>
                    <a:pt x="1262" y="1608"/>
                    <a:pt x="1250" y="1608"/>
                  </a:cubicBezTo>
                  <a:lnTo>
                    <a:pt x="1191" y="1608"/>
                  </a:lnTo>
                  <a:lnTo>
                    <a:pt x="1191" y="1322"/>
                  </a:lnTo>
                  <a:cubicBezTo>
                    <a:pt x="1191" y="751"/>
                    <a:pt x="1667" y="275"/>
                    <a:pt x="2251" y="275"/>
                  </a:cubicBezTo>
                  <a:close/>
                  <a:moveTo>
                    <a:pt x="1096" y="2049"/>
                  </a:moveTo>
                  <a:lnTo>
                    <a:pt x="1096" y="2382"/>
                  </a:lnTo>
                  <a:cubicBezTo>
                    <a:pt x="1060" y="2358"/>
                    <a:pt x="1012" y="2287"/>
                    <a:pt x="1012" y="2215"/>
                  </a:cubicBezTo>
                  <a:cubicBezTo>
                    <a:pt x="1012" y="2144"/>
                    <a:pt x="1036" y="2084"/>
                    <a:pt x="1096" y="2049"/>
                  </a:cubicBezTo>
                  <a:close/>
                  <a:moveTo>
                    <a:pt x="3394" y="2061"/>
                  </a:moveTo>
                  <a:cubicBezTo>
                    <a:pt x="3441" y="2084"/>
                    <a:pt x="3477" y="2144"/>
                    <a:pt x="3477" y="2215"/>
                  </a:cubicBezTo>
                  <a:cubicBezTo>
                    <a:pt x="3477" y="2299"/>
                    <a:pt x="3453" y="2358"/>
                    <a:pt x="3394" y="2382"/>
                  </a:cubicBezTo>
                  <a:lnTo>
                    <a:pt x="3394" y="2061"/>
                  </a:lnTo>
                  <a:close/>
                  <a:moveTo>
                    <a:pt x="2632" y="1442"/>
                  </a:moveTo>
                  <a:cubicBezTo>
                    <a:pt x="2727" y="1608"/>
                    <a:pt x="2858" y="1787"/>
                    <a:pt x="3084" y="1894"/>
                  </a:cubicBezTo>
                  <a:lnTo>
                    <a:pt x="3084" y="2537"/>
                  </a:lnTo>
                  <a:cubicBezTo>
                    <a:pt x="3084" y="2930"/>
                    <a:pt x="2751" y="3263"/>
                    <a:pt x="2346" y="3263"/>
                  </a:cubicBezTo>
                  <a:lnTo>
                    <a:pt x="2155" y="3263"/>
                  </a:lnTo>
                  <a:cubicBezTo>
                    <a:pt x="1739" y="3263"/>
                    <a:pt x="1417" y="2930"/>
                    <a:pt x="1417" y="2537"/>
                  </a:cubicBezTo>
                  <a:lnTo>
                    <a:pt x="1417" y="1918"/>
                  </a:lnTo>
                  <a:cubicBezTo>
                    <a:pt x="1679" y="1894"/>
                    <a:pt x="2227" y="1799"/>
                    <a:pt x="2632" y="1442"/>
                  </a:cubicBezTo>
                  <a:close/>
                  <a:moveTo>
                    <a:pt x="2536" y="3573"/>
                  </a:moveTo>
                  <a:lnTo>
                    <a:pt x="2536" y="3775"/>
                  </a:lnTo>
                  <a:lnTo>
                    <a:pt x="2251" y="4073"/>
                  </a:lnTo>
                  <a:lnTo>
                    <a:pt x="1965" y="3811"/>
                  </a:lnTo>
                  <a:lnTo>
                    <a:pt x="1965" y="3632"/>
                  </a:lnTo>
                  <a:lnTo>
                    <a:pt x="1965" y="3573"/>
                  </a:lnTo>
                  <a:cubicBezTo>
                    <a:pt x="2024" y="3585"/>
                    <a:pt x="2084" y="3585"/>
                    <a:pt x="2155" y="3585"/>
                  </a:cubicBezTo>
                  <a:lnTo>
                    <a:pt x="2346" y="3585"/>
                  </a:lnTo>
                  <a:cubicBezTo>
                    <a:pt x="2405" y="3585"/>
                    <a:pt x="2465" y="3585"/>
                    <a:pt x="2536" y="3573"/>
                  </a:cubicBezTo>
                  <a:close/>
                  <a:moveTo>
                    <a:pt x="2846" y="3906"/>
                  </a:moveTo>
                  <a:lnTo>
                    <a:pt x="2941" y="3989"/>
                  </a:lnTo>
                  <a:lnTo>
                    <a:pt x="2727" y="4454"/>
                  </a:lnTo>
                  <a:lnTo>
                    <a:pt x="2667" y="4406"/>
                  </a:lnTo>
                  <a:lnTo>
                    <a:pt x="2489" y="4275"/>
                  </a:lnTo>
                  <a:lnTo>
                    <a:pt x="2810" y="3930"/>
                  </a:lnTo>
                  <a:lnTo>
                    <a:pt x="2846" y="3906"/>
                  </a:lnTo>
                  <a:close/>
                  <a:moveTo>
                    <a:pt x="1655" y="3918"/>
                  </a:moveTo>
                  <a:cubicBezTo>
                    <a:pt x="1655" y="3942"/>
                    <a:pt x="1667" y="3966"/>
                    <a:pt x="1691" y="3989"/>
                  </a:cubicBezTo>
                  <a:lnTo>
                    <a:pt x="2012" y="4287"/>
                  </a:lnTo>
                  <a:lnTo>
                    <a:pt x="1774" y="4466"/>
                  </a:lnTo>
                  <a:lnTo>
                    <a:pt x="1536" y="3989"/>
                  </a:lnTo>
                  <a:lnTo>
                    <a:pt x="1655" y="3918"/>
                  </a:lnTo>
                  <a:close/>
                  <a:moveTo>
                    <a:pt x="2227" y="4490"/>
                  </a:moveTo>
                  <a:lnTo>
                    <a:pt x="2370" y="4597"/>
                  </a:lnTo>
                  <a:lnTo>
                    <a:pt x="2322" y="4704"/>
                  </a:lnTo>
                  <a:lnTo>
                    <a:pt x="2155" y="4704"/>
                  </a:lnTo>
                  <a:lnTo>
                    <a:pt x="2108" y="4585"/>
                  </a:lnTo>
                  <a:lnTo>
                    <a:pt x="2227" y="4490"/>
                  </a:lnTo>
                  <a:close/>
                  <a:moveTo>
                    <a:pt x="1846" y="4799"/>
                  </a:moveTo>
                  <a:lnTo>
                    <a:pt x="1893" y="4894"/>
                  </a:lnTo>
                  <a:lnTo>
                    <a:pt x="1846" y="5156"/>
                  </a:lnTo>
                  <a:lnTo>
                    <a:pt x="1751" y="4835"/>
                  </a:lnTo>
                  <a:cubicBezTo>
                    <a:pt x="1774" y="4835"/>
                    <a:pt x="1786" y="4823"/>
                    <a:pt x="1798" y="4823"/>
                  </a:cubicBezTo>
                  <a:lnTo>
                    <a:pt x="1846" y="4799"/>
                  </a:lnTo>
                  <a:close/>
                  <a:moveTo>
                    <a:pt x="2632" y="4799"/>
                  </a:moveTo>
                  <a:lnTo>
                    <a:pt x="2679" y="4823"/>
                  </a:lnTo>
                  <a:cubicBezTo>
                    <a:pt x="2691" y="4835"/>
                    <a:pt x="2703" y="4835"/>
                    <a:pt x="2739" y="4847"/>
                  </a:cubicBezTo>
                  <a:lnTo>
                    <a:pt x="2644" y="5156"/>
                  </a:lnTo>
                  <a:lnTo>
                    <a:pt x="2608" y="4882"/>
                  </a:lnTo>
                  <a:lnTo>
                    <a:pt x="2632" y="4799"/>
                  </a:lnTo>
                  <a:close/>
                  <a:moveTo>
                    <a:pt x="2322" y="5037"/>
                  </a:moveTo>
                  <a:lnTo>
                    <a:pt x="2441" y="5728"/>
                  </a:lnTo>
                  <a:lnTo>
                    <a:pt x="2084" y="5728"/>
                  </a:lnTo>
                  <a:lnTo>
                    <a:pt x="2203" y="5037"/>
                  </a:lnTo>
                  <a:close/>
                  <a:moveTo>
                    <a:pt x="3263" y="4156"/>
                  </a:moveTo>
                  <a:lnTo>
                    <a:pt x="3620" y="4299"/>
                  </a:lnTo>
                  <a:lnTo>
                    <a:pt x="3632" y="4299"/>
                  </a:lnTo>
                  <a:cubicBezTo>
                    <a:pt x="3644" y="4323"/>
                    <a:pt x="4156" y="4501"/>
                    <a:pt x="4156" y="5121"/>
                  </a:cubicBezTo>
                  <a:lnTo>
                    <a:pt x="4156" y="5728"/>
                  </a:lnTo>
                  <a:lnTo>
                    <a:pt x="3739" y="5728"/>
                  </a:lnTo>
                  <a:lnTo>
                    <a:pt x="3739" y="5097"/>
                  </a:lnTo>
                  <a:cubicBezTo>
                    <a:pt x="3739" y="5001"/>
                    <a:pt x="3656" y="4930"/>
                    <a:pt x="3572" y="4930"/>
                  </a:cubicBezTo>
                  <a:cubicBezTo>
                    <a:pt x="3477" y="4930"/>
                    <a:pt x="3406" y="5001"/>
                    <a:pt x="3406" y="5097"/>
                  </a:cubicBezTo>
                  <a:lnTo>
                    <a:pt x="3406" y="5728"/>
                  </a:lnTo>
                  <a:lnTo>
                    <a:pt x="2810" y="5728"/>
                  </a:lnTo>
                  <a:lnTo>
                    <a:pt x="3263" y="4156"/>
                  </a:lnTo>
                  <a:close/>
                  <a:moveTo>
                    <a:pt x="2179" y="1"/>
                  </a:moveTo>
                  <a:cubicBezTo>
                    <a:pt x="1429" y="1"/>
                    <a:pt x="810" y="608"/>
                    <a:pt x="810" y="1370"/>
                  </a:cubicBezTo>
                  <a:lnTo>
                    <a:pt x="810" y="1870"/>
                  </a:lnTo>
                  <a:cubicBezTo>
                    <a:pt x="739" y="1965"/>
                    <a:pt x="679" y="2084"/>
                    <a:pt x="679" y="2215"/>
                  </a:cubicBezTo>
                  <a:cubicBezTo>
                    <a:pt x="679" y="2465"/>
                    <a:pt x="858" y="2680"/>
                    <a:pt x="1096" y="2727"/>
                  </a:cubicBezTo>
                  <a:cubicBezTo>
                    <a:pt x="1155" y="3037"/>
                    <a:pt x="1346" y="3299"/>
                    <a:pt x="1631" y="3454"/>
                  </a:cubicBezTo>
                  <a:lnTo>
                    <a:pt x="1631" y="3525"/>
                  </a:lnTo>
                  <a:lnTo>
                    <a:pt x="1274" y="3763"/>
                  </a:lnTo>
                  <a:lnTo>
                    <a:pt x="1262" y="3763"/>
                  </a:lnTo>
                  <a:lnTo>
                    <a:pt x="727" y="3989"/>
                  </a:lnTo>
                  <a:cubicBezTo>
                    <a:pt x="477" y="4073"/>
                    <a:pt x="0" y="4418"/>
                    <a:pt x="0" y="5109"/>
                  </a:cubicBezTo>
                  <a:lnTo>
                    <a:pt x="0" y="5859"/>
                  </a:lnTo>
                  <a:cubicBezTo>
                    <a:pt x="0" y="5954"/>
                    <a:pt x="72" y="6025"/>
                    <a:pt x="155" y="6025"/>
                  </a:cubicBezTo>
                  <a:lnTo>
                    <a:pt x="1203" y="6025"/>
                  </a:lnTo>
                  <a:cubicBezTo>
                    <a:pt x="1286" y="6025"/>
                    <a:pt x="1370" y="5954"/>
                    <a:pt x="1370" y="5859"/>
                  </a:cubicBezTo>
                  <a:cubicBezTo>
                    <a:pt x="1370" y="5775"/>
                    <a:pt x="1286" y="5704"/>
                    <a:pt x="1203" y="5704"/>
                  </a:cubicBezTo>
                  <a:lnTo>
                    <a:pt x="1048" y="5704"/>
                  </a:lnTo>
                  <a:lnTo>
                    <a:pt x="1048" y="5061"/>
                  </a:lnTo>
                  <a:cubicBezTo>
                    <a:pt x="1048" y="4966"/>
                    <a:pt x="977" y="4894"/>
                    <a:pt x="893" y="4894"/>
                  </a:cubicBezTo>
                  <a:cubicBezTo>
                    <a:pt x="798" y="4894"/>
                    <a:pt x="727" y="4966"/>
                    <a:pt x="727" y="5061"/>
                  </a:cubicBezTo>
                  <a:lnTo>
                    <a:pt x="727" y="5704"/>
                  </a:lnTo>
                  <a:lnTo>
                    <a:pt x="310" y="5704"/>
                  </a:lnTo>
                  <a:lnTo>
                    <a:pt x="310" y="5085"/>
                  </a:lnTo>
                  <a:cubicBezTo>
                    <a:pt x="310" y="4454"/>
                    <a:pt x="798" y="4275"/>
                    <a:pt x="834" y="4275"/>
                  </a:cubicBezTo>
                  <a:lnTo>
                    <a:pt x="846" y="4275"/>
                  </a:lnTo>
                  <a:lnTo>
                    <a:pt x="1227" y="4109"/>
                  </a:lnTo>
                  <a:lnTo>
                    <a:pt x="1679" y="5704"/>
                  </a:lnTo>
                  <a:cubicBezTo>
                    <a:pt x="1608" y="5716"/>
                    <a:pt x="1560" y="5775"/>
                    <a:pt x="1560" y="5847"/>
                  </a:cubicBezTo>
                  <a:cubicBezTo>
                    <a:pt x="1560" y="5942"/>
                    <a:pt x="1631" y="6013"/>
                    <a:pt x="1727" y="6013"/>
                  </a:cubicBezTo>
                  <a:lnTo>
                    <a:pt x="1893" y="6049"/>
                  </a:lnTo>
                  <a:lnTo>
                    <a:pt x="4298" y="6049"/>
                  </a:lnTo>
                  <a:cubicBezTo>
                    <a:pt x="4394" y="6049"/>
                    <a:pt x="4465" y="5966"/>
                    <a:pt x="4465" y="5883"/>
                  </a:cubicBezTo>
                  <a:lnTo>
                    <a:pt x="4465" y="5121"/>
                  </a:lnTo>
                  <a:cubicBezTo>
                    <a:pt x="4465" y="4430"/>
                    <a:pt x="3989" y="4097"/>
                    <a:pt x="3727" y="4001"/>
                  </a:cubicBezTo>
                  <a:lnTo>
                    <a:pt x="3203" y="3775"/>
                  </a:lnTo>
                  <a:lnTo>
                    <a:pt x="2834" y="3537"/>
                  </a:lnTo>
                  <a:lnTo>
                    <a:pt x="2834" y="3454"/>
                  </a:lnTo>
                  <a:cubicBezTo>
                    <a:pt x="3108" y="3299"/>
                    <a:pt x="3310" y="3037"/>
                    <a:pt x="3370" y="2727"/>
                  </a:cubicBezTo>
                  <a:cubicBezTo>
                    <a:pt x="3608" y="2680"/>
                    <a:pt x="3787" y="2465"/>
                    <a:pt x="3787" y="2215"/>
                  </a:cubicBezTo>
                  <a:cubicBezTo>
                    <a:pt x="3787" y="2084"/>
                    <a:pt x="3751" y="1965"/>
                    <a:pt x="3656" y="1870"/>
                  </a:cubicBezTo>
                  <a:lnTo>
                    <a:pt x="3656" y="1370"/>
                  </a:lnTo>
                  <a:cubicBezTo>
                    <a:pt x="3656" y="608"/>
                    <a:pt x="3048" y="1"/>
                    <a:pt x="228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197;p59">
              <a:extLst>
                <a:ext uri="{FF2B5EF4-FFF2-40B4-BE49-F238E27FC236}">
                  <a16:creationId xmlns:a16="http://schemas.microsoft.com/office/drawing/2014/main" id="{B51E8BD2-E46B-5939-32E1-358DE256F152}"/>
                </a:ext>
              </a:extLst>
            </p:cNvPr>
            <p:cNvSpPr/>
            <p:nvPr/>
          </p:nvSpPr>
          <p:spPr>
            <a:xfrm>
              <a:off x="7170938" y="1533610"/>
              <a:ext cx="223206" cy="53852"/>
            </a:xfrm>
            <a:custGeom>
              <a:avLst/>
              <a:gdLst/>
              <a:ahLst/>
              <a:cxnLst/>
              <a:rect l="l" t="t" r="r" b="b"/>
              <a:pathLst>
                <a:path w="7013" h="1692" extrusionOk="0">
                  <a:moveTo>
                    <a:pt x="3512" y="0"/>
                  </a:moveTo>
                  <a:cubicBezTo>
                    <a:pt x="2227" y="0"/>
                    <a:pt x="1000" y="477"/>
                    <a:pt x="72" y="1358"/>
                  </a:cubicBezTo>
                  <a:cubicBezTo>
                    <a:pt x="12" y="1405"/>
                    <a:pt x="0" y="1512"/>
                    <a:pt x="72" y="1572"/>
                  </a:cubicBezTo>
                  <a:cubicBezTo>
                    <a:pt x="92" y="1625"/>
                    <a:pt x="130" y="1649"/>
                    <a:pt x="171" y="1649"/>
                  </a:cubicBezTo>
                  <a:cubicBezTo>
                    <a:pt x="203" y="1649"/>
                    <a:pt x="236" y="1634"/>
                    <a:pt x="262" y="1608"/>
                  </a:cubicBezTo>
                  <a:cubicBezTo>
                    <a:pt x="1143" y="786"/>
                    <a:pt x="2286" y="322"/>
                    <a:pt x="3501" y="322"/>
                  </a:cubicBezTo>
                  <a:cubicBezTo>
                    <a:pt x="4584" y="322"/>
                    <a:pt x="5608" y="691"/>
                    <a:pt x="6453" y="1370"/>
                  </a:cubicBezTo>
                  <a:lnTo>
                    <a:pt x="6203" y="1370"/>
                  </a:lnTo>
                  <a:cubicBezTo>
                    <a:pt x="6120" y="1370"/>
                    <a:pt x="6037" y="1441"/>
                    <a:pt x="6037" y="1536"/>
                  </a:cubicBezTo>
                  <a:cubicBezTo>
                    <a:pt x="6037" y="1620"/>
                    <a:pt x="6120" y="1691"/>
                    <a:pt x="6203" y="1691"/>
                  </a:cubicBezTo>
                  <a:lnTo>
                    <a:pt x="6846" y="1691"/>
                  </a:lnTo>
                  <a:cubicBezTo>
                    <a:pt x="6930" y="1691"/>
                    <a:pt x="7013" y="1620"/>
                    <a:pt x="7013" y="1536"/>
                  </a:cubicBezTo>
                  <a:lnTo>
                    <a:pt x="7013" y="953"/>
                  </a:lnTo>
                  <a:cubicBezTo>
                    <a:pt x="7013" y="858"/>
                    <a:pt x="6930" y="786"/>
                    <a:pt x="6846" y="786"/>
                  </a:cubicBezTo>
                  <a:cubicBezTo>
                    <a:pt x="6751" y="786"/>
                    <a:pt x="6680" y="858"/>
                    <a:pt x="6680" y="953"/>
                  </a:cubicBezTo>
                  <a:lnTo>
                    <a:pt x="6680" y="1131"/>
                  </a:lnTo>
                  <a:cubicBezTo>
                    <a:pt x="5787" y="405"/>
                    <a:pt x="4667" y="0"/>
                    <a:pt x="351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198;p59">
              <a:extLst>
                <a:ext uri="{FF2B5EF4-FFF2-40B4-BE49-F238E27FC236}">
                  <a16:creationId xmlns:a16="http://schemas.microsoft.com/office/drawing/2014/main" id="{2E99106F-CB1D-A755-2D60-F614BD1AD579}"/>
                </a:ext>
              </a:extLst>
            </p:cNvPr>
            <p:cNvSpPr/>
            <p:nvPr/>
          </p:nvSpPr>
          <p:spPr>
            <a:xfrm>
              <a:off x="7175107" y="1804558"/>
              <a:ext cx="215249" cy="50415"/>
            </a:xfrm>
            <a:custGeom>
              <a:avLst/>
              <a:gdLst/>
              <a:ahLst/>
              <a:cxnLst/>
              <a:rect l="l" t="t" r="r" b="b"/>
              <a:pathLst>
                <a:path w="6763" h="1584" extrusionOk="0">
                  <a:moveTo>
                    <a:pt x="167" y="0"/>
                  </a:moveTo>
                  <a:cubicBezTo>
                    <a:pt x="72" y="0"/>
                    <a:pt x="0" y="72"/>
                    <a:pt x="0" y="167"/>
                  </a:cubicBezTo>
                  <a:lnTo>
                    <a:pt x="0" y="738"/>
                  </a:lnTo>
                  <a:cubicBezTo>
                    <a:pt x="0" y="834"/>
                    <a:pt x="72" y="905"/>
                    <a:pt x="167" y="905"/>
                  </a:cubicBezTo>
                  <a:cubicBezTo>
                    <a:pt x="250" y="905"/>
                    <a:pt x="333" y="834"/>
                    <a:pt x="333" y="738"/>
                  </a:cubicBezTo>
                  <a:lnTo>
                    <a:pt x="333" y="560"/>
                  </a:lnTo>
                  <a:cubicBezTo>
                    <a:pt x="1203" y="1215"/>
                    <a:pt x="2262" y="1584"/>
                    <a:pt x="3381" y="1584"/>
                  </a:cubicBezTo>
                  <a:cubicBezTo>
                    <a:pt x="4596" y="1584"/>
                    <a:pt x="5775" y="1143"/>
                    <a:pt x="6680" y="357"/>
                  </a:cubicBezTo>
                  <a:cubicBezTo>
                    <a:pt x="6739" y="298"/>
                    <a:pt x="6763" y="191"/>
                    <a:pt x="6691" y="131"/>
                  </a:cubicBezTo>
                  <a:cubicBezTo>
                    <a:pt x="6652" y="92"/>
                    <a:pt x="6609" y="74"/>
                    <a:pt x="6567" y="74"/>
                  </a:cubicBezTo>
                  <a:cubicBezTo>
                    <a:pt x="6532" y="74"/>
                    <a:pt x="6497" y="86"/>
                    <a:pt x="6465" y="107"/>
                  </a:cubicBezTo>
                  <a:cubicBezTo>
                    <a:pt x="5596" y="846"/>
                    <a:pt x="4501" y="1262"/>
                    <a:pt x="3370" y="1262"/>
                  </a:cubicBezTo>
                  <a:cubicBezTo>
                    <a:pt x="2334" y="1262"/>
                    <a:pt x="1346" y="941"/>
                    <a:pt x="536" y="322"/>
                  </a:cubicBezTo>
                  <a:lnTo>
                    <a:pt x="810" y="322"/>
                  </a:lnTo>
                  <a:cubicBezTo>
                    <a:pt x="893" y="322"/>
                    <a:pt x="965" y="250"/>
                    <a:pt x="965" y="167"/>
                  </a:cubicBezTo>
                  <a:cubicBezTo>
                    <a:pt x="965" y="72"/>
                    <a:pt x="893" y="0"/>
                    <a:pt x="8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199;p59">
              <a:extLst>
                <a:ext uri="{FF2B5EF4-FFF2-40B4-BE49-F238E27FC236}">
                  <a16:creationId xmlns:a16="http://schemas.microsoft.com/office/drawing/2014/main" id="{C87F89A9-F810-8AD3-4629-1BEAE5E88AAA}"/>
                </a:ext>
              </a:extLst>
            </p:cNvPr>
            <p:cNvSpPr/>
            <p:nvPr/>
          </p:nvSpPr>
          <p:spPr>
            <a:xfrm>
              <a:off x="7300539" y="1600289"/>
              <a:ext cx="142492" cy="191793"/>
            </a:xfrm>
            <a:custGeom>
              <a:avLst/>
              <a:gdLst/>
              <a:ahLst/>
              <a:cxnLst/>
              <a:rect l="l" t="t" r="r" b="b"/>
              <a:pathLst>
                <a:path w="4477" h="6026" extrusionOk="0">
                  <a:moveTo>
                    <a:pt x="2358" y="275"/>
                  </a:moveTo>
                  <a:cubicBezTo>
                    <a:pt x="2941" y="275"/>
                    <a:pt x="3417" y="751"/>
                    <a:pt x="3417" y="1322"/>
                  </a:cubicBezTo>
                  <a:lnTo>
                    <a:pt x="3417" y="1608"/>
                  </a:lnTo>
                  <a:lnTo>
                    <a:pt x="3381" y="1608"/>
                  </a:lnTo>
                  <a:cubicBezTo>
                    <a:pt x="3060" y="1537"/>
                    <a:pt x="2953" y="1108"/>
                    <a:pt x="2953" y="1108"/>
                  </a:cubicBezTo>
                  <a:cubicBezTo>
                    <a:pt x="2941" y="1049"/>
                    <a:pt x="2893" y="1001"/>
                    <a:pt x="2834" y="989"/>
                  </a:cubicBezTo>
                  <a:cubicBezTo>
                    <a:pt x="2821" y="984"/>
                    <a:pt x="2808" y="981"/>
                    <a:pt x="2795" y="981"/>
                  </a:cubicBezTo>
                  <a:cubicBezTo>
                    <a:pt x="2749" y="981"/>
                    <a:pt x="2704" y="1011"/>
                    <a:pt x="2667" y="1049"/>
                  </a:cubicBezTo>
                  <a:cubicBezTo>
                    <a:pt x="2167" y="1608"/>
                    <a:pt x="1274" y="1608"/>
                    <a:pt x="1250" y="1608"/>
                  </a:cubicBezTo>
                  <a:lnTo>
                    <a:pt x="1191" y="1608"/>
                  </a:lnTo>
                  <a:lnTo>
                    <a:pt x="1191" y="1322"/>
                  </a:lnTo>
                  <a:cubicBezTo>
                    <a:pt x="1191" y="751"/>
                    <a:pt x="1667" y="275"/>
                    <a:pt x="2250" y="275"/>
                  </a:cubicBezTo>
                  <a:close/>
                  <a:moveTo>
                    <a:pt x="1107" y="2049"/>
                  </a:moveTo>
                  <a:lnTo>
                    <a:pt x="1107" y="2382"/>
                  </a:lnTo>
                  <a:cubicBezTo>
                    <a:pt x="1060" y="2358"/>
                    <a:pt x="1012" y="2287"/>
                    <a:pt x="1012" y="2215"/>
                  </a:cubicBezTo>
                  <a:cubicBezTo>
                    <a:pt x="1012" y="2144"/>
                    <a:pt x="1048" y="2084"/>
                    <a:pt x="1107" y="2049"/>
                  </a:cubicBezTo>
                  <a:close/>
                  <a:moveTo>
                    <a:pt x="3393" y="2061"/>
                  </a:moveTo>
                  <a:cubicBezTo>
                    <a:pt x="3441" y="2084"/>
                    <a:pt x="3489" y="2144"/>
                    <a:pt x="3489" y="2215"/>
                  </a:cubicBezTo>
                  <a:cubicBezTo>
                    <a:pt x="3489" y="2299"/>
                    <a:pt x="3453" y="2358"/>
                    <a:pt x="3393" y="2382"/>
                  </a:cubicBezTo>
                  <a:lnTo>
                    <a:pt x="3393" y="2061"/>
                  </a:lnTo>
                  <a:close/>
                  <a:moveTo>
                    <a:pt x="2643" y="1442"/>
                  </a:moveTo>
                  <a:cubicBezTo>
                    <a:pt x="2727" y="1608"/>
                    <a:pt x="2858" y="1787"/>
                    <a:pt x="3084" y="1894"/>
                  </a:cubicBezTo>
                  <a:lnTo>
                    <a:pt x="3084" y="2537"/>
                  </a:lnTo>
                  <a:cubicBezTo>
                    <a:pt x="3084" y="2930"/>
                    <a:pt x="2762" y="3263"/>
                    <a:pt x="2358" y="3263"/>
                  </a:cubicBezTo>
                  <a:lnTo>
                    <a:pt x="2167" y="3263"/>
                  </a:lnTo>
                  <a:cubicBezTo>
                    <a:pt x="1750" y="3263"/>
                    <a:pt x="1417" y="2930"/>
                    <a:pt x="1417" y="2537"/>
                  </a:cubicBezTo>
                  <a:lnTo>
                    <a:pt x="1417" y="1918"/>
                  </a:lnTo>
                  <a:cubicBezTo>
                    <a:pt x="1691" y="1894"/>
                    <a:pt x="2238" y="1799"/>
                    <a:pt x="2643" y="1442"/>
                  </a:cubicBezTo>
                  <a:close/>
                  <a:moveTo>
                    <a:pt x="2548" y="3573"/>
                  </a:moveTo>
                  <a:lnTo>
                    <a:pt x="2548" y="3775"/>
                  </a:lnTo>
                  <a:lnTo>
                    <a:pt x="2250" y="4073"/>
                  </a:lnTo>
                  <a:lnTo>
                    <a:pt x="1965" y="3811"/>
                  </a:lnTo>
                  <a:lnTo>
                    <a:pt x="1965" y="3632"/>
                  </a:lnTo>
                  <a:lnTo>
                    <a:pt x="1965" y="3573"/>
                  </a:lnTo>
                  <a:cubicBezTo>
                    <a:pt x="2024" y="3585"/>
                    <a:pt x="2084" y="3585"/>
                    <a:pt x="2155" y="3585"/>
                  </a:cubicBezTo>
                  <a:lnTo>
                    <a:pt x="2358" y="3585"/>
                  </a:lnTo>
                  <a:cubicBezTo>
                    <a:pt x="2417" y="3585"/>
                    <a:pt x="2477" y="3585"/>
                    <a:pt x="2548" y="3573"/>
                  </a:cubicBezTo>
                  <a:close/>
                  <a:moveTo>
                    <a:pt x="1667" y="3918"/>
                  </a:moveTo>
                  <a:cubicBezTo>
                    <a:pt x="1667" y="3942"/>
                    <a:pt x="1679" y="3954"/>
                    <a:pt x="1715" y="3989"/>
                  </a:cubicBezTo>
                  <a:lnTo>
                    <a:pt x="2024" y="4287"/>
                  </a:lnTo>
                  <a:lnTo>
                    <a:pt x="1774" y="4454"/>
                  </a:lnTo>
                  <a:lnTo>
                    <a:pt x="1548" y="3989"/>
                  </a:lnTo>
                  <a:lnTo>
                    <a:pt x="1667" y="3918"/>
                  </a:lnTo>
                  <a:close/>
                  <a:moveTo>
                    <a:pt x="2834" y="3918"/>
                  </a:moveTo>
                  <a:lnTo>
                    <a:pt x="2941" y="3989"/>
                  </a:lnTo>
                  <a:lnTo>
                    <a:pt x="2715" y="4454"/>
                  </a:lnTo>
                  <a:lnTo>
                    <a:pt x="2655" y="4406"/>
                  </a:lnTo>
                  <a:lnTo>
                    <a:pt x="2477" y="4275"/>
                  </a:lnTo>
                  <a:lnTo>
                    <a:pt x="2798" y="3942"/>
                  </a:lnTo>
                  <a:lnTo>
                    <a:pt x="2834" y="3918"/>
                  </a:lnTo>
                  <a:close/>
                  <a:moveTo>
                    <a:pt x="2238" y="4501"/>
                  </a:moveTo>
                  <a:lnTo>
                    <a:pt x="2369" y="4585"/>
                  </a:lnTo>
                  <a:lnTo>
                    <a:pt x="2322" y="4692"/>
                  </a:lnTo>
                  <a:lnTo>
                    <a:pt x="2167" y="4692"/>
                  </a:lnTo>
                  <a:lnTo>
                    <a:pt x="2119" y="4585"/>
                  </a:lnTo>
                  <a:lnTo>
                    <a:pt x="2238" y="4501"/>
                  </a:lnTo>
                  <a:close/>
                  <a:moveTo>
                    <a:pt x="1846" y="4799"/>
                  </a:moveTo>
                  <a:lnTo>
                    <a:pt x="1893" y="4894"/>
                  </a:lnTo>
                  <a:lnTo>
                    <a:pt x="1846" y="5156"/>
                  </a:lnTo>
                  <a:lnTo>
                    <a:pt x="1762" y="4835"/>
                  </a:lnTo>
                  <a:cubicBezTo>
                    <a:pt x="1774" y="4835"/>
                    <a:pt x="1786" y="4823"/>
                    <a:pt x="1810" y="4823"/>
                  </a:cubicBezTo>
                  <a:lnTo>
                    <a:pt x="1846" y="4799"/>
                  </a:lnTo>
                  <a:close/>
                  <a:moveTo>
                    <a:pt x="2643" y="4799"/>
                  </a:moveTo>
                  <a:lnTo>
                    <a:pt x="2679" y="4823"/>
                  </a:lnTo>
                  <a:cubicBezTo>
                    <a:pt x="2703" y="4835"/>
                    <a:pt x="2715" y="4835"/>
                    <a:pt x="2739" y="4847"/>
                  </a:cubicBezTo>
                  <a:lnTo>
                    <a:pt x="2655" y="5156"/>
                  </a:lnTo>
                  <a:lnTo>
                    <a:pt x="2608" y="4882"/>
                  </a:lnTo>
                  <a:lnTo>
                    <a:pt x="2643" y="4799"/>
                  </a:lnTo>
                  <a:close/>
                  <a:moveTo>
                    <a:pt x="2322" y="5037"/>
                  </a:moveTo>
                  <a:lnTo>
                    <a:pt x="2441" y="5728"/>
                  </a:lnTo>
                  <a:lnTo>
                    <a:pt x="2084" y="5728"/>
                  </a:lnTo>
                  <a:lnTo>
                    <a:pt x="2203" y="5037"/>
                  </a:lnTo>
                  <a:close/>
                  <a:moveTo>
                    <a:pt x="3262" y="4156"/>
                  </a:moveTo>
                  <a:lnTo>
                    <a:pt x="3620" y="4299"/>
                  </a:lnTo>
                  <a:lnTo>
                    <a:pt x="3631" y="4299"/>
                  </a:lnTo>
                  <a:cubicBezTo>
                    <a:pt x="3655" y="4323"/>
                    <a:pt x="4155" y="4501"/>
                    <a:pt x="4155" y="5121"/>
                  </a:cubicBezTo>
                  <a:lnTo>
                    <a:pt x="4155" y="5728"/>
                  </a:lnTo>
                  <a:lnTo>
                    <a:pt x="3739" y="5728"/>
                  </a:lnTo>
                  <a:lnTo>
                    <a:pt x="3739" y="5097"/>
                  </a:lnTo>
                  <a:cubicBezTo>
                    <a:pt x="3739" y="5001"/>
                    <a:pt x="3667" y="4930"/>
                    <a:pt x="3572" y="4930"/>
                  </a:cubicBezTo>
                  <a:cubicBezTo>
                    <a:pt x="3489" y="4930"/>
                    <a:pt x="3417" y="5001"/>
                    <a:pt x="3417" y="5097"/>
                  </a:cubicBezTo>
                  <a:lnTo>
                    <a:pt x="3417" y="5728"/>
                  </a:lnTo>
                  <a:lnTo>
                    <a:pt x="2822" y="5728"/>
                  </a:lnTo>
                  <a:lnTo>
                    <a:pt x="3262" y="4156"/>
                  </a:lnTo>
                  <a:close/>
                  <a:moveTo>
                    <a:pt x="2191" y="1"/>
                  </a:moveTo>
                  <a:cubicBezTo>
                    <a:pt x="1429" y="1"/>
                    <a:pt x="822" y="608"/>
                    <a:pt x="822" y="1370"/>
                  </a:cubicBezTo>
                  <a:lnTo>
                    <a:pt x="822" y="1870"/>
                  </a:lnTo>
                  <a:cubicBezTo>
                    <a:pt x="750" y="1965"/>
                    <a:pt x="691" y="2084"/>
                    <a:pt x="691" y="2215"/>
                  </a:cubicBezTo>
                  <a:cubicBezTo>
                    <a:pt x="691" y="2465"/>
                    <a:pt x="869" y="2680"/>
                    <a:pt x="1107" y="2727"/>
                  </a:cubicBezTo>
                  <a:cubicBezTo>
                    <a:pt x="1167" y="3037"/>
                    <a:pt x="1357" y="3299"/>
                    <a:pt x="1643" y="3454"/>
                  </a:cubicBezTo>
                  <a:lnTo>
                    <a:pt x="1643" y="3525"/>
                  </a:lnTo>
                  <a:lnTo>
                    <a:pt x="1286" y="3763"/>
                  </a:lnTo>
                  <a:lnTo>
                    <a:pt x="1262" y="3763"/>
                  </a:lnTo>
                  <a:lnTo>
                    <a:pt x="726" y="3989"/>
                  </a:lnTo>
                  <a:cubicBezTo>
                    <a:pt x="476" y="4073"/>
                    <a:pt x="0" y="4418"/>
                    <a:pt x="0" y="5109"/>
                  </a:cubicBezTo>
                  <a:lnTo>
                    <a:pt x="0" y="5859"/>
                  </a:lnTo>
                  <a:cubicBezTo>
                    <a:pt x="0" y="5954"/>
                    <a:pt x="72" y="6025"/>
                    <a:pt x="167" y="6025"/>
                  </a:cubicBezTo>
                  <a:lnTo>
                    <a:pt x="1203" y="6025"/>
                  </a:lnTo>
                  <a:cubicBezTo>
                    <a:pt x="1298" y="6025"/>
                    <a:pt x="1369" y="5954"/>
                    <a:pt x="1369" y="5859"/>
                  </a:cubicBezTo>
                  <a:cubicBezTo>
                    <a:pt x="1369" y="5775"/>
                    <a:pt x="1298" y="5704"/>
                    <a:pt x="1203" y="5704"/>
                  </a:cubicBezTo>
                  <a:lnTo>
                    <a:pt x="1060" y="5704"/>
                  </a:lnTo>
                  <a:lnTo>
                    <a:pt x="1060" y="5061"/>
                  </a:lnTo>
                  <a:cubicBezTo>
                    <a:pt x="1060" y="4966"/>
                    <a:pt x="988" y="4894"/>
                    <a:pt x="893" y="4894"/>
                  </a:cubicBezTo>
                  <a:cubicBezTo>
                    <a:pt x="810" y="4894"/>
                    <a:pt x="726" y="4966"/>
                    <a:pt x="726" y="5061"/>
                  </a:cubicBezTo>
                  <a:lnTo>
                    <a:pt x="726" y="5704"/>
                  </a:lnTo>
                  <a:lnTo>
                    <a:pt x="310" y="5704"/>
                  </a:lnTo>
                  <a:lnTo>
                    <a:pt x="310" y="5085"/>
                  </a:lnTo>
                  <a:cubicBezTo>
                    <a:pt x="310" y="4454"/>
                    <a:pt x="810" y="4275"/>
                    <a:pt x="834" y="4275"/>
                  </a:cubicBezTo>
                  <a:lnTo>
                    <a:pt x="845" y="4275"/>
                  </a:lnTo>
                  <a:lnTo>
                    <a:pt x="1238" y="4109"/>
                  </a:lnTo>
                  <a:lnTo>
                    <a:pt x="1679" y="5704"/>
                  </a:lnTo>
                  <a:cubicBezTo>
                    <a:pt x="1607" y="5716"/>
                    <a:pt x="1560" y="5775"/>
                    <a:pt x="1560" y="5847"/>
                  </a:cubicBezTo>
                  <a:cubicBezTo>
                    <a:pt x="1560" y="5942"/>
                    <a:pt x="1643" y="6013"/>
                    <a:pt x="1726" y="6013"/>
                  </a:cubicBezTo>
                  <a:lnTo>
                    <a:pt x="4322" y="6013"/>
                  </a:lnTo>
                  <a:cubicBezTo>
                    <a:pt x="4405" y="6013"/>
                    <a:pt x="4477" y="5942"/>
                    <a:pt x="4477" y="5847"/>
                  </a:cubicBezTo>
                  <a:lnTo>
                    <a:pt x="4477" y="5085"/>
                  </a:lnTo>
                  <a:cubicBezTo>
                    <a:pt x="4465" y="4442"/>
                    <a:pt x="3989" y="4097"/>
                    <a:pt x="3739" y="4001"/>
                  </a:cubicBezTo>
                  <a:lnTo>
                    <a:pt x="3203" y="3775"/>
                  </a:lnTo>
                  <a:lnTo>
                    <a:pt x="2846" y="3537"/>
                  </a:lnTo>
                  <a:lnTo>
                    <a:pt x="2846" y="3454"/>
                  </a:lnTo>
                  <a:cubicBezTo>
                    <a:pt x="3120" y="3299"/>
                    <a:pt x="3322" y="3037"/>
                    <a:pt x="3381" y="2727"/>
                  </a:cubicBezTo>
                  <a:cubicBezTo>
                    <a:pt x="3620" y="2680"/>
                    <a:pt x="3798" y="2465"/>
                    <a:pt x="3798" y="2215"/>
                  </a:cubicBezTo>
                  <a:cubicBezTo>
                    <a:pt x="3798" y="2084"/>
                    <a:pt x="3751" y="1965"/>
                    <a:pt x="3667" y="1870"/>
                  </a:cubicBezTo>
                  <a:lnTo>
                    <a:pt x="3667" y="1370"/>
                  </a:lnTo>
                  <a:cubicBezTo>
                    <a:pt x="3667" y="608"/>
                    <a:pt x="3048" y="1"/>
                    <a:pt x="229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232;p59">
            <a:extLst>
              <a:ext uri="{FF2B5EF4-FFF2-40B4-BE49-F238E27FC236}">
                <a16:creationId xmlns:a16="http://schemas.microsoft.com/office/drawing/2014/main" id="{237C8F5B-0198-570F-CAE8-4F7C916C2CA1}"/>
              </a:ext>
            </a:extLst>
          </p:cNvPr>
          <p:cNvGrpSpPr/>
          <p:nvPr/>
        </p:nvGrpSpPr>
        <p:grpSpPr>
          <a:xfrm>
            <a:off x="6100051" y="1268281"/>
            <a:ext cx="457200" cy="457200"/>
            <a:chOff x="7538896" y="1970156"/>
            <a:chExt cx="361147" cy="361529"/>
          </a:xfrm>
        </p:grpSpPr>
        <p:sp>
          <p:nvSpPr>
            <p:cNvPr id="25" name="Google Shape;5233;p59">
              <a:extLst>
                <a:ext uri="{FF2B5EF4-FFF2-40B4-BE49-F238E27FC236}">
                  <a16:creationId xmlns:a16="http://schemas.microsoft.com/office/drawing/2014/main" id="{EB071C0D-6E1E-4AC5-94A6-976723F4F0EC}"/>
                </a:ext>
              </a:extLst>
            </p:cNvPr>
            <p:cNvSpPr/>
            <p:nvPr/>
          </p:nvSpPr>
          <p:spPr>
            <a:xfrm>
              <a:off x="7538896" y="1970156"/>
              <a:ext cx="361147" cy="361529"/>
            </a:xfrm>
            <a:custGeom>
              <a:avLst/>
              <a:gdLst/>
              <a:ahLst/>
              <a:cxnLst/>
              <a:rect l="l" t="t" r="r" b="b"/>
              <a:pathLst>
                <a:path w="11347" h="11359" extrusionOk="0">
                  <a:moveTo>
                    <a:pt x="8918" y="584"/>
                  </a:moveTo>
                  <a:lnTo>
                    <a:pt x="9477" y="1155"/>
                  </a:lnTo>
                  <a:lnTo>
                    <a:pt x="9632" y="1298"/>
                  </a:lnTo>
                  <a:lnTo>
                    <a:pt x="10239" y="1905"/>
                  </a:lnTo>
                  <a:lnTo>
                    <a:pt x="10704" y="2370"/>
                  </a:lnTo>
                  <a:lnTo>
                    <a:pt x="8918" y="2370"/>
                  </a:lnTo>
                  <a:lnTo>
                    <a:pt x="8918" y="584"/>
                  </a:lnTo>
                  <a:close/>
                  <a:moveTo>
                    <a:pt x="2631" y="4644"/>
                  </a:moveTo>
                  <a:cubicBezTo>
                    <a:pt x="3322" y="4644"/>
                    <a:pt x="3882" y="5215"/>
                    <a:pt x="3882" y="5894"/>
                  </a:cubicBezTo>
                  <a:lnTo>
                    <a:pt x="3882" y="6192"/>
                  </a:lnTo>
                  <a:lnTo>
                    <a:pt x="3810" y="6192"/>
                  </a:lnTo>
                  <a:cubicBezTo>
                    <a:pt x="3429" y="6108"/>
                    <a:pt x="3310" y="5596"/>
                    <a:pt x="3286" y="5596"/>
                  </a:cubicBezTo>
                  <a:cubicBezTo>
                    <a:pt x="3274" y="5525"/>
                    <a:pt x="3215" y="5477"/>
                    <a:pt x="3155" y="5465"/>
                  </a:cubicBezTo>
                  <a:cubicBezTo>
                    <a:pt x="3143" y="5463"/>
                    <a:pt x="3132" y="5462"/>
                    <a:pt x="3121" y="5462"/>
                  </a:cubicBezTo>
                  <a:cubicBezTo>
                    <a:pt x="3064" y="5462"/>
                    <a:pt x="3016" y="5487"/>
                    <a:pt x="2977" y="5537"/>
                  </a:cubicBezTo>
                  <a:cubicBezTo>
                    <a:pt x="2477" y="6156"/>
                    <a:pt x="1429" y="6156"/>
                    <a:pt x="1417" y="6156"/>
                  </a:cubicBezTo>
                  <a:lnTo>
                    <a:pt x="1298" y="6156"/>
                  </a:lnTo>
                  <a:lnTo>
                    <a:pt x="1286" y="6168"/>
                  </a:lnTo>
                  <a:lnTo>
                    <a:pt x="1262" y="6180"/>
                  </a:lnTo>
                  <a:lnTo>
                    <a:pt x="1262" y="5894"/>
                  </a:lnTo>
                  <a:cubicBezTo>
                    <a:pt x="1262" y="5215"/>
                    <a:pt x="1834" y="4644"/>
                    <a:pt x="2512" y="4644"/>
                  </a:cubicBezTo>
                  <a:close/>
                  <a:moveTo>
                    <a:pt x="1238" y="6644"/>
                  </a:moveTo>
                  <a:lnTo>
                    <a:pt x="1238" y="7192"/>
                  </a:lnTo>
                  <a:cubicBezTo>
                    <a:pt x="1107" y="7180"/>
                    <a:pt x="1000" y="7061"/>
                    <a:pt x="1000" y="6930"/>
                  </a:cubicBezTo>
                  <a:cubicBezTo>
                    <a:pt x="1000" y="6846"/>
                    <a:pt x="1024" y="6775"/>
                    <a:pt x="1084" y="6715"/>
                  </a:cubicBezTo>
                  <a:cubicBezTo>
                    <a:pt x="1143" y="6715"/>
                    <a:pt x="1191" y="6692"/>
                    <a:pt x="1226" y="6644"/>
                  </a:cubicBezTo>
                  <a:close/>
                  <a:moveTo>
                    <a:pt x="3929" y="6656"/>
                  </a:moveTo>
                  <a:cubicBezTo>
                    <a:pt x="3965" y="6680"/>
                    <a:pt x="4001" y="6715"/>
                    <a:pt x="4048" y="6715"/>
                  </a:cubicBezTo>
                  <a:cubicBezTo>
                    <a:pt x="4108" y="6763"/>
                    <a:pt x="4132" y="6835"/>
                    <a:pt x="4132" y="6918"/>
                  </a:cubicBezTo>
                  <a:cubicBezTo>
                    <a:pt x="4155" y="7061"/>
                    <a:pt x="4048" y="7180"/>
                    <a:pt x="3917" y="7192"/>
                  </a:cubicBezTo>
                  <a:lnTo>
                    <a:pt x="3917" y="6656"/>
                  </a:lnTo>
                  <a:close/>
                  <a:moveTo>
                    <a:pt x="3036" y="5942"/>
                  </a:moveTo>
                  <a:cubicBezTo>
                    <a:pt x="3120" y="6132"/>
                    <a:pt x="3286" y="6358"/>
                    <a:pt x="3572" y="6465"/>
                  </a:cubicBezTo>
                  <a:lnTo>
                    <a:pt x="3572" y="7227"/>
                  </a:lnTo>
                  <a:cubicBezTo>
                    <a:pt x="3560" y="7704"/>
                    <a:pt x="3167" y="8085"/>
                    <a:pt x="2691" y="8085"/>
                  </a:cubicBezTo>
                  <a:lnTo>
                    <a:pt x="2477" y="8085"/>
                  </a:lnTo>
                  <a:cubicBezTo>
                    <a:pt x="2000" y="8085"/>
                    <a:pt x="1607" y="7692"/>
                    <a:pt x="1607" y="7227"/>
                  </a:cubicBezTo>
                  <a:lnTo>
                    <a:pt x="1607" y="6501"/>
                  </a:lnTo>
                  <a:cubicBezTo>
                    <a:pt x="1917" y="6477"/>
                    <a:pt x="2572" y="6370"/>
                    <a:pt x="3036" y="5942"/>
                  </a:cubicBezTo>
                  <a:close/>
                  <a:moveTo>
                    <a:pt x="2917" y="8418"/>
                  </a:moveTo>
                  <a:lnTo>
                    <a:pt x="2917" y="8656"/>
                  </a:lnTo>
                  <a:lnTo>
                    <a:pt x="2917" y="8668"/>
                  </a:lnTo>
                  <a:lnTo>
                    <a:pt x="2572" y="9025"/>
                  </a:lnTo>
                  <a:lnTo>
                    <a:pt x="2250" y="8692"/>
                  </a:lnTo>
                  <a:lnTo>
                    <a:pt x="2250" y="8418"/>
                  </a:lnTo>
                  <a:cubicBezTo>
                    <a:pt x="2322" y="8430"/>
                    <a:pt x="2393" y="8430"/>
                    <a:pt x="2477" y="8430"/>
                  </a:cubicBezTo>
                  <a:lnTo>
                    <a:pt x="2691" y="8430"/>
                  </a:lnTo>
                  <a:cubicBezTo>
                    <a:pt x="2774" y="8430"/>
                    <a:pt x="2846" y="8418"/>
                    <a:pt x="2917" y="8418"/>
                  </a:cubicBezTo>
                  <a:close/>
                  <a:moveTo>
                    <a:pt x="8561" y="346"/>
                  </a:moveTo>
                  <a:lnTo>
                    <a:pt x="8561" y="2560"/>
                  </a:lnTo>
                  <a:cubicBezTo>
                    <a:pt x="8561" y="2667"/>
                    <a:pt x="8632" y="2739"/>
                    <a:pt x="8739" y="2739"/>
                  </a:cubicBezTo>
                  <a:lnTo>
                    <a:pt x="10954" y="2739"/>
                  </a:lnTo>
                  <a:lnTo>
                    <a:pt x="10954" y="10954"/>
                  </a:lnTo>
                  <a:lnTo>
                    <a:pt x="5167" y="10954"/>
                  </a:lnTo>
                  <a:lnTo>
                    <a:pt x="5167" y="10263"/>
                  </a:lnTo>
                  <a:cubicBezTo>
                    <a:pt x="5167" y="9454"/>
                    <a:pt x="4608" y="9049"/>
                    <a:pt x="4310" y="8954"/>
                  </a:cubicBezTo>
                  <a:lnTo>
                    <a:pt x="3274" y="8537"/>
                  </a:lnTo>
                  <a:lnTo>
                    <a:pt x="3274" y="8311"/>
                  </a:lnTo>
                  <a:cubicBezTo>
                    <a:pt x="3560" y="8156"/>
                    <a:pt x="3786" y="7894"/>
                    <a:pt x="3870" y="7561"/>
                  </a:cubicBezTo>
                  <a:cubicBezTo>
                    <a:pt x="4215" y="7561"/>
                    <a:pt x="4489" y="7287"/>
                    <a:pt x="4489" y="6930"/>
                  </a:cubicBezTo>
                  <a:cubicBezTo>
                    <a:pt x="4489" y="6715"/>
                    <a:pt x="4394" y="6525"/>
                    <a:pt x="4239" y="6418"/>
                  </a:cubicBezTo>
                  <a:lnTo>
                    <a:pt x="4239" y="5942"/>
                  </a:lnTo>
                  <a:cubicBezTo>
                    <a:pt x="4239" y="5108"/>
                    <a:pt x="3620" y="4429"/>
                    <a:pt x="2810" y="4346"/>
                  </a:cubicBezTo>
                  <a:lnTo>
                    <a:pt x="2810" y="346"/>
                  </a:lnTo>
                  <a:close/>
                  <a:moveTo>
                    <a:pt x="2679" y="0"/>
                  </a:moveTo>
                  <a:cubicBezTo>
                    <a:pt x="2572" y="0"/>
                    <a:pt x="2500" y="72"/>
                    <a:pt x="2500" y="179"/>
                  </a:cubicBezTo>
                  <a:lnTo>
                    <a:pt x="2500" y="4358"/>
                  </a:lnTo>
                  <a:cubicBezTo>
                    <a:pt x="1643" y="4394"/>
                    <a:pt x="953" y="5108"/>
                    <a:pt x="953" y="5965"/>
                  </a:cubicBezTo>
                  <a:lnTo>
                    <a:pt x="953" y="6442"/>
                  </a:lnTo>
                  <a:cubicBezTo>
                    <a:pt x="786" y="6561"/>
                    <a:pt x="691" y="6739"/>
                    <a:pt x="691" y="6954"/>
                  </a:cubicBezTo>
                  <a:cubicBezTo>
                    <a:pt x="691" y="7299"/>
                    <a:pt x="965" y="7597"/>
                    <a:pt x="1322" y="7597"/>
                  </a:cubicBezTo>
                  <a:cubicBezTo>
                    <a:pt x="1417" y="7918"/>
                    <a:pt x="1643" y="8192"/>
                    <a:pt x="1917" y="8335"/>
                  </a:cubicBezTo>
                  <a:lnTo>
                    <a:pt x="1917" y="8561"/>
                  </a:lnTo>
                  <a:lnTo>
                    <a:pt x="845" y="8978"/>
                  </a:lnTo>
                  <a:cubicBezTo>
                    <a:pt x="548" y="9085"/>
                    <a:pt x="0" y="9478"/>
                    <a:pt x="0" y="10287"/>
                  </a:cubicBezTo>
                  <a:lnTo>
                    <a:pt x="0" y="11180"/>
                  </a:lnTo>
                  <a:cubicBezTo>
                    <a:pt x="0" y="11287"/>
                    <a:pt x="72" y="11359"/>
                    <a:pt x="179" y="11359"/>
                  </a:cubicBezTo>
                  <a:lnTo>
                    <a:pt x="965" y="11359"/>
                  </a:lnTo>
                  <a:cubicBezTo>
                    <a:pt x="1072" y="11359"/>
                    <a:pt x="1143" y="11287"/>
                    <a:pt x="1143" y="11180"/>
                  </a:cubicBezTo>
                  <a:cubicBezTo>
                    <a:pt x="1143" y="11073"/>
                    <a:pt x="1072" y="11002"/>
                    <a:pt x="965" y="11002"/>
                  </a:cubicBezTo>
                  <a:lnTo>
                    <a:pt x="357" y="11002"/>
                  </a:lnTo>
                  <a:lnTo>
                    <a:pt x="357" y="10263"/>
                  </a:lnTo>
                  <a:cubicBezTo>
                    <a:pt x="357" y="9513"/>
                    <a:pt x="941" y="9287"/>
                    <a:pt x="965" y="9287"/>
                  </a:cubicBezTo>
                  <a:lnTo>
                    <a:pt x="988" y="9287"/>
                  </a:lnTo>
                  <a:lnTo>
                    <a:pt x="1965" y="8906"/>
                  </a:lnTo>
                  <a:lnTo>
                    <a:pt x="1977" y="8918"/>
                  </a:lnTo>
                  <a:lnTo>
                    <a:pt x="2500" y="9430"/>
                  </a:lnTo>
                  <a:cubicBezTo>
                    <a:pt x="2536" y="9454"/>
                    <a:pt x="2572" y="9466"/>
                    <a:pt x="2619" y="9466"/>
                  </a:cubicBezTo>
                  <a:cubicBezTo>
                    <a:pt x="2667" y="9466"/>
                    <a:pt x="2715" y="9454"/>
                    <a:pt x="2739" y="9406"/>
                  </a:cubicBezTo>
                  <a:lnTo>
                    <a:pt x="3251" y="8894"/>
                  </a:lnTo>
                  <a:lnTo>
                    <a:pt x="4227" y="9275"/>
                  </a:lnTo>
                  <a:lnTo>
                    <a:pt x="4239" y="9275"/>
                  </a:lnTo>
                  <a:cubicBezTo>
                    <a:pt x="4239" y="9275"/>
                    <a:pt x="4858" y="9490"/>
                    <a:pt x="4858" y="10240"/>
                  </a:cubicBezTo>
                  <a:lnTo>
                    <a:pt x="4858" y="10954"/>
                  </a:lnTo>
                  <a:lnTo>
                    <a:pt x="1607" y="10954"/>
                  </a:lnTo>
                  <a:cubicBezTo>
                    <a:pt x="1500" y="10954"/>
                    <a:pt x="1429" y="11037"/>
                    <a:pt x="1429" y="11133"/>
                  </a:cubicBezTo>
                  <a:cubicBezTo>
                    <a:pt x="1429" y="11240"/>
                    <a:pt x="1500" y="11311"/>
                    <a:pt x="1607" y="11311"/>
                  </a:cubicBezTo>
                  <a:lnTo>
                    <a:pt x="11168" y="11311"/>
                  </a:lnTo>
                  <a:cubicBezTo>
                    <a:pt x="11263" y="11311"/>
                    <a:pt x="11347" y="11240"/>
                    <a:pt x="11347" y="11133"/>
                  </a:cubicBezTo>
                  <a:lnTo>
                    <a:pt x="11311" y="2536"/>
                  </a:lnTo>
                  <a:lnTo>
                    <a:pt x="11311" y="2501"/>
                  </a:lnTo>
                  <a:lnTo>
                    <a:pt x="11311" y="2489"/>
                  </a:lnTo>
                  <a:cubicBezTo>
                    <a:pt x="11311" y="2489"/>
                    <a:pt x="11311" y="2477"/>
                    <a:pt x="11299" y="2477"/>
                  </a:cubicBezTo>
                  <a:lnTo>
                    <a:pt x="11287" y="2465"/>
                  </a:lnTo>
                  <a:lnTo>
                    <a:pt x="11263" y="2441"/>
                  </a:lnTo>
                  <a:lnTo>
                    <a:pt x="9882" y="1060"/>
                  </a:lnTo>
                  <a:lnTo>
                    <a:pt x="8870" y="48"/>
                  </a:lnTo>
                  <a:lnTo>
                    <a:pt x="8858" y="36"/>
                  </a:lnTo>
                  <a:lnTo>
                    <a:pt x="8846" y="12"/>
                  </a:lnTo>
                  <a:cubicBezTo>
                    <a:pt x="8846" y="12"/>
                    <a:pt x="8823" y="12"/>
                    <a:pt x="882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234;p59">
              <a:extLst>
                <a:ext uri="{FF2B5EF4-FFF2-40B4-BE49-F238E27FC236}">
                  <a16:creationId xmlns:a16="http://schemas.microsoft.com/office/drawing/2014/main" id="{615EB2A4-BB80-3892-9933-0194F08F368E}"/>
                </a:ext>
              </a:extLst>
            </p:cNvPr>
            <p:cNvSpPr/>
            <p:nvPr/>
          </p:nvSpPr>
          <p:spPr>
            <a:xfrm>
              <a:off x="7685907" y="2066784"/>
              <a:ext cx="101211" cy="11394"/>
            </a:xfrm>
            <a:custGeom>
              <a:avLst/>
              <a:gdLst/>
              <a:ahLst/>
              <a:cxnLst/>
              <a:rect l="l" t="t" r="r" b="b"/>
              <a:pathLst>
                <a:path w="3180" h="358" extrusionOk="0">
                  <a:moveTo>
                    <a:pt x="179" y="0"/>
                  </a:moveTo>
                  <a:cubicBezTo>
                    <a:pt x="72" y="0"/>
                    <a:pt x="1" y="84"/>
                    <a:pt x="1" y="179"/>
                  </a:cubicBezTo>
                  <a:cubicBezTo>
                    <a:pt x="1" y="286"/>
                    <a:pt x="72" y="358"/>
                    <a:pt x="179" y="358"/>
                  </a:cubicBezTo>
                  <a:lnTo>
                    <a:pt x="3001" y="358"/>
                  </a:lnTo>
                  <a:cubicBezTo>
                    <a:pt x="3108" y="358"/>
                    <a:pt x="3180" y="286"/>
                    <a:pt x="3180" y="179"/>
                  </a:cubicBezTo>
                  <a:cubicBezTo>
                    <a:pt x="3180" y="84"/>
                    <a:pt x="3108" y="0"/>
                    <a:pt x="3001"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235;p59">
              <a:extLst>
                <a:ext uri="{FF2B5EF4-FFF2-40B4-BE49-F238E27FC236}">
                  <a16:creationId xmlns:a16="http://schemas.microsoft.com/office/drawing/2014/main" id="{3750EF4E-2F9B-B65D-71EB-D0ECE53C1251}"/>
                </a:ext>
              </a:extLst>
            </p:cNvPr>
            <p:cNvSpPr/>
            <p:nvPr/>
          </p:nvSpPr>
          <p:spPr>
            <a:xfrm>
              <a:off x="7685907" y="2106187"/>
              <a:ext cx="147075" cy="11394"/>
            </a:xfrm>
            <a:custGeom>
              <a:avLst/>
              <a:gdLst/>
              <a:ahLst/>
              <a:cxnLst/>
              <a:rect l="l" t="t" r="r" b="b"/>
              <a:pathLst>
                <a:path w="4621" h="358" extrusionOk="0">
                  <a:moveTo>
                    <a:pt x="179" y="1"/>
                  </a:moveTo>
                  <a:cubicBezTo>
                    <a:pt x="72" y="1"/>
                    <a:pt x="1" y="72"/>
                    <a:pt x="1" y="179"/>
                  </a:cubicBezTo>
                  <a:cubicBezTo>
                    <a:pt x="1" y="286"/>
                    <a:pt x="72" y="358"/>
                    <a:pt x="179" y="358"/>
                  </a:cubicBezTo>
                  <a:lnTo>
                    <a:pt x="4442" y="358"/>
                  </a:lnTo>
                  <a:cubicBezTo>
                    <a:pt x="4549" y="358"/>
                    <a:pt x="4620" y="286"/>
                    <a:pt x="4620" y="179"/>
                  </a:cubicBezTo>
                  <a:cubicBezTo>
                    <a:pt x="4620" y="72"/>
                    <a:pt x="4549" y="1"/>
                    <a:pt x="4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236;p59">
              <a:extLst>
                <a:ext uri="{FF2B5EF4-FFF2-40B4-BE49-F238E27FC236}">
                  <a16:creationId xmlns:a16="http://schemas.microsoft.com/office/drawing/2014/main" id="{9FA31977-7E15-0E85-1ACE-87BC4CFEDD67}"/>
                </a:ext>
              </a:extLst>
            </p:cNvPr>
            <p:cNvSpPr/>
            <p:nvPr/>
          </p:nvSpPr>
          <p:spPr>
            <a:xfrm>
              <a:off x="7685907" y="2145239"/>
              <a:ext cx="147075" cy="11394"/>
            </a:xfrm>
            <a:custGeom>
              <a:avLst/>
              <a:gdLst/>
              <a:ahLst/>
              <a:cxnLst/>
              <a:rect l="l" t="t" r="r" b="b"/>
              <a:pathLst>
                <a:path w="4621" h="358" extrusionOk="0">
                  <a:moveTo>
                    <a:pt x="179" y="0"/>
                  </a:moveTo>
                  <a:cubicBezTo>
                    <a:pt x="72" y="0"/>
                    <a:pt x="1" y="71"/>
                    <a:pt x="1" y="179"/>
                  </a:cubicBezTo>
                  <a:cubicBezTo>
                    <a:pt x="1" y="274"/>
                    <a:pt x="72" y="357"/>
                    <a:pt x="179" y="357"/>
                  </a:cubicBezTo>
                  <a:lnTo>
                    <a:pt x="4442" y="357"/>
                  </a:lnTo>
                  <a:cubicBezTo>
                    <a:pt x="4549" y="357"/>
                    <a:pt x="4620" y="274"/>
                    <a:pt x="4620" y="179"/>
                  </a:cubicBezTo>
                  <a:cubicBezTo>
                    <a:pt x="4620" y="83"/>
                    <a:pt x="4537" y="0"/>
                    <a:pt x="4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237;p59">
              <a:extLst>
                <a:ext uri="{FF2B5EF4-FFF2-40B4-BE49-F238E27FC236}">
                  <a16:creationId xmlns:a16="http://schemas.microsoft.com/office/drawing/2014/main" id="{66180A74-B1AB-3E7A-B278-D9690DD15454}"/>
                </a:ext>
              </a:extLst>
            </p:cNvPr>
            <p:cNvSpPr/>
            <p:nvPr/>
          </p:nvSpPr>
          <p:spPr>
            <a:xfrm>
              <a:off x="7685907" y="2184260"/>
              <a:ext cx="147075" cy="11394"/>
            </a:xfrm>
            <a:custGeom>
              <a:avLst/>
              <a:gdLst/>
              <a:ahLst/>
              <a:cxnLst/>
              <a:rect l="l" t="t" r="r" b="b"/>
              <a:pathLst>
                <a:path w="4621" h="358" extrusionOk="0">
                  <a:moveTo>
                    <a:pt x="179" y="0"/>
                  </a:moveTo>
                  <a:cubicBezTo>
                    <a:pt x="72" y="0"/>
                    <a:pt x="1" y="84"/>
                    <a:pt x="1" y="179"/>
                  </a:cubicBezTo>
                  <a:cubicBezTo>
                    <a:pt x="1" y="286"/>
                    <a:pt x="72" y="358"/>
                    <a:pt x="179" y="358"/>
                  </a:cubicBezTo>
                  <a:lnTo>
                    <a:pt x="4442" y="358"/>
                  </a:lnTo>
                  <a:cubicBezTo>
                    <a:pt x="4549" y="358"/>
                    <a:pt x="4620" y="286"/>
                    <a:pt x="4620" y="179"/>
                  </a:cubicBezTo>
                  <a:cubicBezTo>
                    <a:pt x="4620" y="84"/>
                    <a:pt x="4537" y="0"/>
                    <a:pt x="4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238;p59">
              <a:extLst>
                <a:ext uri="{FF2B5EF4-FFF2-40B4-BE49-F238E27FC236}">
                  <a16:creationId xmlns:a16="http://schemas.microsoft.com/office/drawing/2014/main" id="{3A41114E-2BD7-61CE-219C-916EBEBA1B01}"/>
                </a:ext>
              </a:extLst>
            </p:cNvPr>
            <p:cNvSpPr/>
            <p:nvPr/>
          </p:nvSpPr>
          <p:spPr>
            <a:xfrm>
              <a:off x="7685907" y="2223280"/>
              <a:ext cx="147075" cy="11394"/>
            </a:xfrm>
            <a:custGeom>
              <a:avLst/>
              <a:gdLst/>
              <a:ahLst/>
              <a:cxnLst/>
              <a:rect l="l" t="t" r="r" b="b"/>
              <a:pathLst>
                <a:path w="4621" h="358" extrusionOk="0">
                  <a:moveTo>
                    <a:pt x="179" y="1"/>
                  </a:moveTo>
                  <a:cubicBezTo>
                    <a:pt x="72" y="1"/>
                    <a:pt x="1" y="72"/>
                    <a:pt x="1" y="179"/>
                  </a:cubicBezTo>
                  <a:cubicBezTo>
                    <a:pt x="1" y="286"/>
                    <a:pt x="72" y="358"/>
                    <a:pt x="179" y="358"/>
                  </a:cubicBezTo>
                  <a:lnTo>
                    <a:pt x="4442" y="358"/>
                  </a:lnTo>
                  <a:cubicBezTo>
                    <a:pt x="4549" y="358"/>
                    <a:pt x="4620" y="286"/>
                    <a:pt x="4620" y="179"/>
                  </a:cubicBezTo>
                  <a:cubicBezTo>
                    <a:pt x="4620" y="84"/>
                    <a:pt x="4537" y="1"/>
                    <a:pt x="4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833;p57">
            <a:extLst>
              <a:ext uri="{FF2B5EF4-FFF2-40B4-BE49-F238E27FC236}">
                <a16:creationId xmlns:a16="http://schemas.microsoft.com/office/drawing/2014/main" id="{728822AC-1AD3-0662-325C-A6293C25DE7F}"/>
              </a:ext>
            </a:extLst>
          </p:cNvPr>
          <p:cNvGrpSpPr/>
          <p:nvPr/>
        </p:nvGrpSpPr>
        <p:grpSpPr>
          <a:xfrm>
            <a:off x="6100051" y="2615637"/>
            <a:ext cx="457200" cy="502920"/>
            <a:chOff x="3079916" y="2744477"/>
            <a:chExt cx="332729" cy="372518"/>
          </a:xfrm>
        </p:grpSpPr>
        <p:sp>
          <p:nvSpPr>
            <p:cNvPr id="32" name="Google Shape;3834;p57">
              <a:extLst>
                <a:ext uri="{FF2B5EF4-FFF2-40B4-BE49-F238E27FC236}">
                  <a16:creationId xmlns:a16="http://schemas.microsoft.com/office/drawing/2014/main" id="{6CF80057-BBE4-3537-FD60-9005E9631A92}"/>
                </a:ext>
              </a:extLst>
            </p:cNvPr>
            <p:cNvSpPr/>
            <p:nvPr/>
          </p:nvSpPr>
          <p:spPr>
            <a:xfrm>
              <a:off x="3079916" y="2840504"/>
              <a:ext cx="313454" cy="276491"/>
            </a:xfrm>
            <a:custGeom>
              <a:avLst/>
              <a:gdLst/>
              <a:ahLst/>
              <a:cxnLst/>
              <a:rect l="l" t="t" r="r" b="b"/>
              <a:pathLst>
                <a:path w="9871" h="8707" extrusionOk="0">
                  <a:moveTo>
                    <a:pt x="2993" y="1"/>
                  </a:moveTo>
                  <a:cubicBezTo>
                    <a:pt x="2768" y="1"/>
                    <a:pt x="2560" y="25"/>
                    <a:pt x="2370" y="74"/>
                  </a:cubicBezTo>
                  <a:cubicBezTo>
                    <a:pt x="1739" y="241"/>
                    <a:pt x="1179" y="646"/>
                    <a:pt x="750" y="1205"/>
                  </a:cubicBezTo>
                  <a:cubicBezTo>
                    <a:pt x="250" y="1860"/>
                    <a:pt x="0" y="2694"/>
                    <a:pt x="0" y="3622"/>
                  </a:cubicBezTo>
                  <a:cubicBezTo>
                    <a:pt x="0" y="4575"/>
                    <a:pt x="429" y="5825"/>
                    <a:pt x="1120" y="6896"/>
                  </a:cubicBezTo>
                  <a:cubicBezTo>
                    <a:pt x="1882" y="8039"/>
                    <a:pt x="2751" y="8706"/>
                    <a:pt x="3525" y="8706"/>
                  </a:cubicBezTo>
                  <a:cubicBezTo>
                    <a:pt x="3846" y="8706"/>
                    <a:pt x="4156" y="8670"/>
                    <a:pt x="4441" y="8575"/>
                  </a:cubicBezTo>
                  <a:cubicBezTo>
                    <a:pt x="4596" y="8534"/>
                    <a:pt x="4760" y="8513"/>
                    <a:pt x="4924" y="8513"/>
                  </a:cubicBezTo>
                  <a:cubicBezTo>
                    <a:pt x="5087" y="8513"/>
                    <a:pt x="5251" y="8534"/>
                    <a:pt x="5406" y="8575"/>
                  </a:cubicBezTo>
                  <a:cubicBezTo>
                    <a:pt x="5703" y="8670"/>
                    <a:pt x="6013" y="8706"/>
                    <a:pt x="6311" y="8706"/>
                  </a:cubicBezTo>
                  <a:cubicBezTo>
                    <a:pt x="7085" y="8706"/>
                    <a:pt x="7978" y="8051"/>
                    <a:pt x="8728" y="6896"/>
                  </a:cubicBezTo>
                  <a:cubicBezTo>
                    <a:pt x="9418" y="5837"/>
                    <a:pt x="9835" y="4587"/>
                    <a:pt x="9835" y="3622"/>
                  </a:cubicBezTo>
                  <a:cubicBezTo>
                    <a:pt x="9871" y="2920"/>
                    <a:pt x="9716" y="2301"/>
                    <a:pt x="9454" y="1753"/>
                  </a:cubicBezTo>
                  <a:cubicBezTo>
                    <a:pt x="9420" y="1677"/>
                    <a:pt x="9351" y="1637"/>
                    <a:pt x="9275" y="1637"/>
                  </a:cubicBezTo>
                  <a:cubicBezTo>
                    <a:pt x="9244" y="1637"/>
                    <a:pt x="9211" y="1644"/>
                    <a:pt x="9180" y="1658"/>
                  </a:cubicBezTo>
                  <a:cubicBezTo>
                    <a:pt x="9085" y="1705"/>
                    <a:pt x="9049" y="1824"/>
                    <a:pt x="9097" y="1932"/>
                  </a:cubicBezTo>
                  <a:cubicBezTo>
                    <a:pt x="9347" y="2420"/>
                    <a:pt x="9466" y="3003"/>
                    <a:pt x="9466" y="3622"/>
                  </a:cubicBezTo>
                  <a:cubicBezTo>
                    <a:pt x="9466" y="4503"/>
                    <a:pt x="9061" y="5682"/>
                    <a:pt x="8406" y="6670"/>
                  </a:cubicBezTo>
                  <a:cubicBezTo>
                    <a:pt x="7739" y="7694"/>
                    <a:pt x="6966" y="8313"/>
                    <a:pt x="6323" y="8313"/>
                  </a:cubicBezTo>
                  <a:cubicBezTo>
                    <a:pt x="6061" y="8313"/>
                    <a:pt x="5775" y="8266"/>
                    <a:pt x="5525" y="8194"/>
                  </a:cubicBezTo>
                  <a:cubicBezTo>
                    <a:pt x="5328" y="8135"/>
                    <a:pt x="5126" y="8105"/>
                    <a:pt x="4925" y="8105"/>
                  </a:cubicBezTo>
                  <a:cubicBezTo>
                    <a:pt x="4724" y="8105"/>
                    <a:pt x="4525" y="8135"/>
                    <a:pt x="4334" y="8194"/>
                  </a:cubicBezTo>
                  <a:cubicBezTo>
                    <a:pt x="4084" y="8266"/>
                    <a:pt x="3798" y="8313"/>
                    <a:pt x="3525" y="8313"/>
                  </a:cubicBezTo>
                  <a:cubicBezTo>
                    <a:pt x="2894" y="8313"/>
                    <a:pt x="2120" y="7694"/>
                    <a:pt x="1441" y="6670"/>
                  </a:cubicBezTo>
                  <a:cubicBezTo>
                    <a:pt x="786" y="5682"/>
                    <a:pt x="393" y="4503"/>
                    <a:pt x="393" y="3622"/>
                  </a:cubicBezTo>
                  <a:cubicBezTo>
                    <a:pt x="393" y="2789"/>
                    <a:pt x="631" y="2039"/>
                    <a:pt x="1060" y="1443"/>
                  </a:cubicBezTo>
                  <a:cubicBezTo>
                    <a:pt x="1429" y="955"/>
                    <a:pt x="1941" y="598"/>
                    <a:pt x="2453" y="467"/>
                  </a:cubicBezTo>
                  <a:cubicBezTo>
                    <a:pt x="2608" y="425"/>
                    <a:pt x="2783" y="405"/>
                    <a:pt x="2975" y="405"/>
                  </a:cubicBezTo>
                  <a:cubicBezTo>
                    <a:pt x="3270" y="405"/>
                    <a:pt x="3605" y="452"/>
                    <a:pt x="3965" y="539"/>
                  </a:cubicBezTo>
                  <a:cubicBezTo>
                    <a:pt x="4025" y="550"/>
                    <a:pt x="4096" y="574"/>
                    <a:pt x="4156" y="586"/>
                  </a:cubicBezTo>
                  <a:cubicBezTo>
                    <a:pt x="4165" y="587"/>
                    <a:pt x="4174" y="588"/>
                    <a:pt x="4183" y="588"/>
                  </a:cubicBezTo>
                  <a:cubicBezTo>
                    <a:pt x="4278" y="588"/>
                    <a:pt x="4361" y="529"/>
                    <a:pt x="4394" y="431"/>
                  </a:cubicBezTo>
                  <a:cubicBezTo>
                    <a:pt x="4406" y="336"/>
                    <a:pt x="4346" y="229"/>
                    <a:pt x="4239" y="193"/>
                  </a:cubicBezTo>
                  <a:lnTo>
                    <a:pt x="4060" y="158"/>
                  </a:lnTo>
                  <a:cubicBezTo>
                    <a:pt x="3674" y="52"/>
                    <a:pt x="3316" y="1"/>
                    <a:pt x="299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35;p57">
              <a:extLst>
                <a:ext uri="{FF2B5EF4-FFF2-40B4-BE49-F238E27FC236}">
                  <a16:creationId xmlns:a16="http://schemas.microsoft.com/office/drawing/2014/main" id="{8F992A13-41F0-9A9E-B02A-AE61EAE54AB3}"/>
                </a:ext>
              </a:extLst>
            </p:cNvPr>
            <p:cNvSpPr/>
            <p:nvPr/>
          </p:nvSpPr>
          <p:spPr>
            <a:xfrm>
              <a:off x="3244375" y="2840250"/>
              <a:ext cx="124416" cy="45727"/>
            </a:xfrm>
            <a:custGeom>
              <a:avLst/>
              <a:gdLst/>
              <a:ahLst/>
              <a:cxnLst/>
              <a:rect l="l" t="t" r="r" b="b"/>
              <a:pathLst>
                <a:path w="3918" h="1440" extrusionOk="0">
                  <a:moveTo>
                    <a:pt x="1721" y="0"/>
                  </a:moveTo>
                  <a:cubicBezTo>
                    <a:pt x="1391" y="0"/>
                    <a:pt x="1027" y="53"/>
                    <a:pt x="632" y="154"/>
                  </a:cubicBezTo>
                  <a:cubicBezTo>
                    <a:pt x="477" y="189"/>
                    <a:pt x="334" y="213"/>
                    <a:pt x="191" y="237"/>
                  </a:cubicBezTo>
                  <a:cubicBezTo>
                    <a:pt x="96" y="249"/>
                    <a:pt x="1" y="356"/>
                    <a:pt x="12" y="463"/>
                  </a:cubicBezTo>
                  <a:cubicBezTo>
                    <a:pt x="35" y="563"/>
                    <a:pt x="120" y="643"/>
                    <a:pt x="218" y="643"/>
                  </a:cubicBezTo>
                  <a:cubicBezTo>
                    <a:pt x="225" y="643"/>
                    <a:pt x="232" y="643"/>
                    <a:pt x="239" y="642"/>
                  </a:cubicBezTo>
                  <a:cubicBezTo>
                    <a:pt x="405" y="630"/>
                    <a:pt x="572" y="582"/>
                    <a:pt x="727" y="547"/>
                  </a:cubicBezTo>
                  <a:cubicBezTo>
                    <a:pt x="1080" y="460"/>
                    <a:pt x="1412" y="413"/>
                    <a:pt x="1708" y="413"/>
                  </a:cubicBezTo>
                  <a:cubicBezTo>
                    <a:pt x="1901" y="413"/>
                    <a:pt x="2079" y="433"/>
                    <a:pt x="2239" y="475"/>
                  </a:cubicBezTo>
                  <a:cubicBezTo>
                    <a:pt x="2727" y="606"/>
                    <a:pt x="3203" y="928"/>
                    <a:pt x="3561" y="1368"/>
                  </a:cubicBezTo>
                  <a:cubicBezTo>
                    <a:pt x="3608" y="1416"/>
                    <a:pt x="3668" y="1439"/>
                    <a:pt x="3703" y="1439"/>
                  </a:cubicBezTo>
                  <a:cubicBezTo>
                    <a:pt x="3751" y="1439"/>
                    <a:pt x="3799" y="1428"/>
                    <a:pt x="3822" y="1404"/>
                  </a:cubicBezTo>
                  <a:cubicBezTo>
                    <a:pt x="3918" y="1309"/>
                    <a:pt x="3918" y="1189"/>
                    <a:pt x="3858" y="1106"/>
                  </a:cubicBezTo>
                  <a:cubicBezTo>
                    <a:pt x="3441" y="594"/>
                    <a:pt x="2894" y="225"/>
                    <a:pt x="2322" y="70"/>
                  </a:cubicBezTo>
                  <a:cubicBezTo>
                    <a:pt x="2138" y="23"/>
                    <a:pt x="1937" y="0"/>
                    <a:pt x="1721"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36;p57">
              <a:extLst>
                <a:ext uri="{FF2B5EF4-FFF2-40B4-BE49-F238E27FC236}">
                  <a16:creationId xmlns:a16="http://schemas.microsoft.com/office/drawing/2014/main" id="{C03DAC0E-50D3-8D35-2CFF-F66A8113E392}"/>
                </a:ext>
              </a:extLst>
            </p:cNvPr>
            <p:cNvSpPr/>
            <p:nvPr/>
          </p:nvSpPr>
          <p:spPr>
            <a:xfrm>
              <a:off x="3198267" y="2744477"/>
              <a:ext cx="214378" cy="145279"/>
            </a:xfrm>
            <a:custGeom>
              <a:avLst/>
              <a:gdLst/>
              <a:ahLst/>
              <a:cxnLst/>
              <a:rect l="l" t="t" r="r" b="b"/>
              <a:pathLst>
                <a:path w="6751" h="4575" extrusionOk="0">
                  <a:moveTo>
                    <a:pt x="4113" y="1"/>
                  </a:moveTo>
                  <a:cubicBezTo>
                    <a:pt x="3977" y="1"/>
                    <a:pt x="3841" y="10"/>
                    <a:pt x="3703" y="26"/>
                  </a:cubicBezTo>
                  <a:cubicBezTo>
                    <a:pt x="3060" y="74"/>
                    <a:pt x="2500" y="407"/>
                    <a:pt x="2060" y="1026"/>
                  </a:cubicBezTo>
                  <a:cubicBezTo>
                    <a:pt x="1786" y="1407"/>
                    <a:pt x="1643" y="1777"/>
                    <a:pt x="1607" y="1884"/>
                  </a:cubicBezTo>
                  <a:lnTo>
                    <a:pt x="1083" y="2693"/>
                  </a:lnTo>
                  <a:cubicBezTo>
                    <a:pt x="929" y="2241"/>
                    <a:pt x="786" y="1955"/>
                    <a:pt x="774" y="1943"/>
                  </a:cubicBezTo>
                  <a:cubicBezTo>
                    <a:pt x="742" y="1871"/>
                    <a:pt x="666" y="1837"/>
                    <a:pt x="595" y="1837"/>
                  </a:cubicBezTo>
                  <a:cubicBezTo>
                    <a:pt x="560" y="1837"/>
                    <a:pt x="527" y="1844"/>
                    <a:pt x="500" y="1860"/>
                  </a:cubicBezTo>
                  <a:cubicBezTo>
                    <a:pt x="393" y="1896"/>
                    <a:pt x="369" y="2039"/>
                    <a:pt x="417" y="2122"/>
                  </a:cubicBezTo>
                  <a:cubicBezTo>
                    <a:pt x="417" y="2134"/>
                    <a:pt x="869" y="3015"/>
                    <a:pt x="964" y="4158"/>
                  </a:cubicBezTo>
                  <a:cubicBezTo>
                    <a:pt x="810" y="4146"/>
                    <a:pt x="667" y="4098"/>
                    <a:pt x="560" y="4063"/>
                  </a:cubicBezTo>
                  <a:cubicBezTo>
                    <a:pt x="429" y="4003"/>
                    <a:pt x="381" y="3944"/>
                    <a:pt x="381" y="3920"/>
                  </a:cubicBezTo>
                  <a:cubicBezTo>
                    <a:pt x="381" y="3824"/>
                    <a:pt x="286" y="3729"/>
                    <a:pt x="191" y="3729"/>
                  </a:cubicBezTo>
                  <a:cubicBezTo>
                    <a:pt x="83" y="3729"/>
                    <a:pt x="0" y="3824"/>
                    <a:pt x="0" y="3920"/>
                  </a:cubicBezTo>
                  <a:cubicBezTo>
                    <a:pt x="0" y="4039"/>
                    <a:pt x="60" y="4265"/>
                    <a:pt x="393" y="4432"/>
                  </a:cubicBezTo>
                  <a:cubicBezTo>
                    <a:pt x="607" y="4515"/>
                    <a:pt x="893" y="4575"/>
                    <a:pt x="1191" y="4575"/>
                  </a:cubicBezTo>
                  <a:cubicBezTo>
                    <a:pt x="1488" y="4575"/>
                    <a:pt x="1750" y="4515"/>
                    <a:pt x="1976" y="4432"/>
                  </a:cubicBezTo>
                  <a:cubicBezTo>
                    <a:pt x="2334" y="4265"/>
                    <a:pt x="2381" y="4039"/>
                    <a:pt x="2381" y="3920"/>
                  </a:cubicBezTo>
                  <a:cubicBezTo>
                    <a:pt x="2381" y="3824"/>
                    <a:pt x="2286" y="3729"/>
                    <a:pt x="2179" y="3729"/>
                  </a:cubicBezTo>
                  <a:cubicBezTo>
                    <a:pt x="2084" y="3729"/>
                    <a:pt x="1988" y="3824"/>
                    <a:pt x="1988" y="3920"/>
                  </a:cubicBezTo>
                  <a:cubicBezTo>
                    <a:pt x="1988" y="3944"/>
                    <a:pt x="1941" y="4003"/>
                    <a:pt x="1810" y="4063"/>
                  </a:cubicBezTo>
                  <a:cubicBezTo>
                    <a:pt x="1691" y="4122"/>
                    <a:pt x="1548" y="4146"/>
                    <a:pt x="1381" y="4158"/>
                  </a:cubicBezTo>
                  <a:cubicBezTo>
                    <a:pt x="1345" y="3801"/>
                    <a:pt x="1286" y="3479"/>
                    <a:pt x="1226" y="3193"/>
                  </a:cubicBezTo>
                  <a:lnTo>
                    <a:pt x="1917" y="2158"/>
                  </a:lnTo>
                  <a:cubicBezTo>
                    <a:pt x="1941" y="2158"/>
                    <a:pt x="1976" y="2169"/>
                    <a:pt x="2048" y="2181"/>
                  </a:cubicBezTo>
                  <a:cubicBezTo>
                    <a:pt x="2167" y="2229"/>
                    <a:pt x="2334" y="2312"/>
                    <a:pt x="2512" y="2420"/>
                  </a:cubicBezTo>
                  <a:cubicBezTo>
                    <a:pt x="2977" y="2693"/>
                    <a:pt x="3584" y="3027"/>
                    <a:pt x="4251" y="3027"/>
                  </a:cubicBezTo>
                  <a:cubicBezTo>
                    <a:pt x="4477" y="3027"/>
                    <a:pt x="4715" y="2991"/>
                    <a:pt x="4953" y="2896"/>
                  </a:cubicBezTo>
                  <a:cubicBezTo>
                    <a:pt x="6441" y="2312"/>
                    <a:pt x="6739" y="431"/>
                    <a:pt x="6739" y="348"/>
                  </a:cubicBezTo>
                  <a:cubicBezTo>
                    <a:pt x="6751" y="312"/>
                    <a:pt x="6727" y="229"/>
                    <a:pt x="6644" y="193"/>
                  </a:cubicBezTo>
                  <a:cubicBezTo>
                    <a:pt x="6614" y="169"/>
                    <a:pt x="6578" y="157"/>
                    <a:pt x="6541" y="157"/>
                  </a:cubicBezTo>
                  <a:cubicBezTo>
                    <a:pt x="6504" y="157"/>
                    <a:pt x="6465" y="169"/>
                    <a:pt x="6429" y="193"/>
                  </a:cubicBezTo>
                  <a:cubicBezTo>
                    <a:pt x="6298" y="275"/>
                    <a:pt x="6157" y="307"/>
                    <a:pt x="5995" y="307"/>
                  </a:cubicBezTo>
                  <a:cubicBezTo>
                    <a:pt x="5805" y="307"/>
                    <a:pt x="5586" y="263"/>
                    <a:pt x="5322" y="205"/>
                  </a:cubicBezTo>
                  <a:cubicBezTo>
                    <a:pt x="5274" y="193"/>
                    <a:pt x="5239" y="193"/>
                    <a:pt x="5191" y="169"/>
                  </a:cubicBezTo>
                  <a:cubicBezTo>
                    <a:pt x="5177" y="166"/>
                    <a:pt x="5163" y="165"/>
                    <a:pt x="5149" y="165"/>
                  </a:cubicBezTo>
                  <a:cubicBezTo>
                    <a:pt x="5057" y="165"/>
                    <a:pt x="4974" y="231"/>
                    <a:pt x="4953" y="324"/>
                  </a:cubicBezTo>
                  <a:cubicBezTo>
                    <a:pt x="4917" y="431"/>
                    <a:pt x="5001" y="526"/>
                    <a:pt x="5096" y="562"/>
                  </a:cubicBezTo>
                  <a:cubicBezTo>
                    <a:pt x="5144" y="574"/>
                    <a:pt x="5191" y="574"/>
                    <a:pt x="5239" y="586"/>
                  </a:cubicBezTo>
                  <a:cubicBezTo>
                    <a:pt x="5513" y="648"/>
                    <a:pt x="5761" y="703"/>
                    <a:pt x="6002" y="703"/>
                  </a:cubicBezTo>
                  <a:cubicBezTo>
                    <a:pt x="6085" y="703"/>
                    <a:pt x="6168" y="697"/>
                    <a:pt x="6251" y="681"/>
                  </a:cubicBezTo>
                  <a:lnTo>
                    <a:pt x="6251" y="681"/>
                  </a:lnTo>
                  <a:cubicBezTo>
                    <a:pt x="6096" y="1217"/>
                    <a:pt x="5691" y="2217"/>
                    <a:pt x="4786" y="2550"/>
                  </a:cubicBezTo>
                  <a:cubicBezTo>
                    <a:pt x="4600" y="2622"/>
                    <a:pt x="4417" y="2652"/>
                    <a:pt x="4237" y="2652"/>
                  </a:cubicBezTo>
                  <a:cubicBezTo>
                    <a:pt x="3671" y="2652"/>
                    <a:pt x="3146" y="2351"/>
                    <a:pt x="2703" y="2098"/>
                  </a:cubicBezTo>
                  <a:cubicBezTo>
                    <a:pt x="2465" y="1955"/>
                    <a:pt x="2262" y="1836"/>
                    <a:pt x="2084" y="1777"/>
                  </a:cubicBezTo>
                  <a:cubicBezTo>
                    <a:pt x="2286" y="1336"/>
                    <a:pt x="2810" y="503"/>
                    <a:pt x="3727" y="431"/>
                  </a:cubicBezTo>
                  <a:cubicBezTo>
                    <a:pt x="3850" y="420"/>
                    <a:pt x="3970" y="415"/>
                    <a:pt x="4092" y="415"/>
                  </a:cubicBezTo>
                  <a:cubicBezTo>
                    <a:pt x="4241" y="415"/>
                    <a:pt x="4391" y="423"/>
                    <a:pt x="4548" y="443"/>
                  </a:cubicBezTo>
                  <a:cubicBezTo>
                    <a:pt x="4556" y="444"/>
                    <a:pt x="4564" y="444"/>
                    <a:pt x="4571" y="444"/>
                  </a:cubicBezTo>
                  <a:cubicBezTo>
                    <a:pt x="4670" y="444"/>
                    <a:pt x="4763" y="375"/>
                    <a:pt x="4774" y="264"/>
                  </a:cubicBezTo>
                  <a:cubicBezTo>
                    <a:pt x="4786" y="157"/>
                    <a:pt x="4715" y="50"/>
                    <a:pt x="4596" y="38"/>
                  </a:cubicBezTo>
                  <a:cubicBezTo>
                    <a:pt x="4430" y="13"/>
                    <a:pt x="4271" y="1"/>
                    <a:pt x="411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4672;p59">
            <a:extLst>
              <a:ext uri="{FF2B5EF4-FFF2-40B4-BE49-F238E27FC236}">
                <a16:creationId xmlns:a16="http://schemas.microsoft.com/office/drawing/2014/main" id="{AC18E29F-A16E-2884-E8E0-3975CE445241}"/>
              </a:ext>
            </a:extLst>
          </p:cNvPr>
          <p:cNvGrpSpPr/>
          <p:nvPr/>
        </p:nvGrpSpPr>
        <p:grpSpPr>
          <a:xfrm>
            <a:off x="5259070" y="695117"/>
            <a:ext cx="822960" cy="777240"/>
            <a:chOff x="2185128" y="2427549"/>
            <a:chExt cx="382758" cy="356595"/>
          </a:xfrm>
        </p:grpSpPr>
        <p:sp>
          <p:nvSpPr>
            <p:cNvPr id="36" name="Google Shape;4673;p59">
              <a:extLst>
                <a:ext uri="{FF2B5EF4-FFF2-40B4-BE49-F238E27FC236}">
                  <a16:creationId xmlns:a16="http://schemas.microsoft.com/office/drawing/2014/main" id="{908B1806-860B-7946-AB0F-503B8288F466}"/>
                </a:ext>
              </a:extLst>
            </p:cNvPr>
            <p:cNvSpPr/>
            <p:nvPr/>
          </p:nvSpPr>
          <p:spPr>
            <a:xfrm>
              <a:off x="2313584" y="2612467"/>
              <a:ext cx="119417" cy="103853"/>
            </a:xfrm>
            <a:custGeom>
              <a:avLst/>
              <a:gdLst/>
              <a:ahLst/>
              <a:cxnLst/>
              <a:rect l="l" t="t" r="r" b="b"/>
              <a:pathLst>
                <a:path w="3752" h="3263" extrusionOk="0">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74;p59">
              <a:extLst>
                <a:ext uri="{FF2B5EF4-FFF2-40B4-BE49-F238E27FC236}">
                  <a16:creationId xmlns:a16="http://schemas.microsoft.com/office/drawing/2014/main" id="{36CF9B9E-63B1-5E57-FC5E-AEF0CC484677}"/>
                </a:ext>
              </a:extLst>
            </p:cNvPr>
            <p:cNvSpPr/>
            <p:nvPr/>
          </p:nvSpPr>
          <p:spPr>
            <a:xfrm>
              <a:off x="2311706" y="2427549"/>
              <a:ext cx="129633" cy="171327"/>
            </a:xfrm>
            <a:custGeom>
              <a:avLst/>
              <a:gdLst/>
              <a:ahLst/>
              <a:cxnLst/>
              <a:rect l="l" t="t" r="r" b="b"/>
              <a:pathLst>
                <a:path w="4073" h="5383" extrusionOk="0">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close/>
                  <a:moveTo>
                    <a:pt x="3132" y="1905"/>
                  </a:moveTo>
                  <a:cubicBezTo>
                    <a:pt x="3155" y="1929"/>
                    <a:pt x="3179" y="1953"/>
                    <a:pt x="3179" y="2000"/>
                  </a:cubicBezTo>
                  <a:cubicBezTo>
                    <a:pt x="3179" y="2048"/>
                    <a:pt x="3144" y="2096"/>
                    <a:pt x="3120" y="2119"/>
                  </a:cubicBezTo>
                  <a:lnTo>
                    <a:pt x="3120"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75;p59">
              <a:extLst>
                <a:ext uri="{FF2B5EF4-FFF2-40B4-BE49-F238E27FC236}">
                  <a16:creationId xmlns:a16="http://schemas.microsoft.com/office/drawing/2014/main" id="{D985696F-6C8B-169B-0F43-2BCA7EC8D13C}"/>
                </a:ext>
              </a:extLst>
            </p:cNvPr>
            <p:cNvSpPr/>
            <p:nvPr/>
          </p:nvSpPr>
          <p:spPr>
            <a:xfrm>
              <a:off x="2438252" y="2611703"/>
              <a:ext cx="129633" cy="172441"/>
            </a:xfrm>
            <a:custGeom>
              <a:avLst/>
              <a:gdLst/>
              <a:ahLst/>
              <a:cxnLst/>
              <a:rect l="l" t="t" r="r" b="b"/>
              <a:pathLst>
                <a:path w="4073" h="5418" extrusionOk="0">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close/>
                  <a:moveTo>
                    <a:pt x="3132" y="1906"/>
                  </a:moveTo>
                  <a:cubicBezTo>
                    <a:pt x="3156" y="1929"/>
                    <a:pt x="3168" y="1965"/>
                    <a:pt x="3168" y="2013"/>
                  </a:cubicBezTo>
                  <a:cubicBezTo>
                    <a:pt x="3168" y="2048"/>
                    <a:pt x="3144" y="2096"/>
                    <a:pt x="3109" y="2132"/>
                  </a:cubicBezTo>
                  <a:lnTo>
                    <a:pt x="3109"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76;p59">
              <a:extLst>
                <a:ext uri="{FF2B5EF4-FFF2-40B4-BE49-F238E27FC236}">
                  <a16:creationId xmlns:a16="http://schemas.microsoft.com/office/drawing/2014/main" id="{7037476A-D2CB-423C-3D1C-A6C5C453A8D9}"/>
                </a:ext>
              </a:extLst>
            </p:cNvPr>
            <p:cNvSpPr/>
            <p:nvPr/>
          </p:nvSpPr>
          <p:spPr>
            <a:xfrm>
              <a:off x="2185128" y="2611703"/>
              <a:ext cx="130015" cy="172441"/>
            </a:xfrm>
            <a:custGeom>
              <a:avLst/>
              <a:gdLst/>
              <a:ahLst/>
              <a:cxnLst/>
              <a:rect l="l" t="t" r="r" b="b"/>
              <a:pathLst>
                <a:path w="4085" h="5418" extrusionOk="0">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close/>
                  <a:moveTo>
                    <a:pt x="3132" y="1906"/>
                  </a:moveTo>
                  <a:cubicBezTo>
                    <a:pt x="3168" y="1929"/>
                    <a:pt x="3180" y="1965"/>
                    <a:pt x="3180" y="2013"/>
                  </a:cubicBezTo>
                  <a:cubicBezTo>
                    <a:pt x="3180" y="2048"/>
                    <a:pt x="3144" y="2096"/>
                    <a:pt x="3120" y="2132"/>
                  </a:cubicBezTo>
                  <a:lnTo>
                    <a:pt x="3120"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5253;p59">
            <a:extLst>
              <a:ext uri="{FF2B5EF4-FFF2-40B4-BE49-F238E27FC236}">
                <a16:creationId xmlns:a16="http://schemas.microsoft.com/office/drawing/2014/main" id="{6FA7A5C9-4D33-7A90-8498-A505BD2E7EED}"/>
              </a:ext>
            </a:extLst>
          </p:cNvPr>
          <p:cNvGrpSpPr/>
          <p:nvPr/>
        </p:nvGrpSpPr>
        <p:grpSpPr>
          <a:xfrm>
            <a:off x="6100051" y="3900478"/>
            <a:ext cx="457200" cy="457200"/>
            <a:chOff x="6671087" y="2009304"/>
            <a:chExt cx="332757" cy="281833"/>
          </a:xfrm>
        </p:grpSpPr>
        <p:sp>
          <p:nvSpPr>
            <p:cNvPr id="41" name="Google Shape;5254;p59">
              <a:extLst>
                <a:ext uri="{FF2B5EF4-FFF2-40B4-BE49-F238E27FC236}">
                  <a16:creationId xmlns:a16="http://schemas.microsoft.com/office/drawing/2014/main" id="{B64E56AE-0539-AB15-8CAA-531F1EC6F9CE}"/>
                </a:ext>
              </a:extLst>
            </p:cNvPr>
            <p:cNvSpPr/>
            <p:nvPr/>
          </p:nvSpPr>
          <p:spPr>
            <a:xfrm>
              <a:off x="6671087" y="2023658"/>
              <a:ext cx="331993" cy="267478"/>
            </a:xfrm>
            <a:custGeom>
              <a:avLst/>
              <a:gdLst/>
              <a:ahLst/>
              <a:cxnLst/>
              <a:rect l="l" t="t" r="r" b="b"/>
              <a:pathLst>
                <a:path w="10431" h="8404" extrusionOk="0">
                  <a:moveTo>
                    <a:pt x="6359" y="2272"/>
                  </a:moveTo>
                  <a:lnTo>
                    <a:pt x="7192" y="2546"/>
                  </a:lnTo>
                  <a:cubicBezTo>
                    <a:pt x="7203" y="2553"/>
                    <a:pt x="7215" y="2556"/>
                    <a:pt x="7228" y="2556"/>
                  </a:cubicBezTo>
                  <a:cubicBezTo>
                    <a:pt x="7261" y="2556"/>
                    <a:pt x="7298" y="2539"/>
                    <a:pt x="7323" y="2522"/>
                  </a:cubicBezTo>
                  <a:lnTo>
                    <a:pt x="7585" y="2332"/>
                  </a:lnTo>
                  <a:lnTo>
                    <a:pt x="9419" y="4725"/>
                  </a:lnTo>
                  <a:lnTo>
                    <a:pt x="9109" y="4951"/>
                  </a:lnTo>
                  <a:cubicBezTo>
                    <a:pt x="9097" y="4927"/>
                    <a:pt x="9061" y="4915"/>
                    <a:pt x="9050" y="4903"/>
                  </a:cubicBezTo>
                  <a:lnTo>
                    <a:pt x="5882" y="3177"/>
                  </a:lnTo>
                  <a:lnTo>
                    <a:pt x="6002" y="2987"/>
                  </a:lnTo>
                  <a:cubicBezTo>
                    <a:pt x="6049" y="2903"/>
                    <a:pt x="6025" y="2820"/>
                    <a:pt x="5954" y="2772"/>
                  </a:cubicBezTo>
                  <a:cubicBezTo>
                    <a:pt x="5929" y="2755"/>
                    <a:pt x="5900" y="2747"/>
                    <a:pt x="5873" y="2747"/>
                  </a:cubicBezTo>
                  <a:cubicBezTo>
                    <a:pt x="5822" y="2747"/>
                    <a:pt x="5775" y="2774"/>
                    <a:pt x="5752" y="2820"/>
                  </a:cubicBezTo>
                  <a:lnTo>
                    <a:pt x="5418" y="3356"/>
                  </a:lnTo>
                  <a:cubicBezTo>
                    <a:pt x="5406" y="3379"/>
                    <a:pt x="5382" y="3415"/>
                    <a:pt x="5382" y="3427"/>
                  </a:cubicBezTo>
                  <a:lnTo>
                    <a:pt x="5382" y="4725"/>
                  </a:lnTo>
                  <a:cubicBezTo>
                    <a:pt x="5382" y="4987"/>
                    <a:pt x="5168" y="5213"/>
                    <a:pt x="4894" y="5213"/>
                  </a:cubicBezTo>
                  <a:cubicBezTo>
                    <a:pt x="4632" y="5213"/>
                    <a:pt x="4406" y="4987"/>
                    <a:pt x="4406" y="4725"/>
                  </a:cubicBezTo>
                  <a:lnTo>
                    <a:pt x="4406" y="3439"/>
                  </a:lnTo>
                  <a:lnTo>
                    <a:pt x="4704" y="2272"/>
                  </a:lnTo>
                  <a:close/>
                  <a:moveTo>
                    <a:pt x="2692" y="1796"/>
                  </a:moveTo>
                  <a:lnTo>
                    <a:pt x="2930" y="1927"/>
                  </a:lnTo>
                  <a:lnTo>
                    <a:pt x="929" y="5392"/>
                  </a:lnTo>
                  <a:lnTo>
                    <a:pt x="691" y="5261"/>
                  </a:lnTo>
                  <a:lnTo>
                    <a:pt x="2692" y="1796"/>
                  </a:lnTo>
                  <a:close/>
                  <a:moveTo>
                    <a:pt x="3215" y="4844"/>
                  </a:moveTo>
                  <a:cubicBezTo>
                    <a:pt x="3323" y="4844"/>
                    <a:pt x="3406" y="4892"/>
                    <a:pt x="3489" y="4975"/>
                  </a:cubicBezTo>
                  <a:cubicBezTo>
                    <a:pt x="3608" y="5130"/>
                    <a:pt x="3561" y="5344"/>
                    <a:pt x="3406" y="5451"/>
                  </a:cubicBezTo>
                  <a:lnTo>
                    <a:pt x="2323" y="6213"/>
                  </a:lnTo>
                  <a:cubicBezTo>
                    <a:pt x="2266" y="6255"/>
                    <a:pt x="2199" y="6275"/>
                    <a:pt x="2131" y="6275"/>
                  </a:cubicBezTo>
                  <a:cubicBezTo>
                    <a:pt x="2027" y="6275"/>
                    <a:pt x="1923" y="6228"/>
                    <a:pt x="1858" y="6142"/>
                  </a:cubicBezTo>
                  <a:cubicBezTo>
                    <a:pt x="1763" y="5987"/>
                    <a:pt x="1787" y="5785"/>
                    <a:pt x="1942" y="5677"/>
                  </a:cubicBezTo>
                  <a:lnTo>
                    <a:pt x="3025" y="4903"/>
                  </a:lnTo>
                  <a:cubicBezTo>
                    <a:pt x="3085" y="4856"/>
                    <a:pt x="3156" y="4844"/>
                    <a:pt x="3215" y="4844"/>
                  </a:cubicBezTo>
                  <a:close/>
                  <a:moveTo>
                    <a:pt x="3811" y="5606"/>
                  </a:moveTo>
                  <a:cubicBezTo>
                    <a:pt x="3918" y="5606"/>
                    <a:pt x="4001" y="5665"/>
                    <a:pt x="4061" y="5737"/>
                  </a:cubicBezTo>
                  <a:cubicBezTo>
                    <a:pt x="4180" y="5880"/>
                    <a:pt x="4144" y="6106"/>
                    <a:pt x="3989" y="6213"/>
                  </a:cubicBezTo>
                  <a:lnTo>
                    <a:pt x="3156" y="6820"/>
                  </a:lnTo>
                  <a:cubicBezTo>
                    <a:pt x="3100" y="6863"/>
                    <a:pt x="3032" y="6883"/>
                    <a:pt x="2964" y="6883"/>
                  </a:cubicBezTo>
                  <a:cubicBezTo>
                    <a:pt x="2861" y="6883"/>
                    <a:pt x="2756" y="6835"/>
                    <a:pt x="2692" y="6749"/>
                  </a:cubicBezTo>
                  <a:cubicBezTo>
                    <a:pt x="2573" y="6594"/>
                    <a:pt x="2620" y="6380"/>
                    <a:pt x="2775" y="6273"/>
                  </a:cubicBezTo>
                  <a:lnTo>
                    <a:pt x="3573" y="5689"/>
                  </a:lnTo>
                  <a:cubicBezTo>
                    <a:pt x="3608" y="5677"/>
                    <a:pt x="3632" y="5642"/>
                    <a:pt x="3668" y="5630"/>
                  </a:cubicBezTo>
                  <a:cubicBezTo>
                    <a:pt x="3704" y="5618"/>
                    <a:pt x="3763" y="5606"/>
                    <a:pt x="3811" y="5606"/>
                  </a:cubicBezTo>
                  <a:close/>
                  <a:moveTo>
                    <a:pt x="4415" y="6386"/>
                  </a:moveTo>
                  <a:cubicBezTo>
                    <a:pt x="4516" y="6386"/>
                    <a:pt x="4617" y="6431"/>
                    <a:pt x="4680" y="6523"/>
                  </a:cubicBezTo>
                  <a:cubicBezTo>
                    <a:pt x="4799" y="6666"/>
                    <a:pt x="4751" y="6892"/>
                    <a:pt x="4597" y="6999"/>
                  </a:cubicBezTo>
                  <a:lnTo>
                    <a:pt x="4001" y="7416"/>
                  </a:lnTo>
                  <a:cubicBezTo>
                    <a:pt x="3946" y="7462"/>
                    <a:pt x="3883" y="7479"/>
                    <a:pt x="3814" y="7479"/>
                  </a:cubicBezTo>
                  <a:cubicBezTo>
                    <a:pt x="3793" y="7479"/>
                    <a:pt x="3773" y="7478"/>
                    <a:pt x="3751" y="7475"/>
                  </a:cubicBezTo>
                  <a:cubicBezTo>
                    <a:pt x="3668" y="7463"/>
                    <a:pt x="3585" y="7416"/>
                    <a:pt x="3525" y="7344"/>
                  </a:cubicBezTo>
                  <a:cubicBezTo>
                    <a:pt x="3430" y="7189"/>
                    <a:pt x="3454" y="6987"/>
                    <a:pt x="3608" y="6880"/>
                  </a:cubicBezTo>
                  <a:lnTo>
                    <a:pt x="4180" y="6463"/>
                  </a:lnTo>
                  <a:lnTo>
                    <a:pt x="4216" y="6451"/>
                  </a:lnTo>
                  <a:cubicBezTo>
                    <a:pt x="4274" y="6407"/>
                    <a:pt x="4344" y="6386"/>
                    <a:pt x="4415" y="6386"/>
                  </a:cubicBezTo>
                  <a:close/>
                  <a:moveTo>
                    <a:pt x="2894" y="2594"/>
                  </a:moveTo>
                  <a:lnTo>
                    <a:pt x="3168" y="2760"/>
                  </a:lnTo>
                  <a:cubicBezTo>
                    <a:pt x="3193" y="2769"/>
                    <a:pt x="3212" y="2777"/>
                    <a:pt x="3234" y="2777"/>
                  </a:cubicBezTo>
                  <a:cubicBezTo>
                    <a:pt x="3243" y="2777"/>
                    <a:pt x="3253" y="2776"/>
                    <a:pt x="3263" y="2772"/>
                  </a:cubicBezTo>
                  <a:lnTo>
                    <a:pt x="3977" y="2677"/>
                  </a:lnTo>
                  <a:lnTo>
                    <a:pt x="4239" y="2784"/>
                  </a:lnTo>
                  <a:lnTo>
                    <a:pt x="4097" y="3379"/>
                  </a:lnTo>
                  <a:lnTo>
                    <a:pt x="4097" y="3415"/>
                  </a:lnTo>
                  <a:lnTo>
                    <a:pt x="4097" y="4701"/>
                  </a:lnTo>
                  <a:cubicBezTo>
                    <a:pt x="4097" y="5154"/>
                    <a:pt x="4454" y="5511"/>
                    <a:pt x="4894" y="5511"/>
                  </a:cubicBezTo>
                  <a:cubicBezTo>
                    <a:pt x="5347" y="5511"/>
                    <a:pt x="5704" y="5154"/>
                    <a:pt x="5704" y="4701"/>
                  </a:cubicBezTo>
                  <a:lnTo>
                    <a:pt x="5704" y="3439"/>
                  </a:lnTo>
                  <a:lnTo>
                    <a:pt x="5728" y="3391"/>
                  </a:lnTo>
                  <a:lnTo>
                    <a:pt x="8919" y="5118"/>
                  </a:lnTo>
                  <a:cubicBezTo>
                    <a:pt x="9061" y="5261"/>
                    <a:pt x="9121" y="5463"/>
                    <a:pt x="9038" y="5630"/>
                  </a:cubicBezTo>
                  <a:cubicBezTo>
                    <a:pt x="8973" y="5742"/>
                    <a:pt x="8860" y="5806"/>
                    <a:pt x="8742" y="5806"/>
                  </a:cubicBezTo>
                  <a:cubicBezTo>
                    <a:pt x="8685" y="5806"/>
                    <a:pt x="8627" y="5792"/>
                    <a:pt x="8573" y="5761"/>
                  </a:cubicBezTo>
                  <a:lnTo>
                    <a:pt x="6799" y="4796"/>
                  </a:lnTo>
                  <a:cubicBezTo>
                    <a:pt x="6777" y="4781"/>
                    <a:pt x="6753" y="4775"/>
                    <a:pt x="6730" y="4775"/>
                  </a:cubicBezTo>
                  <a:cubicBezTo>
                    <a:pt x="6679" y="4775"/>
                    <a:pt x="6630" y="4807"/>
                    <a:pt x="6597" y="4856"/>
                  </a:cubicBezTo>
                  <a:cubicBezTo>
                    <a:pt x="6549" y="4927"/>
                    <a:pt x="6585" y="5023"/>
                    <a:pt x="6656" y="5058"/>
                  </a:cubicBezTo>
                  <a:lnTo>
                    <a:pt x="8133" y="5868"/>
                  </a:lnTo>
                  <a:cubicBezTo>
                    <a:pt x="8288" y="5951"/>
                    <a:pt x="8347" y="6166"/>
                    <a:pt x="8264" y="6332"/>
                  </a:cubicBezTo>
                  <a:cubicBezTo>
                    <a:pt x="8198" y="6439"/>
                    <a:pt x="8080" y="6501"/>
                    <a:pt x="7959" y="6501"/>
                  </a:cubicBezTo>
                  <a:cubicBezTo>
                    <a:pt x="7905" y="6501"/>
                    <a:pt x="7851" y="6489"/>
                    <a:pt x="7799" y="6463"/>
                  </a:cubicBezTo>
                  <a:lnTo>
                    <a:pt x="6299" y="5642"/>
                  </a:lnTo>
                  <a:cubicBezTo>
                    <a:pt x="6277" y="5627"/>
                    <a:pt x="6252" y="5620"/>
                    <a:pt x="6227" y="5620"/>
                  </a:cubicBezTo>
                  <a:cubicBezTo>
                    <a:pt x="6173" y="5620"/>
                    <a:pt x="6118" y="5652"/>
                    <a:pt x="6085" y="5701"/>
                  </a:cubicBezTo>
                  <a:cubicBezTo>
                    <a:pt x="6049" y="5773"/>
                    <a:pt x="6073" y="5868"/>
                    <a:pt x="6144" y="5916"/>
                  </a:cubicBezTo>
                  <a:lnTo>
                    <a:pt x="7371" y="6570"/>
                  </a:lnTo>
                  <a:cubicBezTo>
                    <a:pt x="7537" y="6654"/>
                    <a:pt x="7597" y="6868"/>
                    <a:pt x="7502" y="7023"/>
                  </a:cubicBezTo>
                  <a:cubicBezTo>
                    <a:pt x="7444" y="7139"/>
                    <a:pt x="7322" y="7203"/>
                    <a:pt x="7197" y="7203"/>
                  </a:cubicBezTo>
                  <a:cubicBezTo>
                    <a:pt x="7143" y="7203"/>
                    <a:pt x="7088" y="7191"/>
                    <a:pt x="7037" y="7166"/>
                  </a:cubicBezTo>
                  <a:lnTo>
                    <a:pt x="5775" y="6463"/>
                  </a:lnTo>
                  <a:cubicBezTo>
                    <a:pt x="5753" y="6448"/>
                    <a:pt x="5728" y="6442"/>
                    <a:pt x="5704" y="6442"/>
                  </a:cubicBezTo>
                  <a:cubicBezTo>
                    <a:pt x="5650" y="6442"/>
                    <a:pt x="5597" y="6474"/>
                    <a:pt x="5573" y="6523"/>
                  </a:cubicBezTo>
                  <a:cubicBezTo>
                    <a:pt x="5525" y="6594"/>
                    <a:pt x="5549" y="6689"/>
                    <a:pt x="5632" y="6725"/>
                  </a:cubicBezTo>
                  <a:lnTo>
                    <a:pt x="6609" y="7261"/>
                  </a:lnTo>
                  <a:cubicBezTo>
                    <a:pt x="6775" y="7356"/>
                    <a:pt x="6835" y="7559"/>
                    <a:pt x="6740" y="7725"/>
                  </a:cubicBezTo>
                  <a:cubicBezTo>
                    <a:pt x="6683" y="7838"/>
                    <a:pt x="6567" y="7902"/>
                    <a:pt x="6450" y="7902"/>
                  </a:cubicBezTo>
                  <a:cubicBezTo>
                    <a:pt x="6394" y="7902"/>
                    <a:pt x="6337" y="7887"/>
                    <a:pt x="6287" y="7856"/>
                  </a:cubicBezTo>
                  <a:lnTo>
                    <a:pt x="5597" y="7487"/>
                  </a:lnTo>
                  <a:cubicBezTo>
                    <a:pt x="5597" y="7344"/>
                    <a:pt x="5549" y="7201"/>
                    <a:pt x="5466" y="7082"/>
                  </a:cubicBezTo>
                  <a:cubicBezTo>
                    <a:pt x="5347" y="6939"/>
                    <a:pt x="5168" y="6844"/>
                    <a:pt x="4990" y="6832"/>
                  </a:cubicBezTo>
                  <a:cubicBezTo>
                    <a:pt x="4990" y="6820"/>
                    <a:pt x="4990" y="6808"/>
                    <a:pt x="5001" y="6785"/>
                  </a:cubicBezTo>
                  <a:cubicBezTo>
                    <a:pt x="5037" y="6606"/>
                    <a:pt x="4990" y="6451"/>
                    <a:pt x="4882" y="6308"/>
                  </a:cubicBezTo>
                  <a:cubicBezTo>
                    <a:pt x="4763" y="6166"/>
                    <a:pt x="4585" y="6070"/>
                    <a:pt x="4406" y="6058"/>
                  </a:cubicBezTo>
                  <a:cubicBezTo>
                    <a:pt x="4406" y="6046"/>
                    <a:pt x="4406" y="6035"/>
                    <a:pt x="4418" y="6011"/>
                  </a:cubicBezTo>
                  <a:cubicBezTo>
                    <a:pt x="4454" y="5832"/>
                    <a:pt x="4406" y="5677"/>
                    <a:pt x="4299" y="5535"/>
                  </a:cubicBezTo>
                  <a:cubicBezTo>
                    <a:pt x="4180" y="5392"/>
                    <a:pt x="4001" y="5296"/>
                    <a:pt x="3823" y="5284"/>
                  </a:cubicBezTo>
                  <a:cubicBezTo>
                    <a:pt x="3823" y="5273"/>
                    <a:pt x="3823" y="5261"/>
                    <a:pt x="3847" y="5237"/>
                  </a:cubicBezTo>
                  <a:cubicBezTo>
                    <a:pt x="3870" y="5058"/>
                    <a:pt x="3823" y="4903"/>
                    <a:pt x="3727" y="4761"/>
                  </a:cubicBezTo>
                  <a:cubicBezTo>
                    <a:pt x="3600" y="4597"/>
                    <a:pt x="3413" y="4515"/>
                    <a:pt x="3222" y="4515"/>
                  </a:cubicBezTo>
                  <a:cubicBezTo>
                    <a:pt x="3093" y="4515"/>
                    <a:pt x="2962" y="4553"/>
                    <a:pt x="2846" y="4630"/>
                  </a:cubicBezTo>
                  <a:lnTo>
                    <a:pt x="1775" y="5404"/>
                  </a:lnTo>
                  <a:lnTo>
                    <a:pt x="1382" y="5201"/>
                  </a:lnTo>
                  <a:lnTo>
                    <a:pt x="2894" y="2594"/>
                  </a:lnTo>
                  <a:close/>
                  <a:moveTo>
                    <a:pt x="5009" y="7159"/>
                  </a:moveTo>
                  <a:cubicBezTo>
                    <a:pt x="5109" y="7159"/>
                    <a:pt x="5207" y="7205"/>
                    <a:pt x="5263" y="7297"/>
                  </a:cubicBezTo>
                  <a:cubicBezTo>
                    <a:pt x="5311" y="7356"/>
                    <a:pt x="5347" y="7451"/>
                    <a:pt x="5335" y="7535"/>
                  </a:cubicBezTo>
                  <a:cubicBezTo>
                    <a:pt x="5311" y="7630"/>
                    <a:pt x="5263" y="7701"/>
                    <a:pt x="5192" y="7761"/>
                  </a:cubicBezTo>
                  <a:lnTo>
                    <a:pt x="4835" y="8011"/>
                  </a:lnTo>
                  <a:cubicBezTo>
                    <a:pt x="4778" y="8053"/>
                    <a:pt x="4711" y="8073"/>
                    <a:pt x="4643" y="8073"/>
                  </a:cubicBezTo>
                  <a:cubicBezTo>
                    <a:pt x="4539" y="8073"/>
                    <a:pt x="4435" y="8026"/>
                    <a:pt x="4370" y="7940"/>
                  </a:cubicBezTo>
                  <a:cubicBezTo>
                    <a:pt x="4275" y="7785"/>
                    <a:pt x="4299" y="7582"/>
                    <a:pt x="4454" y="7475"/>
                  </a:cubicBezTo>
                  <a:lnTo>
                    <a:pt x="4775" y="7237"/>
                  </a:lnTo>
                  <a:lnTo>
                    <a:pt x="4811" y="7225"/>
                  </a:lnTo>
                  <a:cubicBezTo>
                    <a:pt x="4869" y="7181"/>
                    <a:pt x="4940" y="7159"/>
                    <a:pt x="5009" y="7159"/>
                  </a:cubicBezTo>
                  <a:close/>
                  <a:moveTo>
                    <a:pt x="182" y="0"/>
                  </a:moveTo>
                  <a:cubicBezTo>
                    <a:pt x="131" y="0"/>
                    <a:pt x="81" y="32"/>
                    <a:pt x="48" y="81"/>
                  </a:cubicBezTo>
                  <a:cubicBezTo>
                    <a:pt x="1" y="153"/>
                    <a:pt x="25" y="248"/>
                    <a:pt x="108" y="284"/>
                  </a:cubicBezTo>
                  <a:lnTo>
                    <a:pt x="2430" y="1629"/>
                  </a:lnTo>
                  <a:lnTo>
                    <a:pt x="418" y="5094"/>
                  </a:lnTo>
                  <a:lnTo>
                    <a:pt x="251" y="5011"/>
                  </a:lnTo>
                  <a:cubicBezTo>
                    <a:pt x="226" y="4994"/>
                    <a:pt x="200" y="4986"/>
                    <a:pt x="175" y="4986"/>
                  </a:cubicBezTo>
                  <a:cubicBezTo>
                    <a:pt x="126" y="4986"/>
                    <a:pt x="80" y="5015"/>
                    <a:pt x="48" y="5070"/>
                  </a:cubicBezTo>
                  <a:cubicBezTo>
                    <a:pt x="1" y="5142"/>
                    <a:pt x="25" y="5225"/>
                    <a:pt x="108" y="5273"/>
                  </a:cubicBezTo>
                  <a:lnTo>
                    <a:pt x="906" y="5737"/>
                  </a:lnTo>
                  <a:cubicBezTo>
                    <a:pt x="932" y="5752"/>
                    <a:pt x="958" y="5759"/>
                    <a:pt x="983" y="5759"/>
                  </a:cubicBezTo>
                  <a:cubicBezTo>
                    <a:pt x="1038" y="5759"/>
                    <a:pt x="1087" y="5726"/>
                    <a:pt x="1120" y="5677"/>
                  </a:cubicBezTo>
                  <a:lnTo>
                    <a:pt x="1239" y="5463"/>
                  </a:lnTo>
                  <a:lnTo>
                    <a:pt x="1561" y="5642"/>
                  </a:lnTo>
                  <a:cubicBezTo>
                    <a:pt x="1465" y="5856"/>
                    <a:pt x="1465" y="6106"/>
                    <a:pt x="1608" y="6320"/>
                  </a:cubicBezTo>
                  <a:cubicBezTo>
                    <a:pt x="1727" y="6499"/>
                    <a:pt x="1942" y="6582"/>
                    <a:pt x="2132" y="6582"/>
                  </a:cubicBezTo>
                  <a:cubicBezTo>
                    <a:pt x="2192" y="6582"/>
                    <a:pt x="2263" y="6570"/>
                    <a:pt x="2323" y="6558"/>
                  </a:cubicBezTo>
                  <a:cubicBezTo>
                    <a:pt x="2323" y="6689"/>
                    <a:pt x="2370" y="6820"/>
                    <a:pt x="2442" y="6928"/>
                  </a:cubicBezTo>
                  <a:cubicBezTo>
                    <a:pt x="2561" y="7094"/>
                    <a:pt x="2751" y="7178"/>
                    <a:pt x="2965" y="7178"/>
                  </a:cubicBezTo>
                  <a:cubicBezTo>
                    <a:pt x="3025" y="7178"/>
                    <a:pt x="3096" y="7166"/>
                    <a:pt x="3156" y="7154"/>
                  </a:cubicBezTo>
                  <a:cubicBezTo>
                    <a:pt x="3156" y="7285"/>
                    <a:pt x="3204" y="7404"/>
                    <a:pt x="3275" y="7523"/>
                  </a:cubicBezTo>
                  <a:cubicBezTo>
                    <a:pt x="3382" y="7654"/>
                    <a:pt x="3525" y="7749"/>
                    <a:pt x="3692" y="7773"/>
                  </a:cubicBezTo>
                  <a:cubicBezTo>
                    <a:pt x="3716" y="7773"/>
                    <a:pt x="3763" y="7785"/>
                    <a:pt x="3799" y="7785"/>
                  </a:cubicBezTo>
                  <a:cubicBezTo>
                    <a:pt x="3858" y="7785"/>
                    <a:pt x="3930" y="7773"/>
                    <a:pt x="3989" y="7761"/>
                  </a:cubicBezTo>
                  <a:cubicBezTo>
                    <a:pt x="3989" y="7892"/>
                    <a:pt x="4037" y="8011"/>
                    <a:pt x="4108" y="8130"/>
                  </a:cubicBezTo>
                  <a:cubicBezTo>
                    <a:pt x="4216" y="8261"/>
                    <a:pt x="4358" y="8356"/>
                    <a:pt x="4525" y="8380"/>
                  </a:cubicBezTo>
                  <a:cubicBezTo>
                    <a:pt x="4549" y="8380"/>
                    <a:pt x="4597" y="8404"/>
                    <a:pt x="4632" y="8404"/>
                  </a:cubicBezTo>
                  <a:cubicBezTo>
                    <a:pt x="4763" y="8404"/>
                    <a:pt x="4894" y="8356"/>
                    <a:pt x="5001" y="8285"/>
                  </a:cubicBezTo>
                  <a:lnTo>
                    <a:pt x="5359" y="8023"/>
                  </a:lnTo>
                  <a:cubicBezTo>
                    <a:pt x="5430" y="7963"/>
                    <a:pt x="5490" y="7904"/>
                    <a:pt x="5537" y="7820"/>
                  </a:cubicBezTo>
                  <a:lnTo>
                    <a:pt x="6156" y="8166"/>
                  </a:lnTo>
                  <a:cubicBezTo>
                    <a:pt x="6252" y="8201"/>
                    <a:pt x="6359" y="8237"/>
                    <a:pt x="6478" y="8237"/>
                  </a:cubicBezTo>
                  <a:cubicBezTo>
                    <a:pt x="6537" y="8237"/>
                    <a:pt x="6597" y="8225"/>
                    <a:pt x="6656" y="8201"/>
                  </a:cubicBezTo>
                  <a:cubicBezTo>
                    <a:pt x="6811" y="8166"/>
                    <a:pt x="6954" y="8047"/>
                    <a:pt x="7037" y="7892"/>
                  </a:cubicBezTo>
                  <a:cubicBezTo>
                    <a:pt x="7097" y="7773"/>
                    <a:pt x="7133" y="7642"/>
                    <a:pt x="7109" y="7523"/>
                  </a:cubicBezTo>
                  <a:cubicBezTo>
                    <a:pt x="7156" y="7523"/>
                    <a:pt x="7192" y="7535"/>
                    <a:pt x="7228" y="7535"/>
                  </a:cubicBezTo>
                  <a:cubicBezTo>
                    <a:pt x="7454" y="7535"/>
                    <a:pt x="7680" y="7416"/>
                    <a:pt x="7799" y="7213"/>
                  </a:cubicBezTo>
                  <a:cubicBezTo>
                    <a:pt x="7859" y="7094"/>
                    <a:pt x="7883" y="6951"/>
                    <a:pt x="7871" y="6832"/>
                  </a:cubicBezTo>
                  <a:cubicBezTo>
                    <a:pt x="7918" y="6832"/>
                    <a:pt x="7942" y="6856"/>
                    <a:pt x="7990" y="6856"/>
                  </a:cubicBezTo>
                  <a:cubicBezTo>
                    <a:pt x="8216" y="6856"/>
                    <a:pt x="8442" y="6737"/>
                    <a:pt x="8561" y="6523"/>
                  </a:cubicBezTo>
                  <a:cubicBezTo>
                    <a:pt x="8621" y="6404"/>
                    <a:pt x="8645" y="6273"/>
                    <a:pt x="8633" y="6154"/>
                  </a:cubicBezTo>
                  <a:cubicBezTo>
                    <a:pt x="8680" y="6154"/>
                    <a:pt x="8704" y="6166"/>
                    <a:pt x="8752" y="6166"/>
                  </a:cubicBezTo>
                  <a:cubicBezTo>
                    <a:pt x="8811" y="6166"/>
                    <a:pt x="8871" y="6154"/>
                    <a:pt x="8930" y="6142"/>
                  </a:cubicBezTo>
                  <a:cubicBezTo>
                    <a:pt x="9097" y="6094"/>
                    <a:pt x="9228" y="5975"/>
                    <a:pt x="9311" y="5820"/>
                  </a:cubicBezTo>
                  <a:cubicBezTo>
                    <a:pt x="9407" y="5677"/>
                    <a:pt x="9419" y="5499"/>
                    <a:pt x="9359" y="5332"/>
                  </a:cubicBezTo>
                  <a:cubicBezTo>
                    <a:pt x="9347" y="5284"/>
                    <a:pt x="9335" y="5261"/>
                    <a:pt x="9311" y="5213"/>
                  </a:cubicBezTo>
                  <a:lnTo>
                    <a:pt x="9585" y="5023"/>
                  </a:lnTo>
                  <a:lnTo>
                    <a:pt x="9728" y="5201"/>
                  </a:lnTo>
                  <a:cubicBezTo>
                    <a:pt x="9756" y="5236"/>
                    <a:pt x="9804" y="5254"/>
                    <a:pt x="9853" y="5254"/>
                  </a:cubicBezTo>
                  <a:cubicBezTo>
                    <a:pt x="9889" y="5254"/>
                    <a:pt x="9925" y="5245"/>
                    <a:pt x="9954" y="5225"/>
                  </a:cubicBezTo>
                  <a:lnTo>
                    <a:pt x="10371" y="4903"/>
                  </a:lnTo>
                  <a:cubicBezTo>
                    <a:pt x="10431" y="4808"/>
                    <a:pt x="10431" y="4725"/>
                    <a:pt x="10395" y="4653"/>
                  </a:cubicBezTo>
                  <a:cubicBezTo>
                    <a:pt x="10350" y="4616"/>
                    <a:pt x="10300" y="4592"/>
                    <a:pt x="10254" y="4592"/>
                  </a:cubicBezTo>
                  <a:cubicBezTo>
                    <a:pt x="10228" y="4592"/>
                    <a:pt x="10202" y="4600"/>
                    <a:pt x="10181" y="4618"/>
                  </a:cubicBezTo>
                  <a:lnTo>
                    <a:pt x="9883" y="4856"/>
                  </a:lnTo>
                  <a:lnTo>
                    <a:pt x="7454" y="1689"/>
                  </a:lnTo>
                  <a:lnTo>
                    <a:pt x="8835" y="796"/>
                  </a:lnTo>
                  <a:cubicBezTo>
                    <a:pt x="8919" y="748"/>
                    <a:pt x="8930" y="665"/>
                    <a:pt x="8883" y="582"/>
                  </a:cubicBezTo>
                  <a:cubicBezTo>
                    <a:pt x="8854" y="539"/>
                    <a:pt x="8813" y="517"/>
                    <a:pt x="8769" y="517"/>
                  </a:cubicBezTo>
                  <a:cubicBezTo>
                    <a:pt x="8740" y="517"/>
                    <a:pt x="8709" y="527"/>
                    <a:pt x="8680" y="546"/>
                  </a:cubicBezTo>
                  <a:lnTo>
                    <a:pt x="7156" y="1522"/>
                  </a:lnTo>
                  <a:cubicBezTo>
                    <a:pt x="7085" y="1570"/>
                    <a:pt x="7073" y="1677"/>
                    <a:pt x="7109" y="1748"/>
                  </a:cubicBezTo>
                  <a:lnTo>
                    <a:pt x="7395" y="2106"/>
                  </a:lnTo>
                  <a:lnTo>
                    <a:pt x="7204" y="2248"/>
                  </a:lnTo>
                  <a:lnTo>
                    <a:pt x="6418" y="1998"/>
                  </a:lnTo>
                  <a:cubicBezTo>
                    <a:pt x="6406" y="1998"/>
                    <a:pt x="6383" y="1986"/>
                    <a:pt x="6371" y="1986"/>
                  </a:cubicBezTo>
                  <a:lnTo>
                    <a:pt x="4585" y="1986"/>
                  </a:lnTo>
                  <a:cubicBezTo>
                    <a:pt x="4513" y="1986"/>
                    <a:pt x="4454" y="2034"/>
                    <a:pt x="4442" y="2106"/>
                  </a:cubicBezTo>
                  <a:lnTo>
                    <a:pt x="4335" y="2510"/>
                  </a:lnTo>
                  <a:lnTo>
                    <a:pt x="4073" y="2403"/>
                  </a:lnTo>
                  <a:cubicBezTo>
                    <a:pt x="4049" y="2391"/>
                    <a:pt x="4037" y="2391"/>
                    <a:pt x="4001" y="2391"/>
                  </a:cubicBezTo>
                  <a:lnTo>
                    <a:pt x="3287" y="2475"/>
                  </a:lnTo>
                  <a:lnTo>
                    <a:pt x="3049" y="2344"/>
                  </a:lnTo>
                  <a:lnTo>
                    <a:pt x="3275" y="1939"/>
                  </a:lnTo>
                  <a:cubicBezTo>
                    <a:pt x="3323" y="1867"/>
                    <a:pt x="3287" y="1772"/>
                    <a:pt x="3215" y="1736"/>
                  </a:cubicBezTo>
                  <a:lnTo>
                    <a:pt x="251" y="22"/>
                  </a:lnTo>
                  <a:cubicBezTo>
                    <a:pt x="228" y="7"/>
                    <a:pt x="205" y="0"/>
                    <a:pt x="18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255;p59">
              <a:extLst>
                <a:ext uri="{FF2B5EF4-FFF2-40B4-BE49-F238E27FC236}">
                  <a16:creationId xmlns:a16="http://schemas.microsoft.com/office/drawing/2014/main" id="{EE51D661-C1D9-2A91-D550-7F28B3E960FC}"/>
                </a:ext>
              </a:extLst>
            </p:cNvPr>
            <p:cNvSpPr/>
            <p:nvPr/>
          </p:nvSpPr>
          <p:spPr>
            <a:xfrm>
              <a:off x="6965173" y="2009304"/>
              <a:ext cx="38670" cy="27181"/>
            </a:xfrm>
            <a:custGeom>
              <a:avLst/>
              <a:gdLst/>
              <a:ahLst/>
              <a:cxnLst/>
              <a:rect l="l" t="t" r="r" b="b"/>
              <a:pathLst>
                <a:path w="1215" h="854" extrusionOk="0">
                  <a:moveTo>
                    <a:pt x="1023" y="1"/>
                  </a:moveTo>
                  <a:cubicBezTo>
                    <a:pt x="995" y="1"/>
                    <a:pt x="966" y="8"/>
                    <a:pt x="941" y="20"/>
                  </a:cubicBezTo>
                  <a:lnTo>
                    <a:pt x="95" y="580"/>
                  </a:lnTo>
                  <a:cubicBezTo>
                    <a:pt x="12" y="616"/>
                    <a:pt x="0" y="711"/>
                    <a:pt x="48" y="782"/>
                  </a:cubicBezTo>
                  <a:cubicBezTo>
                    <a:pt x="83" y="830"/>
                    <a:pt x="119" y="854"/>
                    <a:pt x="179" y="854"/>
                  </a:cubicBezTo>
                  <a:cubicBezTo>
                    <a:pt x="214" y="854"/>
                    <a:pt x="238" y="842"/>
                    <a:pt x="274" y="830"/>
                  </a:cubicBezTo>
                  <a:lnTo>
                    <a:pt x="1119" y="282"/>
                  </a:lnTo>
                  <a:cubicBezTo>
                    <a:pt x="1179" y="235"/>
                    <a:pt x="1214" y="140"/>
                    <a:pt x="1155" y="68"/>
                  </a:cubicBezTo>
                  <a:cubicBezTo>
                    <a:pt x="1124" y="22"/>
                    <a:pt x="1074" y="1"/>
                    <a:pt x="102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420;p43">
            <a:extLst>
              <a:ext uri="{FF2B5EF4-FFF2-40B4-BE49-F238E27FC236}">
                <a16:creationId xmlns:a16="http://schemas.microsoft.com/office/drawing/2014/main" id="{8383046F-BA61-AFFE-DDEA-B992DB6ACE15}"/>
              </a:ext>
            </a:extLst>
          </p:cNvPr>
          <p:cNvSpPr/>
          <p:nvPr/>
        </p:nvSpPr>
        <p:spPr>
          <a:xfrm>
            <a:off x="6139868" y="564190"/>
            <a:ext cx="1630425" cy="630936"/>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Buyer and sellers agree in advance on the number of goods, price, and time for those goods to be delivered</a:t>
            </a:r>
            <a:endParaRPr sz="900" dirty="0">
              <a:solidFill>
                <a:schemeClr val="bg1"/>
              </a:solidFill>
              <a:latin typeface="Catamaran Light" panose="020B0604020202020204" charset="0"/>
              <a:cs typeface="Catamaran Light" panose="020B0604020202020204" charset="0"/>
            </a:endParaRPr>
          </a:p>
        </p:txBody>
      </p:sp>
      <p:sp>
        <p:nvSpPr>
          <p:cNvPr id="44" name="Google Shape;420;p43">
            <a:extLst>
              <a:ext uri="{FF2B5EF4-FFF2-40B4-BE49-F238E27FC236}">
                <a16:creationId xmlns:a16="http://schemas.microsoft.com/office/drawing/2014/main" id="{732C4B70-4188-9FF9-61BE-38A6B7C05301}"/>
              </a:ext>
            </a:extLst>
          </p:cNvPr>
          <p:cNvSpPr/>
          <p:nvPr/>
        </p:nvSpPr>
        <p:spPr>
          <a:xfrm>
            <a:off x="6139868" y="1896258"/>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Seller starts planting the required numbers of crop for transaction future transaction</a:t>
            </a:r>
            <a:endParaRPr sz="900" dirty="0">
              <a:solidFill>
                <a:schemeClr val="bg1"/>
              </a:solidFill>
              <a:latin typeface="Catamaran Light" panose="020B0604020202020204" charset="0"/>
              <a:cs typeface="Catamaran Light" panose="020B0604020202020204" charset="0"/>
            </a:endParaRPr>
          </a:p>
        </p:txBody>
      </p:sp>
      <p:sp>
        <p:nvSpPr>
          <p:cNvPr id="45" name="Google Shape;420;p43">
            <a:extLst>
              <a:ext uri="{FF2B5EF4-FFF2-40B4-BE49-F238E27FC236}">
                <a16:creationId xmlns:a16="http://schemas.microsoft.com/office/drawing/2014/main" id="{91E085BF-8415-B84C-BD7C-99A5F390D799}"/>
              </a:ext>
            </a:extLst>
          </p:cNvPr>
          <p:cNvSpPr/>
          <p:nvPr/>
        </p:nvSpPr>
        <p:spPr>
          <a:xfrm>
            <a:off x="6140357" y="3209632"/>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Seller deliver the pre-determined numbers of crop to the buyer. Contract settles</a:t>
            </a:r>
            <a:endParaRPr sz="900" dirty="0">
              <a:solidFill>
                <a:schemeClr val="bg1"/>
              </a:solidFill>
              <a:latin typeface="Catamaran Light" panose="020B0604020202020204" charset="0"/>
              <a:cs typeface="Catamaran Light" panose="020B0604020202020204" charset="0"/>
            </a:endParaRPr>
          </a:p>
        </p:txBody>
      </p:sp>
      <p:sp>
        <p:nvSpPr>
          <p:cNvPr id="46" name="Oval 45">
            <a:extLst>
              <a:ext uri="{FF2B5EF4-FFF2-40B4-BE49-F238E27FC236}">
                <a16:creationId xmlns:a16="http://schemas.microsoft.com/office/drawing/2014/main" id="{3B0BA3CD-8200-7BD1-C31C-9095F702EF8C}"/>
              </a:ext>
            </a:extLst>
          </p:cNvPr>
          <p:cNvSpPr/>
          <p:nvPr/>
        </p:nvSpPr>
        <p:spPr>
          <a:xfrm>
            <a:off x="5248081" y="569423"/>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1</a:t>
            </a:r>
          </a:p>
        </p:txBody>
      </p:sp>
      <p:sp>
        <p:nvSpPr>
          <p:cNvPr id="47" name="Oval 46">
            <a:extLst>
              <a:ext uri="{FF2B5EF4-FFF2-40B4-BE49-F238E27FC236}">
                <a16:creationId xmlns:a16="http://schemas.microsoft.com/office/drawing/2014/main" id="{4D62CE8B-A5E9-DF3C-C605-065661CD83F3}"/>
              </a:ext>
            </a:extLst>
          </p:cNvPr>
          <p:cNvSpPr/>
          <p:nvPr/>
        </p:nvSpPr>
        <p:spPr>
          <a:xfrm>
            <a:off x="5248081" y="1896258"/>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2</a:t>
            </a:r>
          </a:p>
        </p:txBody>
      </p:sp>
      <p:sp>
        <p:nvSpPr>
          <p:cNvPr id="48" name="Oval 47">
            <a:extLst>
              <a:ext uri="{FF2B5EF4-FFF2-40B4-BE49-F238E27FC236}">
                <a16:creationId xmlns:a16="http://schemas.microsoft.com/office/drawing/2014/main" id="{669AACE7-2812-ECB3-49BF-50E1A5C27766}"/>
              </a:ext>
            </a:extLst>
          </p:cNvPr>
          <p:cNvSpPr/>
          <p:nvPr/>
        </p:nvSpPr>
        <p:spPr>
          <a:xfrm>
            <a:off x="5254100" y="3204247"/>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3</a:t>
            </a:r>
          </a:p>
        </p:txBody>
      </p:sp>
    </p:spTree>
    <p:extLst>
      <p:ext uri="{BB962C8B-B14F-4D97-AF65-F5344CB8AC3E}">
        <p14:creationId xmlns:p14="http://schemas.microsoft.com/office/powerpoint/2010/main" val="378171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050" name="Picture 2" descr="Classical Greek culture (article) | Khan Academy">
            <a:extLst>
              <a:ext uri="{FF2B5EF4-FFF2-40B4-BE49-F238E27FC236}">
                <a16:creationId xmlns:a16="http://schemas.microsoft.com/office/drawing/2014/main" id="{E6F9E57B-E9AA-EBDC-E473-EEEB5AAE1F4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5916"/>
          <a:stretch/>
        </p:blipFill>
        <p:spPr bwMode="auto">
          <a:xfrm>
            <a:off x="-1" y="-25"/>
            <a:ext cx="7396225" cy="5143500"/>
          </a:xfrm>
          <a:prstGeom prst="rect">
            <a:avLst/>
          </a:prstGeom>
          <a:noFill/>
          <a:extLst>
            <a:ext uri="{909E8E84-426E-40DD-AFC4-6F175D3DCCD1}">
              <a14:hiddenFill xmlns:a14="http://schemas.microsoft.com/office/drawing/2010/main">
                <a:solidFill>
                  <a:srgbClr val="FFFFFF"/>
                </a:solidFill>
              </a14:hiddenFill>
            </a:ext>
          </a:extLst>
        </p:spPr>
      </p:pic>
      <p:sp>
        <p:nvSpPr>
          <p:cNvPr id="245" name="Google Shape;245;p35"/>
          <p:cNvSpPr/>
          <p:nvPr/>
        </p:nvSpPr>
        <p:spPr>
          <a:xfrm>
            <a:off x="7396224" y="25"/>
            <a:ext cx="1747775"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5"/>
          <p:cNvSpPr/>
          <p:nvPr/>
        </p:nvSpPr>
        <p:spPr>
          <a:xfrm>
            <a:off x="720000" y="540000"/>
            <a:ext cx="3310200" cy="1568100"/>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5"/>
          <p:cNvSpPr txBox="1">
            <a:spLocks noGrp="1"/>
          </p:cNvSpPr>
          <p:nvPr>
            <p:ph type="ctrTitle"/>
          </p:nvPr>
        </p:nvSpPr>
        <p:spPr>
          <a:xfrm>
            <a:off x="769725" y="1310050"/>
            <a:ext cx="34302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lt1"/>
                </a:solidFill>
              </a:rPr>
              <a:t>Options </a:t>
            </a:r>
            <a:br>
              <a:rPr lang="en" dirty="0">
                <a:solidFill>
                  <a:schemeClr val="lt1"/>
                </a:solidFill>
              </a:rPr>
            </a:br>
            <a:r>
              <a:rPr lang="en" dirty="0">
                <a:solidFill>
                  <a:schemeClr val="lt1"/>
                </a:solidFill>
              </a:rPr>
              <a:t>Ancient Greece</a:t>
            </a:r>
            <a:endParaRPr dirty="0">
              <a:solidFill>
                <a:schemeClr val="lt1"/>
              </a:solidFill>
            </a:endParaRPr>
          </a:p>
        </p:txBody>
      </p:sp>
      <p:sp>
        <p:nvSpPr>
          <p:cNvPr id="248" name="Google Shape;248;p35"/>
          <p:cNvSpPr txBox="1">
            <a:spLocks noGrp="1"/>
          </p:cNvSpPr>
          <p:nvPr>
            <p:ph type="title" idx="2"/>
          </p:nvPr>
        </p:nvSpPr>
        <p:spPr>
          <a:xfrm rot="5400000">
            <a:off x="7142178" y="3570226"/>
            <a:ext cx="1738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lt1"/>
                </a:solidFill>
              </a:rPr>
              <a:t>03</a:t>
            </a:r>
            <a:endParaRPr dirty="0">
              <a:solidFill>
                <a:schemeClr val="lt1"/>
              </a:solidFill>
            </a:endParaRPr>
          </a:p>
        </p:txBody>
      </p:sp>
    </p:spTree>
    <p:extLst>
      <p:ext uri="{BB962C8B-B14F-4D97-AF65-F5344CB8AC3E}">
        <p14:creationId xmlns:p14="http://schemas.microsoft.com/office/powerpoint/2010/main" val="2707225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5" name="Rectangle 4">
            <a:extLst>
              <a:ext uri="{FF2B5EF4-FFF2-40B4-BE49-F238E27FC236}">
                <a16:creationId xmlns:a16="http://schemas.microsoft.com/office/drawing/2014/main" id="{D51EAEA3-7C96-2B3A-4E4E-B994FBF57304}"/>
              </a:ext>
            </a:extLst>
          </p:cNvPr>
          <p:cNvSpPr/>
          <p:nvPr/>
        </p:nvSpPr>
        <p:spPr>
          <a:xfrm>
            <a:off x="554412" y="-14288"/>
            <a:ext cx="4275564" cy="2863826"/>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7" name="Google Shape;377;p41"/>
          <p:cNvSpPr/>
          <p:nvPr/>
        </p:nvSpPr>
        <p:spPr>
          <a:xfrm>
            <a:off x="554412" y="2849950"/>
            <a:ext cx="4275000" cy="175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1"/>
          <p:cNvSpPr txBox="1">
            <a:spLocks noGrp="1"/>
          </p:cNvSpPr>
          <p:nvPr>
            <p:ph type="subTitle" idx="1"/>
          </p:nvPr>
        </p:nvSpPr>
        <p:spPr>
          <a:xfrm>
            <a:off x="554413" y="2808089"/>
            <a:ext cx="4271270" cy="1009500"/>
          </a:xfrm>
          <a:prstGeom prst="rect">
            <a:avLst/>
          </a:prstGeom>
        </p:spPr>
        <p:txBody>
          <a:bodyPr spcFirstLastPara="1" wrap="square" lIns="91425" tIns="91425" rIns="91425" bIns="91425" anchor="t" anchorCtr="0">
            <a:noAutofit/>
          </a:bodyPr>
          <a:lstStyle/>
          <a:p>
            <a:pPr marL="0" lvl="0" indent="0" algn="l" rtl="0">
              <a:spcBef>
                <a:spcPts val="0"/>
              </a:spcBef>
              <a:spcAft>
                <a:spcPts val="800"/>
              </a:spcAft>
              <a:buNone/>
            </a:pPr>
            <a:r>
              <a:rPr lang="en" sz="900" dirty="0">
                <a:solidFill>
                  <a:schemeClr val="lt1"/>
                </a:solidFill>
              </a:rPr>
              <a:t>Contract laws and derivatives had carried on throughout the time being and evolved into more subforms. Option contracts were believed to be founded in Ancient Greece by Thales of Miletus (625 to 550 BC), who was also a philosopher and a mathematician.</a:t>
            </a:r>
          </a:p>
          <a:p>
            <a:pPr marL="0" lvl="0" indent="0" algn="l" rtl="0">
              <a:spcBef>
                <a:spcPts val="0"/>
              </a:spcBef>
              <a:spcAft>
                <a:spcPts val="800"/>
              </a:spcAft>
              <a:buNone/>
            </a:pPr>
            <a:r>
              <a:rPr lang="en" sz="900" dirty="0">
                <a:solidFill>
                  <a:schemeClr val="lt1"/>
                </a:solidFill>
              </a:rPr>
              <a:t>Thales predicted an unusal amount of olive will be harvested a winter before that summer. With such speculation, Thales negotiated with the olive press owners “the right, but not the obligation,” to hire all the olive presses. The contracts were secured by a cash deposit. </a:t>
            </a:r>
          </a:p>
          <a:p>
            <a:pPr marL="0" lvl="0" indent="0" algn="l" rtl="0">
              <a:spcBef>
                <a:spcPts val="0"/>
              </a:spcBef>
              <a:spcAft>
                <a:spcPts val="800"/>
              </a:spcAft>
              <a:buNone/>
            </a:pPr>
            <a:r>
              <a:rPr lang="en" sz="900" dirty="0">
                <a:solidFill>
                  <a:schemeClr val="lt1"/>
                </a:solidFill>
              </a:rPr>
              <a:t>Subsequently, the speculation turnt out to be true where Thales was able to hire the presses at the pre-determined prices and lease those presses at a substantial premium.</a:t>
            </a:r>
          </a:p>
        </p:txBody>
      </p:sp>
      <p:sp>
        <p:nvSpPr>
          <p:cNvPr id="380" name="Google Shape;380;p41"/>
          <p:cNvSpPr txBox="1">
            <a:spLocks noGrp="1"/>
          </p:cNvSpPr>
          <p:nvPr>
            <p:ph type="ctrTitle"/>
          </p:nvPr>
        </p:nvSpPr>
        <p:spPr>
          <a:xfrm rot="5400000">
            <a:off x="6182514" y="2143646"/>
            <a:ext cx="3908041"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Evolving Obligations:</a:t>
            </a:r>
            <a:br>
              <a:rPr lang="en" dirty="0"/>
            </a:br>
            <a:r>
              <a:rPr lang="en" dirty="0"/>
              <a:t>Options</a:t>
            </a:r>
            <a:br>
              <a:rPr lang="en" dirty="0"/>
            </a:br>
            <a:endParaRPr dirty="0"/>
          </a:p>
        </p:txBody>
      </p:sp>
      <p:sp>
        <p:nvSpPr>
          <p:cNvPr id="381" name="Google Shape;381;p41"/>
          <p:cNvSpPr/>
          <p:nvPr/>
        </p:nvSpPr>
        <p:spPr>
          <a:xfrm>
            <a:off x="-165700" y="540000"/>
            <a:ext cx="2320200" cy="138600"/>
          </a:xfrm>
          <a:prstGeom prst="rect">
            <a:avLst/>
          </a:prstGeom>
          <a:solidFill>
            <a:srgbClr val="CFC3AC">
              <a:alpha val="5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 name="Straight Connector 1">
            <a:extLst>
              <a:ext uri="{FF2B5EF4-FFF2-40B4-BE49-F238E27FC236}">
                <a16:creationId xmlns:a16="http://schemas.microsoft.com/office/drawing/2014/main" id="{5C1A88DD-4D49-2DB0-26D3-377A20CAA513}"/>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846F646-CBF8-994E-5419-16E9BDA92DBB}"/>
              </a:ext>
            </a:extLst>
          </p:cNvPr>
          <p:cNvSpPr txBox="1"/>
          <p:nvPr/>
        </p:nvSpPr>
        <p:spPr>
          <a:xfrm>
            <a:off x="245015" y="4780279"/>
            <a:ext cx="7362285" cy="200055"/>
          </a:xfrm>
          <a:prstGeom prst="rect">
            <a:avLst/>
          </a:prstGeom>
          <a:noFill/>
        </p:spPr>
        <p:txBody>
          <a:bodyPr wrap="square" rtlCol="0">
            <a:spAutoFit/>
          </a:bodyPr>
          <a:lstStyle/>
          <a:p>
            <a:r>
              <a:rPr lang="en-US" sz="700" dirty="0" err="1">
                <a:latin typeface="Catamaran Light" panose="020B0604020202020204" charset="0"/>
                <a:cs typeface="Catamaran Light" panose="020B0604020202020204" charset="0"/>
              </a:rPr>
              <a:t>Kummer</a:t>
            </a:r>
            <a:r>
              <a:rPr lang="en-US" sz="700" dirty="0">
                <a:latin typeface="Catamaran Light" panose="020B0604020202020204" charset="0"/>
                <a:cs typeface="Catamaran Light" panose="020B0604020202020204" charset="0"/>
              </a:rPr>
              <a:t>, Steve and </a:t>
            </a:r>
            <a:r>
              <a:rPr lang="en-US" sz="700" dirty="0" err="1">
                <a:latin typeface="Catamaran Light" panose="020B0604020202020204" charset="0"/>
                <a:cs typeface="Catamaran Light" panose="020B0604020202020204" charset="0"/>
              </a:rPr>
              <a:t>Pauletto</a:t>
            </a:r>
            <a:r>
              <a:rPr lang="en-US" sz="700" dirty="0">
                <a:latin typeface="Catamaran Light" panose="020B0604020202020204" charset="0"/>
                <a:cs typeface="Catamaran Light" panose="020B0604020202020204" charset="0"/>
              </a:rPr>
              <a:t>, Christian, et al., “The History of Derivatives: A Few Milestones,” Research Gate, Published in 2012, https://www.researchgate.net/publication/349385381</a:t>
            </a:r>
          </a:p>
        </p:txBody>
      </p:sp>
      <p:grpSp>
        <p:nvGrpSpPr>
          <p:cNvPr id="35" name="Google Shape;4672;p59">
            <a:extLst>
              <a:ext uri="{FF2B5EF4-FFF2-40B4-BE49-F238E27FC236}">
                <a16:creationId xmlns:a16="http://schemas.microsoft.com/office/drawing/2014/main" id="{AC18E29F-A16E-2884-E8E0-3975CE445241}"/>
              </a:ext>
            </a:extLst>
          </p:cNvPr>
          <p:cNvGrpSpPr/>
          <p:nvPr/>
        </p:nvGrpSpPr>
        <p:grpSpPr>
          <a:xfrm>
            <a:off x="5259070" y="695117"/>
            <a:ext cx="822960" cy="777240"/>
            <a:chOff x="2185128" y="2427549"/>
            <a:chExt cx="382758" cy="356595"/>
          </a:xfrm>
        </p:grpSpPr>
        <p:sp>
          <p:nvSpPr>
            <p:cNvPr id="36" name="Google Shape;4673;p59">
              <a:extLst>
                <a:ext uri="{FF2B5EF4-FFF2-40B4-BE49-F238E27FC236}">
                  <a16:creationId xmlns:a16="http://schemas.microsoft.com/office/drawing/2014/main" id="{908B1806-860B-7946-AB0F-503B8288F466}"/>
                </a:ext>
              </a:extLst>
            </p:cNvPr>
            <p:cNvSpPr/>
            <p:nvPr/>
          </p:nvSpPr>
          <p:spPr>
            <a:xfrm>
              <a:off x="2313584" y="2612467"/>
              <a:ext cx="119417" cy="103853"/>
            </a:xfrm>
            <a:custGeom>
              <a:avLst/>
              <a:gdLst/>
              <a:ahLst/>
              <a:cxnLst/>
              <a:rect l="l" t="t" r="r" b="b"/>
              <a:pathLst>
                <a:path w="3752" h="3263" extrusionOk="0">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74;p59">
              <a:extLst>
                <a:ext uri="{FF2B5EF4-FFF2-40B4-BE49-F238E27FC236}">
                  <a16:creationId xmlns:a16="http://schemas.microsoft.com/office/drawing/2014/main" id="{36CF9B9E-63B1-5E57-FC5E-AEF0CC484677}"/>
                </a:ext>
              </a:extLst>
            </p:cNvPr>
            <p:cNvSpPr/>
            <p:nvPr/>
          </p:nvSpPr>
          <p:spPr>
            <a:xfrm>
              <a:off x="2311706" y="2427549"/>
              <a:ext cx="129633" cy="171327"/>
            </a:xfrm>
            <a:custGeom>
              <a:avLst/>
              <a:gdLst/>
              <a:ahLst/>
              <a:cxnLst/>
              <a:rect l="l" t="t" r="r" b="b"/>
              <a:pathLst>
                <a:path w="4073" h="5383" extrusionOk="0">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close/>
                  <a:moveTo>
                    <a:pt x="3132" y="1905"/>
                  </a:moveTo>
                  <a:cubicBezTo>
                    <a:pt x="3155" y="1929"/>
                    <a:pt x="3179" y="1953"/>
                    <a:pt x="3179" y="2000"/>
                  </a:cubicBezTo>
                  <a:cubicBezTo>
                    <a:pt x="3179" y="2048"/>
                    <a:pt x="3144" y="2096"/>
                    <a:pt x="3120" y="2119"/>
                  </a:cubicBezTo>
                  <a:lnTo>
                    <a:pt x="3120"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75;p59">
              <a:extLst>
                <a:ext uri="{FF2B5EF4-FFF2-40B4-BE49-F238E27FC236}">
                  <a16:creationId xmlns:a16="http://schemas.microsoft.com/office/drawing/2014/main" id="{D985696F-6C8B-169B-0F43-2BCA7EC8D13C}"/>
                </a:ext>
              </a:extLst>
            </p:cNvPr>
            <p:cNvSpPr/>
            <p:nvPr/>
          </p:nvSpPr>
          <p:spPr>
            <a:xfrm>
              <a:off x="2438252" y="2611703"/>
              <a:ext cx="129633" cy="172441"/>
            </a:xfrm>
            <a:custGeom>
              <a:avLst/>
              <a:gdLst/>
              <a:ahLst/>
              <a:cxnLst/>
              <a:rect l="l" t="t" r="r" b="b"/>
              <a:pathLst>
                <a:path w="4073" h="5418" extrusionOk="0">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close/>
                  <a:moveTo>
                    <a:pt x="3132" y="1906"/>
                  </a:moveTo>
                  <a:cubicBezTo>
                    <a:pt x="3156" y="1929"/>
                    <a:pt x="3168" y="1965"/>
                    <a:pt x="3168" y="2013"/>
                  </a:cubicBezTo>
                  <a:cubicBezTo>
                    <a:pt x="3168" y="2048"/>
                    <a:pt x="3144" y="2096"/>
                    <a:pt x="3109" y="2132"/>
                  </a:cubicBezTo>
                  <a:lnTo>
                    <a:pt x="3109"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76;p59">
              <a:extLst>
                <a:ext uri="{FF2B5EF4-FFF2-40B4-BE49-F238E27FC236}">
                  <a16:creationId xmlns:a16="http://schemas.microsoft.com/office/drawing/2014/main" id="{7037476A-D2CB-423C-3D1C-A6C5C453A8D9}"/>
                </a:ext>
              </a:extLst>
            </p:cNvPr>
            <p:cNvSpPr/>
            <p:nvPr/>
          </p:nvSpPr>
          <p:spPr>
            <a:xfrm>
              <a:off x="2185128" y="2611703"/>
              <a:ext cx="130015" cy="172441"/>
            </a:xfrm>
            <a:custGeom>
              <a:avLst/>
              <a:gdLst/>
              <a:ahLst/>
              <a:cxnLst/>
              <a:rect l="l" t="t" r="r" b="b"/>
              <a:pathLst>
                <a:path w="4085" h="5418" extrusionOk="0">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close/>
                  <a:moveTo>
                    <a:pt x="3132" y="1906"/>
                  </a:moveTo>
                  <a:cubicBezTo>
                    <a:pt x="3168" y="1929"/>
                    <a:pt x="3180" y="1965"/>
                    <a:pt x="3180" y="2013"/>
                  </a:cubicBezTo>
                  <a:cubicBezTo>
                    <a:pt x="3180" y="2048"/>
                    <a:pt x="3144" y="2096"/>
                    <a:pt x="3120" y="2132"/>
                  </a:cubicBezTo>
                  <a:lnTo>
                    <a:pt x="3120"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5253;p59">
            <a:extLst>
              <a:ext uri="{FF2B5EF4-FFF2-40B4-BE49-F238E27FC236}">
                <a16:creationId xmlns:a16="http://schemas.microsoft.com/office/drawing/2014/main" id="{6FA7A5C9-4D33-7A90-8498-A505BD2E7EED}"/>
              </a:ext>
            </a:extLst>
          </p:cNvPr>
          <p:cNvGrpSpPr/>
          <p:nvPr/>
        </p:nvGrpSpPr>
        <p:grpSpPr>
          <a:xfrm>
            <a:off x="6100051" y="3881426"/>
            <a:ext cx="457200" cy="457200"/>
            <a:chOff x="6671087" y="2009304"/>
            <a:chExt cx="332757" cy="281833"/>
          </a:xfrm>
        </p:grpSpPr>
        <p:sp>
          <p:nvSpPr>
            <p:cNvPr id="41" name="Google Shape;5254;p59">
              <a:extLst>
                <a:ext uri="{FF2B5EF4-FFF2-40B4-BE49-F238E27FC236}">
                  <a16:creationId xmlns:a16="http://schemas.microsoft.com/office/drawing/2014/main" id="{B64E56AE-0539-AB15-8CAA-531F1EC6F9CE}"/>
                </a:ext>
              </a:extLst>
            </p:cNvPr>
            <p:cNvSpPr/>
            <p:nvPr/>
          </p:nvSpPr>
          <p:spPr>
            <a:xfrm>
              <a:off x="6671087" y="2023658"/>
              <a:ext cx="331993" cy="267478"/>
            </a:xfrm>
            <a:custGeom>
              <a:avLst/>
              <a:gdLst/>
              <a:ahLst/>
              <a:cxnLst/>
              <a:rect l="l" t="t" r="r" b="b"/>
              <a:pathLst>
                <a:path w="10431" h="8404" extrusionOk="0">
                  <a:moveTo>
                    <a:pt x="6359" y="2272"/>
                  </a:moveTo>
                  <a:lnTo>
                    <a:pt x="7192" y="2546"/>
                  </a:lnTo>
                  <a:cubicBezTo>
                    <a:pt x="7203" y="2553"/>
                    <a:pt x="7215" y="2556"/>
                    <a:pt x="7228" y="2556"/>
                  </a:cubicBezTo>
                  <a:cubicBezTo>
                    <a:pt x="7261" y="2556"/>
                    <a:pt x="7298" y="2539"/>
                    <a:pt x="7323" y="2522"/>
                  </a:cubicBezTo>
                  <a:lnTo>
                    <a:pt x="7585" y="2332"/>
                  </a:lnTo>
                  <a:lnTo>
                    <a:pt x="9419" y="4725"/>
                  </a:lnTo>
                  <a:lnTo>
                    <a:pt x="9109" y="4951"/>
                  </a:lnTo>
                  <a:cubicBezTo>
                    <a:pt x="9097" y="4927"/>
                    <a:pt x="9061" y="4915"/>
                    <a:pt x="9050" y="4903"/>
                  </a:cubicBezTo>
                  <a:lnTo>
                    <a:pt x="5882" y="3177"/>
                  </a:lnTo>
                  <a:lnTo>
                    <a:pt x="6002" y="2987"/>
                  </a:lnTo>
                  <a:cubicBezTo>
                    <a:pt x="6049" y="2903"/>
                    <a:pt x="6025" y="2820"/>
                    <a:pt x="5954" y="2772"/>
                  </a:cubicBezTo>
                  <a:cubicBezTo>
                    <a:pt x="5929" y="2755"/>
                    <a:pt x="5900" y="2747"/>
                    <a:pt x="5873" y="2747"/>
                  </a:cubicBezTo>
                  <a:cubicBezTo>
                    <a:pt x="5822" y="2747"/>
                    <a:pt x="5775" y="2774"/>
                    <a:pt x="5752" y="2820"/>
                  </a:cubicBezTo>
                  <a:lnTo>
                    <a:pt x="5418" y="3356"/>
                  </a:lnTo>
                  <a:cubicBezTo>
                    <a:pt x="5406" y="3379"/>
                    <a:pt x="5382" y="3415"/>
                    <a:pt x="5382" y="3427"/>
                  </a:cubicBezTo>
                  <a:lnTo>
                    <a:pt x="5382" y="4725"/>
                  </a:lnTo>
                  <a:cubicBezTo>
                    <a:pt x="5382" y="4987"/>
                    <a:pt x="5168" y="5213"/>
                    <a:pt x="4894" y="5213"/>
                  </a:cubicBezTo>
                  <a:cubicBezTo>
                    <a:pt x="4632" y="5213"/>
                    <a:pt x="4406" y="4987"/>
                    <a:pt x="4406" y="4725"/>
                  </a:cubicBezTo>
                  <a:lnTo>
                    <a:pt x="4406" y="3439"/>
                  </a:lnTo>
                  <a:lnTo>
                    <a:pt x="4704" y="2272"/>
                  </a:lnTo>
                  <a:close/>
                  <a:moveTo>
                    <a:pt x="2692" y="1796"/>
                  </a:moveTo>
                  <a:lnTo>
                    <a:pt x="2930" y="1927"/>
                  </a:lnTo>
                  <a:lnTo>
                    <a:pt x="929" y="5392"/>
                  </a:lnTo>
                  <a:lnTo>
                    <a:pt x="691" y="5261"/>
                  </a:lnTo>
                  <a:lnTo>
                    <a:pt x="2692" y="1796"/>
                  </a:lnTo>
                  <a:close/>
                  <a:moveTo>
                    <a:pt x="3215" y="4844"/>
                  </a:moveTo>
                  <a:cubicBezTo>
                    <a:pt x="3323" y="4844"/>
                    <a:pt x="3406" y="4892"/>
                    <a:pt x="3489" y="4975"/>
                  </a:cubicBezTo>
                  <a:cubicBezTo>
                    <a:pt x="3608" y="5130"/>
                    <a:pt x="3561" y="5344"/>
                    <a:pt x="3406" y="5451"/>
                  </a:cubicBezTo>
                  <a:lnTo>
                    <a:pt x="2323" y="6213"/>
                  </a:lnTo>
                  <a:cubicBezTo>
                    <a:pt x="2266" y="6255"/>
                    <a:pt x="2199" y="6275"/>
                    <a:pt x="2131" y="6275"/>
                  </a:cubicBezTo>
                  <a:cubicBezTo>
                    <a:pt x="2027" y="6275"/>
                    <a:pt x="1923" y="6228"/>
                    <a:pt x="1858" y="6142"/>
                  </a:cubicBezTo>
                  <a:cubicBezTo>
                    <a:pt x="1763" y="5987"/>
                    <a:pt x="1787" y="5785"/>
                    <a:pt x="1942" y="5677"/>
                  </a:cubicBezTo>
                  <a:lnTo>
                    <a:pt x="3025" y="4903"/>
                  </a:lnTo>
                  <a:cubicBezTo>
                    <a:pt x="3085" y="4856"/>
                    <a:pt x="3156" y="4844"/>
                    <a:pt x="3215" y="4844"/>
                  </a:cubicBezTo>
                  <a:close/>
                  <a:moveTo>
                    <a:pt x="3811" y="5606"/>
                  </a:moveTo>
                  <a:cubicBezTo>
                    <a:pt x="3918" y="5606"/>
                    <a:pt x="4001" y="5665"/>
                    <a:pt x="4061" y="5737"/>
                  </a:cubicBezTo>
                  <a:cubicBezTo>
                    <a:pt x="4180" y="5880"/>
                    <a:pt x="4144" y="6106"/>
                    <a:pt x="3989" y="6213"/>
                  </a:cubicBezTo>
                  <a:lnTo>
                    <a:pt x="3156" y="6820"/>
                  </a:lnTo>
                  <a:cubicBezTo>
                    <a:pt x="3100" y="6863"/>
                    <a:pt x="3032" y="6883"/>
                    <a:pt x="2964" y="6883"/>
                  </a:cubicBezTo>
                  <a:cubicBezTo>
                    <a:pt x="2861" y="6883"/>
                    <a:pt x="2756" y="6835"/>
                    <a:pt x="2692" y="6749"/>
                  </a:cubicBezTo>
                  <a:cubicBezTo>
                    <a:pt x="2573" y="6594"/>
                    <a:pt x="2620" y="6380"/>
                    <a:pt x="2775" y="6273"/>
                  </a:cubicBezTo>
                  <a:lnTo>
                    <a:pt x="3573" y="5689"/>
                  </a:lnTo>
                  <a:cubicBezTo>
                    <a:pt x="3608" y="5677"/>
                    <a:pt x="3632" y="5642"/>
                    <a:pt x="3668" y="5630"/>
                  </a:cubicBezTo>
                  <a:cubicBezTo>
                    <a:pt x="3704" y="5618"/>
                    <a:pt x="3763" y="5606"/>
                    <a:pt x="3811" y="5606"/>
                  </a:cubicBezTo>
                  <a:close/>
                  <a:moveTo>
                    <a:pt x="4415" y="6386"/>
                  </a:moveTo>
                  <a:cubicBezTo>
                    <a:pt x="4516" y="6386"/>
                    <a:pt x="4617" y="6431"/>
                    <a:pt x="4680" y="6523"/>
                  </a:cubicBezTo>
                  <a:cubicBezTo>
                    <a:pt x="4799" y="6666"/>
                    <a:pt x="4751" y="6892"/>
                    <a:pt x="4597" y="6999"/>
                  </a:cubicBezTo>
                  <a:lnTo>
                    <a:pt x="4001" y="7416"/>
                  </a:lnTo>
                  <a:cubicBezTo>
                    <a:pt x="3946" y="7462"/>
                    <a:pt x="3883" y="7479"/>
                    <a:pt x="3814" y="7479"/>
                  </a:cubicBezTo>
                  <a:cubicBezTo>
                    <a:pt x="3793" y="7479"/>
                    <a:pt x="3773" y="7478"/>
                    <a:pt x="3751" y="7475"/>
                  </a:cubicBezTo>
                  <a:cubicBezTo>
                    <a:pt x="3668" y="7463"/>
                    <a:pt x="3585" y="7416"/>
                    <a:pt x="3525" y="7344"/>
                  </a:cubicBezTo>
                  <a:cubicBezTo>
                    <a:pt x="3430" y="7189"/>
                    <a:pt x="3454" y="6987"/>
                    <a:pt x="3608" y="6880"/>
                  </a:cubicBezTo>
                  <a:lnTo>
                    <a:pt x="4180" y="6463"/>
                  </a:lnTo>
                  <a:lnTo>
                    <a:pt x="4216" y="6451"/>
                  </a:lnTo>
                  <a:cubicBezTo>
                    <a:pt x="4274" y="6407"/>
                    <a:pt x="4344" y="6386"/>
                    <a:pt x="4415" y="6386"/>
                  </a:cubicBezTo>
                  <a:close/>
                  <a:moveTo>
                    <a:pt x="2894" y="2594"/>
                  </a:moveTo>
                  <a:lnTo>
                    <a:pt x="3168" y="2760"/>
                  </a:lnTo>
                  <a:cubicBezTo>
                    <a:pt x="3193" y="2769"/>
                    <a:pt x="3212" y="2777"/>
                    <a:pt x="3234" y="2777"/>
                  </a:cubicBezTo>
                  <a:cubicBezTo>
                    <a:pt x="3243" y="2777"/>
                    <a:pt x="3253" y="2776"/>
                    <a:pt x="3263" y="2772"/>
                  </a:cubicBezTo>
                  <a:lnTo>
                    <a:pt x="3977" y="2677"/>
                  </a:lnTo>
                  <a:lnTo>
                    <a:pt x="4239" y="2784"/>
                  </a:lnTo>
                  <a:lnTo>
                    <a:pt x="4097" y="3379"/>
                  </a:lnTo>
                  <a:lnTo>
                    <a:pt x="4097" y="3415"/>
                  </a:lnTo>
                  <a:lnTo>
                    <a:pt x="4097" y="4701"/>
                  </a:lnTo>
                  <a:cubicBezTo>
                    <a:pt x="4097" y="5154"/>
                    <a:pt x="4454" y="5511"/>
                    <a:pt x="4894" y="5511"/>
                  </a:cubicBezTo>
                  <a:cubicBezTo>
                    <a:pt x="5347" y="5511"/>
                    <a:pt x="5704" y="5154"/>
                    <a:pt x="5704" y="4701"/>
                  </a:cubicBezTo>
                  <a:lnTo>
                    <a:pt x="5704" y="3439"/>
                  </a:lnTo>
                  <a:lnTo>
                    <a:pt x="5728" y="3391"/>
                  </a:lnTo>
                  <a:lnTo>
                    <a:pt x="8919" y="5118"/>
                  </a:lnTo>
                  <a:cubicBezTo>
                    <a:pt x="9061" y="5261"/>
                    <a:pt x="9121" y="5463"/>
                    <a:pt x="9038" y="5630"/>
                  </a:cubicBezTo>
                  <a:cubicBezTo>
                    <a:pt x="8973" y="5742"/>
                    <a:pt x="8860" y="5806"/>
                    <a:pt x="8742" y="5806"/>
                  </a:cubicBezTo>
                  <a:cubicBezTo>
                    <a:pt x="8685" y="5806"/>
                    <a:pt x="8627" y="5792"/>
                    <a:pt x="8573" y="5761"/>
                  </a:cubicBezTo>
                  <a:lnTo>
                    <a:pt x="6799" y="4796"/>
                  </a:lnTo>
                  <a:cubicBezTo>
                    <a:pt x="6777" y="4781"/>
                    <a:pt x="6753" y="4775"/>
                    <a:pt x="6730" y="4775"/>
                  </a:cubicBezTo>
                  <a:cubicBezTo>
                    <a:pt x="6679" y="4775"/>
                    <a:pt x="6630" y="4807"/>
                    <a:pt x="6597" y="4856"/>
                  </a:cubicBezTo>
                  <a:cubicBezTo>
                    <a:pt x="6549" y="4927"/>
                    <a:pt x="6585" y="5023"/>
                    <a:pt x="6656" y="5058"/>
                  </a:cubicBezTo>
                  <a:lnTo>
                    <a:pt x="8133" y="5868"/>
                  </a:lnTo>
                  <a:cubicBezTo>
                    <a:pt x="8288" y="5951"/>
                    <a:pt x="8347" y="6166"/>
                    <a:pt x="8264" y="6332"/>
                  </a:cubicBezTo>
                  <a:cubicBezTo>
                    <a:pt x="8198" y="6439"/>
                    <a:pt x="8080" y="6501"/>
                    <a:pt x="7959" y="6501"/>
                  </a:cubicBezTo>
                  <a:cubicBezTo>
                    <a:pt x="7905" y="6501"/>
                    <a:pt x="7851" y="6489"/>
                    <a:pt x="7799" y="6463"/>
                  </a:cubicBezTo>
                  <a:lnTo>
                    <a:pt x="6299" y="5642"/>
                  </a:lnTo>
                  <a:cubicBezTo>
                    <a:pt x="6277" y="5627"/>
                    <a:pt x="6252" y="5620"/>
                    <a:pt x="6227" y="5620"/>
                  </a:cubicBezTo>
                  <a:cubicBezTo>
                    <a:pt x="6173" y="5620"/>
                    <a:pt x="6118" y="5652"/>
                    <a:pt x="6085" y="5701"/>
                  </a:cubicBezTo>
                  <a:cubicBezTo>
                    <a:pt x="6049" y="5773"/>
                    <a:pt x="6073" y="5868"/>
                    <a:pt x="6144" y="5916"/>
                  </a:cubicBezTo>
                  <a:lnTo>
                    <a:pt x="7371" y="6570"/>
                  </a:lnTo>
                  <a:cubicBezTo>
                    <a:pt x="7537" y="6654"/>
                    <a:pt x="7597" y="6868"/>
                    <a:pt x="7502" y="7023"/>
                  </a:cubicBezTo>
                  <a:cubicBezTo>
                    <a:pt x="7444" y="7139"/>
                    <a:pt x="7322" y="7203"/>
                    <a:pt x="7197" y="7203"/>
                  </a:cubicBezTo>
                  <a:cubicBezTo>
                    <a:pt x="7143" y="7203"/>
                    <a:pt x="7088" y="7191"/>
                    <a:pt x="7037" y="7166"/>
                  </a:cubicBezTo>
                  <a:lnTo>
                    <a:pt x="5775" y="6463"/>
                  </a:lnTo>
                  <a:cubicBezTo>
                    <a:pt x="5753" y="6448"/>
                    <a:pt x="5728" y="6442"/>
                    <a:pt x="5704" y="6442"/>
                  </a:cubicBezTo>
                  <a:cubicBezTo>
                    <a:pt x="5650" y="6442"/>
                    <a:pt x="5597" y="6474"/>
                    <a:pt x="5573" y="6523"/>
                  </a:cubicBezTo>
                  <a:cubicBezTo>
                    <a:pt x="5525" y="6594"/>
                    <a:pt x="5549" y="6689"/>
                    <a:pt x="5632" y="6725"/>
                  </a:cubicBezTo>
                  <a:lnTo>
                    <a:pt x="6609" y="7261"/>
                  </a:lnTo>
                  <a:cubicBezTo>
                    <a:pt x="6775" y="7356"/>
                    <a:pt x="6835" y="7559"/>
                    <a:pt x="6740" y="7725"/>
                  </a:cubicBezTo>
                  <a:cubicBezTo>
                    <a:pt x="6683" y="7838"/>
                    <a:pt x="6567" y="7902"/>
                    <a:pt x="6450" y="7902"/>
                  </a:cubicBezTo>
                  <a:cubicBezTo>
                    <a:pt x="6394" y="7902"/>
                    <a:pt x="6337" y="7887"/>
                    <a:pt x="6287" y="7856"/>
                  </a:cubicBezTo>
                  <a:lnTo>
                    <a:pt x="5597" y="7487"/>
                  </a:lnTo>
                  <a:cubicBezTo>
                    <a:pt x="5597" y="7344"/>
                    <a:pt x="5549" y="7201"/>
                    <a:pt x="5466" y="7082"/>
                  </a:cubicBezTo>
                  <a:cubicBezTo>
                    <a:pt x="5347" y="6939"/>
                    <a:pt x="5168" y="6844"/>
                    <a:pt x="4990" y="6832"/>
                  </a:cubicBezTo>
                  <a:cubicBezTo>
                    <a:pt x="4990" y="6820"/>
                    <a:pt x="4990" y="6808"/>
                    <a:pt x="5001" y="6785"/>
                  </a:cubicBezTo>
                  <a:cubicBezTo>
                    <a:pt x="5037" y="6606"/>
                    <a:pt x="4990" y="6451"/>
                    <a:pt x="4882" y="6308"/>
                  </a:cubicBezTo>
                  <a:cubicBezTo>
                    <a:pt x="4763" y="6166"/>
                    <a:pt x="4585" y="6070"/>
                    <a:pt x="4406" y="6058"/>
                  </a:cubicBezTo>
                  <a:cubicBezTo>
                    <a:pt x="4406" y="6046"/>
                    <a:pt x="4406" y="6035"/>
                    <a:pt x="4418" y="6011"/>
                  </a:cubicBezTo>
                  <a:cubicBezTo>
                    <a:pt x="4454" y="5832"/>
                    <a:pt x="4406" y="5677"/>
                    <a:pt x="4299" y="5535"/>
                  </a:cubicBezTo>
                  <a:cubicBezTo>
                    <a:pt x="4180" y="5392"/>
                    <a:pt x="4001" y="5296"/>
                    <a:pt x="3823" y="5284"/>
                  </a:cubicBezTo>
                  <a:cubicBezTo>
                    <a:pt x="3823" y="5273"/>
                    <a:pt x="3823" y="5261"/>
                    <a:pt x="3847" y="5237"/>
                  </a:cubicBezTo>
                  <a:cubicBezTo>
                    <a:pt x="3870" y="5058"/>
                    <a:pt x="3823" y="4903"/>
                    <a:pt x="3727" y="4761"/>
                  </a:cubicBezTo>
                  <a:cubicBezTo>
                    <a:pt x="3600" y="4597"/>
                    <a:pt x="3413" y="4515"/>
                    <a:pt x="3222" y="4515"/>
                  </a:cubicBezTo>
                  <a:cubicBezTo>
                    <a:pt x="3093" y="4515"/>
                    <a:pt x="2962" y="4553"/>
                    <a:pt x="2846" y="4630"/>
                  </a:cubicBezTo>
                  <a:lnTo>
                    <a:pt x="1775" y="5404"/>
                  </a:lnTo>
                  <a:lnTo>
                    <a:pt x="1382" y="5201"/>
                  </a:lnTo>
                  <a:lnTo>
                    <a:pt x="2894" y="2594"/>
                  </a:lnTo>
                  <a:close/>
                  <a:moveTo>
                    <a:pt x="5009" y="7159"/>
                  </a:moveTo>
                  <a:cubicBezTo>
                    <a:pt x="5109" y="7159"/>
                    <a:pt x="5207" y="7205"/>
                    <a:pt x="5263" y="7297"/>
                  </a:cubicBezTo>
                  <a:cubicBezTo>
                    <a:pt x="5311" y="7356"/>
                    <a:pt x="5347" y="7451"/>
                    <a:pt x="5335" y="7535"/>
                  </a:cubicBezTo>
                  <a:cubicBezTo>
                    <a:pt x="5311" y="7630"/>
                    <a:pt x="5263" y="7701"/>
                    <a:pt x="5192" y="7761"/>
                  </a:cubicBezTo>
                  <a:lnTo>
                    <a:pt x="4835" y="8011"/>
                  </a:lnTo>
                  <a:cubicBezTo>
                    <a:pt x="4778" y="8053"/>
                    <a:pt x="4711" y="8073"/>
                    <a:pt x="4643" y="8073"/>
                  </a:cubicBezTo>
                  <a:cubicBezTo>
                    <a:pt x="4539" y="8073"/>
                    <a:pt x="4435" y="8026"/>
                    <a:pt x="4370" y="7940"/>
                  </a:cubicBezTo>
                  <a:cubicBezTo>
                    <a:pt x="4275" y="7785"/>
                    <a:pt x="4299" y="7582"/>
                    <a:pt x="4454" y="7475"/>
                  </a:cubicBezTo>
                  <a:lnTo>
                    <a:pt x="4775" y="7237"/>
                  </a:lnTo>
                  <a:lnTo>
                    <a:pt x="4811" y="7225"/>
                  </a:lnTo>
                  <a:cubicBezTo>
                    <a:pt x="4869" y="7181"/>
                    <a:pt x="4940" y="7159"/>
                    <a:pt x="5009" y="7159"/>
                  </a:cubicBezTo>
                  <a:close/>
                  <a:moveTo>
                    <a:pt x="182" y="0"/>
                  </a:moveTo>
                  <a:cubicBezTo>
                    <a:pt x="131" y="0"/>
                    <a:pt x="81" y="32"/>
                    <a:pt x="48" y="81"/>
                  </a:cubicBezTo>
                  <a:cubicBezTo>
                    <a:pt x="1" y="153"/>
                    <a:pt x="25" y="248"/>
                    <a:pt x="108" y="284"/>
                  </a:cubicBezTo>
                  <a:lnTo>
                    <a:pt x="2430" y="1629"/>
                  </a:lnTo>
                  <a:lnTo>
                    <a:pt x="418" y="5094"/>
                  </a:lnTo>
                  <a:lnTo>
                    <a:pt x="251" y="5011"/>
                  </a:lnTo>
                  <a:cubicBezTo>
                    <a:pt x="226" y="4994"/>
                    <a:pt x="200" y="4986"/>
                    <a:pt x="175" y="4986"/>
                  </a:cubicBezTo>
                  <a:cubicBezTo>
                    <a:pt x="126" y="4986"/>
                    <a:pt x="80" y="5015"/>
                    <a:pt x="48" y="5070"/>
                  </a:cubicBezTo>
                  <a:cubicBezTo>
                    <a:pt x="1" y="5142"/>
                    <a:pt x="25" y="5225"/>
                    <a:pt x="108" y="5273"/>
                  </a:cubicBezTo>
                  <a:lnTo>
                    <a:pt x="906" y="5737"/>
                  </a:lnTo>
                  <a:cubicBezTo>
                    <a:pt x="932" y="5752"/>
                    <a:pt x="958" y="5759"/>
                    <a:pt x="983" y="5759"/>
                  </a:cubicBezTo>
                  <a:cubicBezTo>
                    <a:pt x="1038" y="5759"/>
                    <a:pt x="1087" y="5726"/>
                    <a:pt x="1120" y="5677"/>
                  </a:cubicBezTo>
                  <a:lnTo>
                    <a:pt x="1239" y="5463"/>
                  </a:lnTo>
                  <a:lnTo>
                    <a:pt x="1561" y="5642"/>
                  </a:lnTo>
                  <a:cubicBezTo>
                    <a:pt x="1465" y="5856"/>
                    <a:pt x="1465" y="6106"/>
                    <a:pt x="1608" y="6320"/>
                  </a:cubicBezTo>
                  <a:cubicBezTo>
                    <a:pt x="1727" y="6499"/>
                    <a:pt x="1942" y="6582"/>
                    <a:pt x="2132" y="6582"/>
                  </a:cubicBezTo>
                  <a:cubicBezTo>
                    <a:pt x="2192" y="6582"/>
                    <a:pt x="2263" y="6570"/>
                    <a:pt x="2323" y="6558"/>
                  </a:cubicBezTo>
                  <a:cubicBezTo>
                    <a:pt x="2323" y="6689"/>
                    <a:pt x="2370" y="6820"/>
                    <a:pt x="2442" y="6928"/>
                  </a:cubicBezTo>
                  <a:cubicBezTo>
                    <a:pt x="2561" y="7094"/>
                    <a:pt x="2751" y="7178"/>
                    <a:pt x="2965" y="7178"/>
                  </a:cubicBezTo>
                  <a:cubicBezTo>
                    <a:pt x="3025" y="7178"/>
                    <a:pt x="3096" y="7166"/>
                    <a:pt x="3156" y="7154"/>
                  </a:cubicBezTo>
                  <a:cubicBezTo>
                    <a:pt x="3156" y="7285"/>
                    <a:pt x="3204" y="7404"/>
                    <a:pt x="3275" y="7523"/>
                  </a:cubicBezTo>
                  <a:cubicBezTo>
                    <a:pt x="3382" y="7654"/>
                    <a:pt x="3525" y="7749"/>
                    <a:pt x="3692" y="7773"/>
                  </a:cubicBezTo>
                  <a:cubicBezTo>
                    <a:pt x="3716" y="7773"/>
                    <a:pt x="3763" y="7785"/>
                    <a:pt x="3799" y="7785"/>
                  </a:cubicBezTo>
                  <a:cubicBezTo>
                    <a:pt x="3858" y="7785"/>
                    <a:pt x="3930" y="7773"/>
                    <a:pt x="3989" y="7761"/>
                  </a:cubicBezTo>
                  <a:cubicBezTo>
                    <a:pt x="3989" y="7892"/>
                    <a:pt x="4037" y="8011"/>
                    <a:pt x="4108" y="8130"/>
                  </a:cubicBezTo>
                  <a:cubicBezTo>
                    <a:pt x="4216" y="8261"/>
                    <a:pt x="4358" y="8356"/>
                    <a:pt x="4525" y="8380"/>
                  </a:cubicBezTo>
                  <a:cubicBezTo>
                    <a:pt x="4549" y="8380"/>
                    <a:pt x="4597" y="8404"/>
                    <a:pt x="4632" y="8404"/>
                  </a:cubicBezTo>
                  <a:cubicBezTo>
                    <a:pt x="4763" y="8404"/>
                    <a:pt x="4894" y="8356"/>
                    <a:pt x="5001" y="8285"/>
                  </a:cubicBezTo>
                  <a:lnTo>
                    <a:pt x="5359" y="8023"/>
                  </a:lnTo>
                  <a:cubicBezTo>
                    <a:pt x="5430" y="7963"/>
                    <a:pt x="5490" y="7904"/>
                    <a:pt x="5537" y="7820"/>
                  </a:cubicBezTo>
                  <a:lnTo>
                    <a:pt x="6156" y="8166"/>
                  </a:lnTo>
                  <a:cubicBezTo>
                    <a:pt x="6252" y="8201"/>
                    <a:pt x="6359" y="8237"/>
                    <a:pt x="6478" y="8237"/>
                  </a:cubicBezTo>
                  <a:cubicBezTo>
                    <a:pt x="6537" y="8237"/>
                    <a:pt x="6597" y="8225"/>
                    <a:pt x="6656" y="8201"/>
                  </a:cubicBezTo>
                  <a:cubicBezTo>
                    <a:pt x="6811" y="8166"/>
                    <a:pt x="6954" y="8047"/>
                    <a:pt x="7037" y="7892"/>
                  </a:cubicBezTo>
                  <a:cubicBezTo>
                    <a:pt x="7097" y="7773"/>
                    <a:pt x="7133" y="7642"/>
                    <a:pt x="7109" y="7523"/>
                  </a:cubicBezTo>
                  <a:cubicBezTo>
                    <a:pt x="7156" y="7523"/>
                    <a:pt x="7192" y="7535"/>
                    <a:pt x="7228" y="7535"/>
                  </a:cubicBezTo>
                  <a:cubicBezTo>
                    <a:pt x="7454" y="7535"/>
                    <a:pt x="7680" y="7416"/>
                    <a:pt x="7799" y="7213"/>
                  </a:cubicBezTo>
                  <a:cubicBezTo>
                    <a:pt x="7859" y="7094"/>
                    <a:pt x="7883" y="6951"/>
                    <a:pt x="7871" y="6832"/>
                  </a:cubicBezTo>
                  <a:cubicBezTo>
                    <a:pt x="7918" y="6832"/>
                    <a:pt x="7942" y="6856"/>
                    <a:pt x="7990" y="6856"/>
                  </a:cubicBezTo>
                  <a:cubicBezTo>
                    <a:pt x="8216" y="6856"/>
                    <a:pt x="8442" y="6737"/>
                    <a:pt x="8561" y="6523"/>
                  </a:cubicBezTo>
                  <a:cubicBezTo>
                    <a:pt x="8621" y="6404"/>
                    <a:pt x="8645" y="6273"/>
                    <a:pt x="8633" y="6154"/>
                  </a:cubicBezTo>
                  <a:cubicBezTo>
                    <a:pt x="8680" y="6154"/>
                    <a:pt x="8704" y="6166"/>
                    <a:pt x="8752" y="6166"/>
                  </a:cubicBezTo>
                  <a:cubicBezTo>
                    <a:pt x="8811" y="6166"/>
                    <a:pt x="8871" y="6154"/>
                    <a:pt x="8930" y="6142"/>
                  </a:cubicBezTo>
                  <a:cubicBezTo>
                    <a:pt x="9097" y="6094"/>
                    <a:pt x="9228" y="5975"/>
                    <a:pt x="9311" y="5820"/>
                  </a:cubicBezTo>
                  <a:cubicBezTo>
                    <a:pt x="9407" y="5677"/>
                    <a:pt x="9419" y="5499"/>
                    <a:pt x="9359" y="5332"/>
                  </a:cubicBezTo>
                  <a:cubicBezTo>
                    <a:pt x="9347" y="5284"/>
                    <a:pt x="9335" y="5261"/>
                    <a:pt x="9311" y="5213"/>
                  </a:cubicBezTo>
                  <a:lnTo>
                    <a:pt x="9585" y="5023"/>
                  </a:lnTo>
                  <a:lnTo>
                    <a:pt x="9728" y="5201"/>
                  </a:lnTo>
                  <a:cubicBezTo>
                    <a:pt x="9756" y="5236"/>
                    <a:pt x="9804" y="5254"/>
                    <a:pt x="9853" y="5254"/>
                  </a:cubicBezTo>
                  <a:cubicBezTo>
                    <a:pt x="9889" y="5254"/>
                    <a:pt x="9925" y="5245"/>
                    <a:pt x="9954" y="5225"/>
                  </a:cubicBezTo>
                  <a:lnTo>
                    <a:pt x="10371" y="4903"/>
                  </a:lnTo>
                  <a:cubicBezTo>
                    <a:pt x="10431" y="4808"/>
                    <a:pt x="10431" y="4725"/>
                    <a:pt x="10395" y="4653"/>
                  </a:cubicBezTo>
                  <a:cubicBezTo>
                    <a:pt x="10350" y="4616"/>
                    <a:pt x="10300" y="4592"/>
                    <a:pt x="10254" y="4592"/>
                  </a:cubicBezTo>
                  <a:cubicBezTo>
                    <a:pt x="10228" y="4592"/>
                    <a:pt x="10202" y="4600"/>
                    <a:pt x="10181" y="4618"/>
                  </a:cubicBezTo>
                  <a:lnTo>
                    <a:pt x="9883" y="4856"/>
                  </a:lnTo>
                  <a:lnTo>
                    <a:pt x="7454" y="1689"/>
                  </a:lnTo>
                  <a:lnTo>
                    <a:pt x="8835" y="796"/>
                  </a:lnTo>
                  <a:cubicBezTo>
                    <a:pt x="8919" y="748"/>
                    <a:pt x="8930" y="665"/>
                    <a:pt x="8883" y="582"/>
                  </a:cubicBezTo>
                  <a:cubicBezTo>
                    <a:pt x="8854" y="539"/>
                    <a:pt x="8813" y="517"/>
                    <a:pt x="8769" y="517"/>
                  </a:cubicBezTo>
                  <a:cubicBezTo>
                    <a:pt x="8740" y="517"/>
                    <a:pt x="8709" y="527"/>
                    <a:pt x="8680" y="546"/>
                  </a:cubicBezTo>
                  <a:lnTo>
                    <a:pt x="7156" y="1522"/>
                  </a:lnTo>
                  <a:cubicBezTo>
                    <a:pt x="7085" y="1570"/>
                    <a:pt x="7073" y="1677"/>
                    <a:pt x="7109" y="1748"/>
                  </a:cubicBezTo>
                  <a:lnTo>
                    <a:pt x="7395" y="2106"/>
                  </a:lnTo>
                  <a:lnTo>
                    <a:pt x="7204" y="2248"/>
                  </a:lnTo>
                  <a:lnTo>
                    <a:pt x="6418" y="1998"/>
                  </a:lnTo>
                  <a:cubicBezTo>
                    <a:pt x="6406" y="1998"/>
                    <a:pt x="6383" y="1986"/>
                    <a:pt x="6371" y="1986"/>
                  </a:cubicBezTo>
                  <a:lnTo>
                    <a:pt x="4585" y="1986"/>
                  </a:lnTo>
                  <a:cubicBezTo>
                    <a:pt x="4513" y="1986"/>
                    <a:pt x="4454" y="2034"/>
                    <a:pt x="4442" y="2106"/>
                  </a:cubicBezTo>
                  <a:lnTo>
                    <a:pt x="4335" y="2510"/>
                  </a:lnTo>
                  <a:lnTo>
                    <a:pt x="4073" y="2403"/>
                  </a:lnTo>
                  <a:cubicBezTo>
                    <a:pt x="4049" y="2391"/>
                    <a:pt x="4037" y="2391"/>
                    <a:pt x="4001" y="2391"/>
                  </a:cubicBezTo>
                  <a:lnTo>
                    <a:pt x="3287" y="2475"/>
                  </a:lnTo>
                  <a:lnTo>
                    <a:pt x="3049" y="2344"/>
                  </a:lnTo>
                  <a:lnTo>
                    <a:pt x="3275" y="1939"/>
                  </a:lnTo>
                  <a:cubicBezTo>
                    <a:pt x="3323" y="1867"/>
                    <a:pt x="3287" y="1772"/>
                    <a:pt x="3215" y="1736"/>
                  </a:cubicBezTo>
                  <a:lnTo>
                    <a:pt x="251" y="22"/>
                  </a:lnTo>
                  <a:cubicBezTo>
                    <a:pt x="228" y="7"/>
                    <a:pt x="205" y="0"/>
                    <a:pt x="18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255;p59">
              <a:extLst>
                <a:ext uri="{FF2B5EF4-FFF2-40B4-BE49-F238E27FC236}">
                  <a16:creationId xmlns:a16="http://schemas.microsoft.com/office/drawing/2014/main" id="{EE51D661-C1D9-2A91-D550-7F28B3E960FC}"/>
                </a:ext>
              </a:extLst>
            </p:cNvPr>
            <p:cNvSpPr/>
            <p:nvPr/>
          </p:nvSpPr>
          <p:spPr>
            <a:xfrm>
              <a:off x="6965173" y="2009304"/>
              <a:ext cx="38670" cy="27181"/>
            </a:xfrm>
            <a:custGeom>
              <a:avLst/>
              <a:gdLst/>
              <a:ahLst/>
              <a:cxnLst/>
              <a:rect l="l" t="t" r="r" b="b"/>
              <a:pathLst>
                <a:path w="1215" h="854" extrusionOk="0">
                  <a:moveTo>
                    <a:pt x="1023" y="1"/>
                  </a:moveTo>
                  <a:cubicBezTo>
                    <a:pt x="995" y="1"/>
                    <a:pt x="966" y="8"/>
                    <a:pt x="941" y="20"/>
                  </a:cubicBezTo>
                  <a:lnTo>
                    <a:pt x="95" y="580"/>
                  </a:lnTo>
                  <a:cubicBezTo>
                    <a:pt x="12" y="616"/>
                    <a:pt x="0" y="711"/>
                    <a:pt x="48" y="782"/>
                  </a:cubicBezTo>
                  <a:cubicBezTo>
                    <a:pt x="83" y="830"/>
                    <a:pt x="119" y="854"/>
                    <a:pt x="179" y="854"/>
                  </a:cubicBezTo>
                  <a:cubicBezTo>
                    <a:pt x="214" y="854"/>
                    <a:pt x="238" y="842"/>
                    <a:pt x="274" y="830"/>
                  </a:cubicBezTo>
                  <a:lnTo>
                    <a:pt x="1119" y="282"/>
                  </a:lnTo>
                  <a:cubicBezTo>
                    <a:pt x="1179" y="235"/>
                    <a:pt x="1214" y="140"/>
                    <a:pt x="1155" y="68"/>
                  </a:cubicBezTo>
                  <a:cubicBezTo>
                    <a:pt x="1124" y="22"/>
                    <a:pt x="1074" y="1"/>
                    <a:pt x="102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420;p43">
            <a:extLst>
              <a:ext uri="{FF2B5EF4-FFF2-40B4-BE49-F238E27FC236}">
                <a16:creationId xmlns:a16="http://schemas.microsoft.com/office/drawing/2014/main" id="{8383046F-BA61-AFFE-DDEA-B992DB6ACE15}"/>
              </a:ext>
            </a:extLst>
          </p:cNvPr>
          <p:cNvSpPr/>
          <p:nvPr/>
        </p:nvSpPr>
        <p:spPr>
          <a:xfrm>
            <a:off x="6139868" y="564190"/>
            <a:ext cx="1630425" cy="630936"/>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Buyer and sellers agree in advance on the number of goods and the strike price for those goods with payments</a:t>
            </a:r>
            <a:endParaRPr sz="900" dirty="0">
              <a:solidFill>
                <a:schemeClr val="bg1"/>
              </a:solidFill>
              <a:latin typeface="Catamaran Light" panose="020B0604020202020204" charset="0"/>
              <a:cs typeface="Catamaran Light" panose="020B0604020202020204" charset="0"/>
            </a:endParaRPr>
          </a:p>
        </p:txBody>
      </p:sp>
      <p:sp>
        <p:nvSpPr>
          <p:cNvPr id="44" name="Google Shape;420;p43">
            <a:extLst>
              <a:ext uri="{FF2B5EF4-FFF2-40B4-BE49-F238E27FC236}">
                <a16:creationId xmlns:a16="http://schemas.microsoft.com/office/drawing/2014/main" id="{732C4B70-4188-9FF9-61BE-38A6B7C05301}"/>
              </a:ext>
            </a:extLst>
          </p:cNvPr>
          <p:cNvSpPr/>
          <p:nvPr/>
        </p:nvSpPr>
        <p:spPr>
          <a:xfrm>
            <a:off x="6139868" y="1896258"/>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Buyer holds the contract during the determined contract life or till expiration</a:t>
            </a:r>
            <a:endParaRPr sz="900" dirty="0">
              <a:solidFill>
                <a:schemeClr val="bg1"/>
              </a:solidFill>
              <a:latin typeface="Catamaran Light" panose="020B0604020202020204" charset="0"/>
              <a:cs typeface="Catamaran Light" panose="020B0604020202020204" charset="0"/>
            </a:endParaRPr>
          </a:p>
        </p:txBody>
      </p:sp>
      <p:sp>
        <p:nvSpPr>
          <p:cNvPr id="45" name="Google Shape;420;p43">
            <a:extLst>
              <a:ext uri="{FF2B5EF4-FFF2-40B4-BE49-F238E27FC236}">
                <a16:creationId xmlns:a16="http://schemas.microsoft.com/office/drawing/2014/main" id="{91E085BF-8415-B84C-BD7C-99A5F390D799}"/>
              </a:ext>
            </a:extLst>
          </p:cNvPr>
          <p:cNvSpPr/>
          <p:nvPr/>
        </p:nvSpPr>
        <p:spPr>
          <a:xfrm>
            <a:off x="6140357" y="3209632"/>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If the price of goods hits the strike price, the buyer has the option to perform transaction. Otherwise, worthless</a:t>
            </a:r>
            <a:endParaRPr sz="900" dirty="0">
              <a:solidFill>
                <a:schemeClr val="bg1"/>
              </a:solidFill>
              <a:latin typeface="Catamaran Light" panose="020B0604020202020204" charset="0"/>
              <a:cs typeface="Catamaran Light" panose="020B0604020202020204" charset="0"/>
            </a:endParaRPr>
          </a:p>
        </p:txBody>
      </p:sp>
      <p:sp>
        <p:nvSpPr>
          <p:cNvPr id="46" name="Oval 45">
            <a:extLst>
              <a:ext uri="{FF2B5EF4-FFF2-40B4-BE49-F238E27FC236}">
                <a16:creationId xmlns:a16="http://schemas.microsoft.com/office/drawing/2014/main" id="{3B0BA3CD-8200-7BD1-C31C-9095F702EF8C}"/>
              </a:ext>
            </a:extLst>
          </p:cNvPr>
          <p:cNvSpPr/>
          <p:nvPr/>
        </p:nvSpPr>
        <p:spPr>
          <a:xfrm>
            <a:off x="5248081" y="569423"/>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1</a:t>
            </a:r>
          </a:p>
        </p:txBody>
      </p:sp>
      <p:sp>
        <p:nvSpPr>
          <p:cNvPr id="48" name="Oval 47">
            <a:extLst>
              <a:ext uri="{FF2B5EF4-FFF2-40B4-BE49-F238E27FC236}">
                <a16:creationId xmlns:a16="http://schemas.microsoft.com/office/drawing/2014/main" id="{669AACE7-2812-ECB3-49BF-50E1A5C27766}"/>
              </a:ext>
            </a:extLst>
          </p:cNvPr>
          <p:cNvSpPr/>
          <p:nvPr/>
        </p:nvSpPr>
        <p:spPr>
          <a:xfrm>
            <a:off x="5254100" y="3204247"/>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3</a:t>
            </a:r>
          </a:p>
        </p:txBody>
      </p:sp>
      <p:pic>
        <p:nvPicPr>
          <p:cNvPr id="7172" name="Picture 4" descr="Greek olive oil and history">
            <a:extLst>
              <a:ext uri="{FF2B5EF4-FFF2-40B4-BE49-F238E27FC236}">
                <a16:creationId xmlns:a16="http://schemas.microsoft.com/office/drawing/2014/main" id="{7C6AD0A5-FE6E-48EE-A165-1B5538B93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251" y="0"/>
            <a:ext cx="3017594" cy="28499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oogle Shape;5283;p59">
            <a:extLst>
              <a:ext uri="{FF2B5EF4-FFF2-40B4-BE49-F238E27FC236}">
                <a16:creationId xmlns:a16="http://schemas.microsoft.com/office/drawing/2014/main" id="{E2203F84-32FB-A8C9-5A3D-B5387B9B6222}"/>
              </a:ext>
            </a:extLst>
          </p:cNvPr>
          <p:cNvGrpSpPr/>
          <p:nvPr/>
        </p:nvGrpSpPr>
        <p:grpSpPr>
          <a:xfrm>
            <a:off x="6092528" y="1250538"/>
            <a:ext cx="502920" cy="457200"/>
            <a:chOff x="5778676" y="3826972"/>
            <a:chExt cx="349052" cy="313055"/>
          </a:xfrm>
        </p:grpSpPr>
        <p:sp>
          <p:nvSpPr>
            <p:cNvPr id="7" name="Google Shape;5284;p59">
              <a:extLst>
                <a:ext uri="{FF2B5EF4-FFF2-40B4-BE49-F238E27FC236}">
                  <a16:creationId xmlns:a16="http://schemas.microsoft.com/office/drawing/2014/main" id="{4047A953-5313-7F0F-2317-40D6D4A9962D}"/>
                </a:ext>
              </a:extLst>
            </p:cNvPr>
            <p:cNvSpPr/>
            <p:nvPr/>
          </p:nvSpPr>
          <p:spPr>
            <a:xfrm>
              <a:off x="5923045" y="3890659"/>
              <a:ext cx="27690" cy="48155"/>
            </a:xfrm>
            <a:custGeom>
              <a:avLst/>
              <a:gdLst/>
              <a:ahLst/>
              <a:cxnLst/>
              <a:rect l="l" t="t" r="r" b="b"/>
              <a:pathLst>
                <a:path w="870" h="1513" extrusionOk="0">
                  <a:moveTo>
                    <a:pt x="406" y="286"/>
                  </a:moveTo>
                  <a:lnTo>
                    <a:pt x="406" y="560"/>
                  </a:lnTo>
                  <a:cubicBezTo>
                    <a:pt x="299" y="524"/>
                    <a:pt x="251" y="488"/>
                    <a:pt x="251" y="417"/>
                  </a:cubicBezTo>
                  <a:cubicBezTo>
                    <a:pt x="251" y="345"/>
                    <a:pt x="334" y="298"/>
                    <a:pt x="406" y="286"/>
                  </a:cubicBezTo>
                  <a:close/>
                  <a:moveTo>
                    <a:pt x="513" y="845"/>
                  </a:moveTo>
                  <a:cubicBezTo>
                    <a:pt x="632" y="893"/>
                    <a:pt x="644" y="953"/>
                    <a:pt x="644" y="1012"/>
                  </a:cubicBezTo>
                  <a:cubicBezTo>
                    <a:pt x="644" y="1119"/>
                    <a:pt x="584" y="1155"/>
                    <a:pt x="513" y="1179"/>
                  </a:cubicBezTo>
                  <a:lnTo>
                    <a:pt x="513" y="845"/>
                  </a:lnTo>
                  <a:close/>
                  <a:moveTo>
                    <a:pt x="465" y="0"/>
                  </a:moveTo>
                  <a:cubicBezTo>
                    <a:pt x="441" y="0"/>
                    <a:pt x="406" y="12"/>
                    <a:pt x="406" y="48"/>
                  </a:cubicBezTo>
                  <a:lnTo>
                    <a:pt x="406" y="83"/>
                  </a:lnTo>
                  <a:cubicBezTo>
                    <a:pt x="179" y="119"/>
                    <a:pt x="48" y="238"/>
                    <a:pt x="48" y="441"/>
                  </a:cubicBezTo>
                  <a:cubicBezTo>
                    <a:pt x="48" y="667"/>
                    <a:pt x="215" y="738"/>
                    <a:pt x="406" y="810"/>
                  </a:cubicBezTo>
                  <a:lnTo>
                    <a:pt x="406" y="1191"/>
                  </a:lnTo>
                  <a:cubicBezTo>
                    <a:pt x="299" y="1167"/>
                    <a:pt x="251" y="1143"/>
                    <a:pt x="168" y="1072"/>
                  </a:cubicBezTo>
                  <a:cubicBezTo>
                    <a:pt x="149" y="1058"/>
                    <a:pt x="132" y="1051"/>
                    <a:pt x="116" y="1051"/>
                  </a:cubicBezTo>
                  <a:cubicBezTo>
                    <a:pt x="92" y="1051"/>
                    <a:pt x="70" y="1067"/>
                    <a:pt x="48" y="1095"/>
                  </a:cubicBezTo>
                  <a:cubicBezTo>
                    <a:pt x="1" y="1155"/>
                    <a:pt x="1" y="1215"/>
                    <a:pt x="48" y="1262"/>
                  </a:cubicBezTo>
                  <a:cubicBezTo>
                    <a:pt x="120" y="1357"/>
                    <a:pt x="275" y="1417"/>
                    <a:pt x="406" y="1417"/>
                  </a:cubicBezTo>
                  <a:lnTo>
                    <a:pt x="406" y="1476"/>
                  </a:lnTo>
                  <a:cubicBezTo>
                    <a:pt x="406" y="1500"/>
                    <a:pt x="441" y="1512"/>
                    <a:pt x="465" y="1512"/>
                  </a:cubicBezTo>
                  <a:cubicBezTo>
                    <a:pt x="501" y="1512"/>
                    <a:pt x="525" y="1500"/>
                    <a:pt x="525" y="1476"/>
                  </a:cubicBezTo>
                  <a:lnTo>
                    <a:pt x="525" y="1417"/>
                  </a:lnTo>
                  <a:cubicBezTo>
                    <a:pt x="715" y="1381"/>
                    <a:pt x="870" y="1262"/>
                    <a:pt x="870" y="1024"/>
                  </a:cubicBezTo>
                  <a:cubicBezTo>
                    <a:pt x="870" y="774"/>
                    <a:pt x="739" y="679"/>
                    <a:pt x="525" y="607"/>
                  </a:cubicBezTo>
                  <a:lnTo>
                    <a:pt x="525" y="286"/>
                  </a:lnTo>
                  <a:cubicBezTo>
                    <a:pt x="572" y="286"/>
                    <a:pt x="596" y="298"/>
                    <a:pt x="656" y="322"/>
                  </a:cubicBezTo>
                  <a:cubicBezTo>
                    <a:pt x="682" y="335"/>
                    <a:pt x="713" y="352"/>
                    <a:pt x="745" y="352"/>
                  </a:cubicBezTo>
                  <a:cubicBezTo>
                    <a:pt x="770" y="352"/>
                    <a:pt x="796" y="341"/>
                    <a:pt x="822" y="310"/>
                  </a:cubicBezTo>
                  <a:cubicBezTo>
                    <a:pt x="858" y="262"/>
                    <a:pt x="870" y="202"/>
                    <a:pt x="810" y="155"/>
                  </a:cubicBezTo>
                  <a:cubicBezTo>
                    <a:pt x="739" y="107"/>
                    <a:pt x="620" y="83"/>
                    <a:pt x="525" y="83"/>
                  </a:cubicBezTo>
                  <a:lnTo>
                    <a:pt x="525" y="48"/>
                  </a:lnTo>
                  <a:cubicBezTo>
                    <a:pt x="525" y="12"/>
                    <a:pt x="501" y="0"/>
                    <a:pt x="46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285;p59">
              <a:extLst>
                <a:ext uri="{FF2B5EF4-FFF2-40B4-BE49-F238E27FC236}">
                  <a16:creationId xmlns:a16="http://schemas.microsoft.com/office/drawing/2014/main" id="{91DD5972-5E5C-36BD-3A89-EAF1C9084770}"/>
                </a:ext>
              </a:extLst>
            </p:cNvPr>
            <p:cNvSpPr/>
            <p:nvPr/>
          </p:nvSpPr>
          <p:spPr>
            <a:xfrm>
              <a:off x="5976866" y="3843268"/>
              <a:ext cx="80364" cy="80364"/>
            </a:xfrm>
            <a:custGeom>
              <a:avLst/>
              <a:gdLst/>
              <a:ahLst/>
              <a:cxnLst/>
              <a:rect l="l" t="t" r="r" b="b"/>
              <a:pathLst>
                <a:path w="2525" h="2525" extrusionOk="0">
                  <a:moveTo>
                    <a:pt x="1263" y="310"/>
                  </a:moveTo>
                  <a:cubicBezTo>
                    <a:pt x="1786" y="310"/>
                    <a:pt x="2215" y="739"/>
                    <a:pt x="2215" y="1263"/>
                  </a:cubicBezTo>
                  <a:cubicBezTo>
                    <a:pt x="2215" y="1787"/>
                    <a:pt x="1798" y="2215"/>
                    <a:pt x="1263" y="2215"/>
                  </a:cubicBezTo>
                  <a:cubicBezTo>
                    <a:pt x="739" y="2215"/>
                    <a:pt x="310" y="1787"/>
                    <a:pt x="310" y="1263"/>
                  </a:cubicBezTo>
                  <a:cubicBezTo>
                    <a:pt x="310" y="739"/>
                    <a:pt x="739" y="310"/>
                    <a:pt x="1263" y="310"/>
                  </a:cubicBezTo>
                  <a:close/>
                  <a:moveTo>
                    <a:pt x="1263" y="1"/>
                  </a:moveTo>
                  <a:cubicBezTo>
                    <a:pt x="560" y="1"/>
                    <a:pt x="1" y="560"/>
                    <a:pt x="1" y="1263"/>
                  </a:cubicBezTo>
                  <a:cubicBezTo>
                    <a:pt x="1" y="1965"/>
                    <a:pt x="560" y="2525"/>
                    <a:pt x="1263" y="2525"/>
                  </a:cubicBezTo>
                  <a:cubicBezTo>
                    <a:pt x="1965" y="2525"/>
                    <a:pt x="2525" y="1965"/>
                    <a:pt x="2525" y="1263"/>
                  </a:cubicBezTo>
                  <a:cubicBezTo>
                    <a:pt x="2525" y="560"/>
                    <a:pt x="1965"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286;p59">
              <a:extLst>
                <a:ext uri="{FF2B5EF4-FFF2-40B4-BE49-F238E27FC236}">
                  <a16:creationId xmlns:a16="http://schemas.microsoft.com/office/drawing/2014/main" id="{257FF38D-E591-A394-2FAB-EC6A26B68524}"/>
                </a:ext>
              </a:extLst>
            </p:cNvPr>
            <p:cNvSpPr/>
            <p:nvPr/>
          </p:nvSpPr>
          <p:spPr>
            <a:xfrm>
              <a:off x="5879473" y="3826972"/>
              <a:ext cx="193288" cy="144051"/>
            </a:xfrm>
            <a:custGeom>
              <a:avLst/>
              <a:gdLst/>
              <a:ahLst/>
              <a:cxnLst/>
              <a:rect l="l" t="t" r="r" b="b"/>
              <a:pathLst>
                <a:path w="6073" h="4526" extrusionOk="0">
                  <a:moveTo>
                    <a:pt x="1798" y="1775"/>
                  </a:moveTo>
                  <a:cubicBezTo>
                    <a:pt x="2132" y="1775"/>
                    <a:pt x="2430" y="1942"/>
                    <a:pt x="2596" y="2192"/>
                  </a:cubicBezTo>
                  <a:cubicBezTo>
                    <a:pt x="2620" y="2346"/>
                    <a:pt x="2680" y="2477"/>
                    <a:pt x="2739" y="2608"/>
                  </a:cubicBezTo>
                  <a:cubicBezTo>
                    <a:pt x="2739" y="2656"/>
                    <a:pt x="2751" y="2704"/>
                    <a:pt x="2751" y="2727"/>
                  </a:cubicBezTo>
                  <a:cubicBezTo>
                    <a:pt x="2751" y="3251"/>
                    <a:pt x="2322" y="3680"/>
                    <a:pt x="1798" y="3680"/>
                  </a:cubicBezTo>
                  <a:cubicBezTo>
                    <a:pt x="1287" y="3680"/>
                    <a:pt x="846" y="3251"/>
                    <a:pt x="846" y="2727"/>
                  </a:cubicBezTo>
                  <a:cubicBezTo>
                    <a:pt x="846" y="2203"/>
                    <a:pt x="1287" y="1775"/>
                    <a:pt x="1798" y="1775"/>
                  </a:cubicBezTo>
                  <a:close/>
                  <a:moveTo>
                    <a:pt x="1810" y="1251"/>
                  </a:moveTo>
                  <a:cubicBezTo>
                    <a:pt x="2072" y="1251"/>
                    <a:pt x="2334" y="1334"/>
                    <a:pt x="2560" y="1465"/>
                  </a:cubicBezTo>
                  <a:cubicBezTo>
                    <a:pt x="2549" y="1537"/>
                    <a:pt x="2549" y="1632"/>
                    <a:pt x="2537" y="1692"/>
                  </a:cubicBezTo>
                  <a:cubicBezTo>
                    <a:pt x="2322" y="1537"/>
                    <a:pt x="2072" y="1453"/>
                    <a:pt x="1787" y="1453"/>
                  </a:cubicBezTo>
                  <a:cubicBezTo>
                    <a:pt x="1084" y="1453"/>
                    <a:pt x="525" y="2013"/>
                    <a:pt x="525" y="2715"/>
                  </a:cubicBezTo>
                  <a:cubicBezTo>
                    <a:pt x="525" y="3418"/>
                    <a:pt x="1084" y="3978"/>
                    <a:pt x="1787" y="3978"/>
                  </a:cubicBezTo>
                  <a:cubicBezTo>
                    <a:pt x="2382" y="3978"/>
                    <a:pt x="2894" y="3561"/>
                    <a:pt x="3025" y="3001"/>
                  </a:cubicBezTo>
                  <a:lnTo>
                    <a:pt x="3192" y="3156"/>
                  </a:lnTo>
                  <a:cubicBezTo>
                    <a:pt x="3025" y="3775"/>
                    <a:pt x="2465" y="4204"/>
                    <a:pt x="1810" y="4204"/>
                  </a:cubicBezTo>
                  <a:cubicBezTo>
                    <a:pt x="1001" y="4204"/>
                    <a:pt x="334" y="3549"/>
                    <a:pt x="334" y="2727"/>
                  </a:cubicBezTo>
                  <a:cubicBezTo>
                    <a:pt x="334" y="1906"/>
                    <a:pt x="989" y="1251"/>
                    <a:pt x="1810" y="1251"/>
                  </a:cubicBezTo>
                  <a:close/>
                  <a:moveTo>
                    <a:pt x="4299" y="1"/>
                  </a:moveTo>
                  <a:cubicBezTo>
                    <a:pt x="3549" y="1"/>
                    <a:pt x="2894" y="501"/>
                    <a:pt x="2632" y="1168"/>
                  </a:cubicBezTo>
                  <a:cubicBezTo>
                    <a:pt x="2382" y="1037"/>
                    <a:pt x="2084" y="953"/>
                    <a:pt x="1787" y="953"/>
                  </a:cubicBezTo>
                  <a:cubicBezTo>
                    <a:pt x="810" y="953"/>
                    <a:pt x="1" y="1763"/>
                    <a:pt x="1" y="2739"/>
                  </a:cubicBezTo>
                  <a:cubicBezTo>
                    <a:pt x="1" y="3727"/>
                    <a:pt x="810" y="4525"/>
                    <a:pt x="1787" y="4525"/>
                  </a:cubicBezTo>
                  <a:cubicBezTo>
                    <a:pt x="2549" y="4525"/>
                    <a:pt x="3203" y="4049"/>
                    <a:pt x="3453" y="3370"/>
                  </a:cubicBezTo>
                  <a:cubicBezTo>
                    <a:pt x="3703" y="3501"/>
                    <a:pt x="3989" y="3573"/>
                    <a:pt x="4299" y="3573"/>
                  </a:cubicBezTo>
                  <a:cubicBezTo>
                    <a:pt x="4704" y="3573"/>
                    <a:pt x="5108" y="3442"/>
                    <a:pt x="5418" y="3192"/>
                  </a:cubicBezTo>
                  <a:cubicBezTo>
                    <a:pt x="5728" y="2942"/>
                    <a:pt x="5954" y="2596"/>
                    <a:pt x="6049" y="2203"/>
                  </a:cubicBezTo>
                  <a:cubicBezTo>
                    <a:pt x="6073" y="2108"/>
                    <a:pt x="6037" y="2013"/>
                    <a:pt x="5942" y="2001"/>
                  </a:cubicBezTo>
                  <a:cubicBezTo>
                    <a:pt x="5932" y="2000"/>
                    <a:pt x="5921" y="1999"/>
                    <a:pt x="5911" y="1999"/>
                  </a:cubicBezTo>
                  <a:cubicBezTo>
                    <a:pt x="5839" y="1999"/>
                    <a:pt x="5772" y="2037"/>
                    <a:pt x="5751" y="2120"/>
                  </a:cubicBezTo>
                  <a:cubicBezTo>
                    <a:pt x="5597" y="2787"/>
                    <a:pt x="5001" y="3251"/>
                    <a:pt x="4323" y="3251"/>
                  </a:cubicBezTo>
                  <a:cubicBezTo>
                    <a:pt x="3787" y="3251"/>
                    <a:pt x="3311" y="2965"/>
                    <a:pt x="3037" y="2501"/>
                  </a:cubicBezTo>
                  <a:cubicBezTo>
                    <a:pt x="3013" y="2358"/>
                    <a:pt x="2953" y="2203"/>
                    <a:pt x="2882" y="2084"/>
                  </a:cubicBezTo>
                  <a:cubicBezTo>
                    <a:pt x="2680" y="1180"/>
                    <a:pt x="3382" y="322"/>
                    <a:pt x="4311" y="322"/>
                  </a:cubicBezTo>
                  <a:cubicBezTo>
                    <a:pt x="4989" y="322"/>
                    <a:pt x="5585" y="775"/>
                    <a:pt x="5739" y="1453"/>
                  </a:cubicBezTo>
                  <a:cubicBezTo>
                    <a:pt x="5750" y="1528"/>
                    <a:pt x="5818" y="1574"/>
                    <a:pt x="5901" y="1574"/>
                  </a:cubicBezTo>
                  <a:cubicBezTo>
                    <a:pt x="5911" y="1574"/>
                    <a:pt x="5920" y="1574"/>
                    <a:pt x="5930" y="1572"/>
                  </a:cubicBezTo>
                  <a:cubicBezTo>
                    <a:pt x="6013" y="1549"/>
                    <a:pt x="6061" y="1465"/>
                    <a:pt x="6049" y="1370"/>
                  </a:cubicBezTo>
                  <a:cubicBezTo>
                    <a:pt x="5954" y="989"/>
                    <a:pt x="5739" y="644"/>
                    <a:pt x="5418" y="394"/>
                  </a:cubicBezTo>
                  <a:cubicBezTo>
                    <a:pt x="5108" y="144"/>
                    <a:pt x="4704" y="1"/>
                    <a:pt x="429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287;p59">
              <a:extLst>
                <a:ext uri="{FF2B5EF4-FFF2-40B4-BE49-F238E27FC236}">
                  <a16:creationId xmlns:a16="http://schemas.microsoft.com/office/drawing/2014/main" id="{27C2FFD3-762C-38B4-0CDA-00C9525DB060}"/>
                </a:ext>
              </a:extLst>
            </p:cNvPr>
            <p:cNvSpPr/>
            <p:nvPr/>
          </p:nvSpPr>
          <p:spPr>
            <a:xfrm>
              <a:off x="6003760" y="3859946"/>
              <a:ext cx="26958" cy="47773"/>
            </a:xfrm>
            <a:custGeom>
              <a:avLst/>
              <a:gdLst/>
              <a:ahLst/>
              <a:cxnLst/>
              <a:rect l="l" t="t" r="r" b="b"/>
              <a:pathLst>
                <a:path w="847" h="1501" extrusionOk="0">
                  <a:moveTo>
                    <a:pt x="382" y="298"/>
                  </a:moveTo>
                  <a:lnTo>
                    <a:pt x="382" y="572"/>
                  </a:lnTo>
                  <a:cubicBezTo>
                    <a:pt x="287" y="536"/>
                    <a:pt x="239" y="501"/>
                    <a:pt x="239" y="429"/>
                  </a:cubicBezTo>
                  <a:cubicBezTo>
                    <a:pt x="239" y="358"/>
                    <a:pt x="310" y="310"/>
                    <a:pt x="382" y="298"/>
                  </a:cubicBezTo>
                  <a:close/>
                  <a:moveTo>
                    <a:pt x="489" y="870"/>
                  </a:moveTo>
                  <a:cubicBezTo>
                    <a:pt x="608" y="917"/>
                    <a:pt x="620" y="977"/>
                    <a:pt x="620" y="1037"/>
                  </a:cubicBezTo>
                  <a:cubicBezTo>
                    <a:pt x="620" y="1132"/>
                    <a:pt x="560" y="1167"/>
                    <a:pt x="489" y="1203"/>
                  </a:cubicBezTo>
                  <a:lnTo>
                    <a:pt x="489" y="870"/>
                  </a:lnTo>
                  <a:close/>
                  <a:moveTo>
                    <a:pt x="441" y="1"/>
                  </a:moveTo>
                  <a:cubicBezTo>
                    <a:pt x="418" y="1"/>
                    <a:pt x="382" y="13"/>
                    <a:pt x="382" y="36"/>
                  </a:cubicBezTo>
                  <a:lnTo>
                    <a:pt x="382" y="84"/>
                  </a:lnTo>
                  <a:cubicBezTo>
                    <a:pt x="156" y="120"/>
                    <a:pt x="25" y="239"/>
                    <a:pt x="25" y="441"/>
                  </a:cubicBezTo>
                  <a:cubicBezTo>
                    <a:pt x="25" y="679"/>
                    <a:pt x="203" y="739"/>
                    <a:pt x="382" y="810"/>
                  </a:cubicBezTo>
                  <a:lnTo>
                    <a:pt x="382" y="1191"/>
                  </a:lnTo>
                  <a:cubicBezTo>
                    <a:pt x="275" y="1167"/>
                    <a:pt x="239" y="1132"/>
                    <a:pt x="144" y="1072"/>
                  </a:cubicBezTo>
                  <a:cubicBezTo>
                    <a:pt x="125" y="1059"/>
                    <a:pt x="108" y="1053"/>
                    <a:pt x="92" y="1053"/>
                  </a:cubicBezTo>
                  <a:cubicBezTo>
                    <a:pt x="37" y="1053"/>
                    <a:pt x="1" y="1121"/>
                    <a:pt x="1" y="1167"/>
                  </a:cubicBezTo>
                  <a:cubicBezTo>
                    <a:pt x="1" y="1203"/>
                    <a:pt x="13" y="1227"/>
                    <a:pt x="25" y="1251"/>
                  </a:cubicBezTo>
                  <a:cubicBezTo>
                    <a:pt x="96" y="1346"/>
                    <a:pt x="251" y="1394"/>
                    <a:pt x="382" y="1394"/>
                  </a:cubicBezTo>
                  <a:lnTo>
                    <a:pt x="382" y="1453"/>
                  </a:lnTo>
                  <a:cubicBezTo>
                    <a:pt x="382" y="1489"/>
                    <a:pt x="418" y="1501"/>
                    <a:pt x="441" y="1501"/>
                  </a:cubicBezTo>
                  <a:cubicBezTo>
                    <a:pt x="477" y="1501"/>
                    <a:pt x="501" y="1489"/>
                    <a:pt x="501" y="1453"/>
                  </a:cubicBezTo>
                  <a:lnTo>
                    <a:pt x="501" y="1394"/>
                  </a:lnTo>
                  <a:cubicBezTo>
                    <a:pt x="703" y="1370"/>
                    <a:pt x="846" y="1251"/>
                    <a:pt x="846" y="1013"/>
                  </a:cubicBezTo>
                  <a:cubicBezTo>
                    <a:pt x="846" y="786"/>
                    <a:pt x="691" y="691"/>
                    <a:pt x="501" y="620"/>
                  </a:cubicBezTo>
                  <a:lnTo>
                    <a:pt x="501" y="298"/>
                  </a:lnTo>
                  <a:cubicBezTo>
                    <a:pt x="584" y="298"/>
                    <a:pt x="608" y="310"/>
                    <a:pt x="680" y="358"/>
                  </a:cubicBezTo>
                  <a:cubicBezTo>
                    <a:pt x="694" y="362"/>
                    <a:pt x="709" y="364"/>
                    <a:pt x="723" y="364"/>
                  </a:cubicBezTo>
                  <a:cubicBezTo>
                    <a:pt x="754" y="364"/>
                    <a:pt x="782" y="351"/>
                    <a:pt x="799" y="310"/>
                  </a:cubicBezTo>
                  <a:cubicBezTo>
                    <a:pt x="834" y="263"/>
                    <a:pt x="846" y="203"/>
                    <a:pt x="787" y="155"/>
                  </a:cubicBezTo>
                  <a:cubicBezTo>
                    <a:pt x="715" y="96"/>
                    <a:pt x="596" y="84"/>
                    <a:pt x="501" y="84"/>
                  </a:cubicBezTo>
                  <a:lnTo>
                    <a:pt x="501" y="36"/>
                  </a:lnTo>
                  <a:cubicBezTo>
                    <a:pt x="501" y="13"/>
                    <a:pt x="477" y="1"/>
                    <a:pt x="44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288;p59">
              <a:extLst>
                <a:ext uri="{FF2B5EF4-FFF2-40B4-BE49-F238E27FC236}">
                  <a16:creationId xmlns:a16="http://schemas.microsoft.com/office/drawing/2014/main" id="{74AE64D4-7E6A-BE05-A163-3C0B48F2C885}"/>
                </a:ext>
              </a:extLst>
            </p:cNvPr>
            <p:cNvSpPr/>
            <p:nvPr/>
          </p:nvSpPr>
          <p:spPr>
            <a:xfrm>
              <a:off x="5778676" y="3939865"/>
              <a:ext cx="349052" cy="200163"/>
            </a:xfrm>
            <a:custGeom>
              <a:avLst/>
              <a:gdLst/>
              <a:ahLst/>
              <a:cxnLst/>
              <a:rect l="l" t="t" r="r" b="b"/>
              <a:pathLst>
                <a:path w="10967" h="6289" extrusionOk="0">
                  <a:moveTo>
                    <a:pt x="3483" y="1855"/>
                  </a:moveTo>
                  <a:cubicBezTo>
                    <a:pt x="3500" y="1855"/>
                    <a:pt x="3513" y="1868"/>
                    <a:pt x="3513" y="1895"/>
                  </a:cubicBezTo>
                  <a:cubicBezTo>
                    <a:pt x="3584" y="2074"/>
                    <a:pt x="4573" y="4693"/>
                    <a:pt x="4620" y="4776"/>
                  </a:cubicBezTo>
                  <a:cubicBezTo>
                    <a:pt x="4632" y="4788"/>
                    <a:pt x="4620" y="4824"/>
                    <a:pt x="4584" y="4824"/>
                  </a:cubicBezTo>
                  <a:lnTo>
                    <a:pt x="3882" y="5086"/>
                  </a:lnTo>
                  <a:cubicBezTo>
                    <a:pt x="3846" y="4955"/>
                    <a:pt x="2846" y="2300"/>
                    <a:pt x="2775" y="2133"/>
                  </a:cubicBezTo>
                  <a:lnTo>
                    <a:pt x="3465" y="1859"/>
                  </a:lnTo>
                  <a:cubicBezTo>
                    <a:pt x="3471" y="1856"/>
                    <a:pt x="3477" y="1855"/>
                    <a:pt x="3483" y="1855"/>
                  </a:cubicBezTo>
                  <a:close/>
                  <a:moveTo>
                    <a:pt x="2477" y="2228"/>
                  </a:moveTo>
                  <a:lnTo>
                    <a:pt x="3584" y="5193"/>
                  </a:lnTo>
                  <a:cubicBezTo>
                    <a:pt x="3072" y="5407"/>
                    <a:pt x="1739" y="5907"/>
                    <a:pt x="1513" y="6003"/>
                  </a:cubicBezTo>
                  <a:cubicBezTo>
                    <a:pt x="1507" y="6005"/>
                    <a:pt x="1500" y="6007"/>
                    <a:pt x="1493" y="6007"/>
                  </a:cubicBezTo>
                  <a:cubicBezTo>
                    <a:pt x="1468" y="6007"/>
                    <a:pt x="1438" y="5991"/>
                    <a:pt x="1429" y="5955"/>
                  </a:cubicBezTo>
                  <a:lnTo>
                    <a:pt x="358" y="3109"/>
                  </a:lnTo>
                  <a:cubicBezTo>
                    <a:pt x="346" y="3086"/>
                    <a:pt x="358" y="3038"/>
                    <a:pt x="405" y="3026"/>
                  </a:cubicBezTo>
                  <a:cubicBezTo>
                    <a:pt x="1072" y="2764"/>
                    <a:pt x="2013" y="2407"/>
                    <a:pt x="2477" y="2228"/>
                  </a:cubicBezTo>
                  <a:close/>
                  <a:moveTo>
                    <a:pt x="10060" y="0"/>
                  </a:moveTo>
                  <a:cubicBezTo>
                    <a:pt x="9818" y="0"/>
                    <a:pt x="9583" y="125"/>
                    <a:pt x="9407" y="288"/>
                  </a:cubicBezTo>
                  <a:lnTo>
                    <a:pt x="7728" y="1681"/>
                  </a:lnTo>
                  <a:cubicBezTo>
                    <a:pt x="7632" y="1478"/>
                    <a:pt x="7430" y="1264"/>
                    <a:pt x="7061" y="1264"/>
                  </a:cubicBezTo>
                  <a:cubicBezTo>
                    <a:pt x="6668" y="1264"/>
                    <a:pt x="6361" y="1262"/>
                    <a:pt x="6115" y="1262"/>
                  </a:cubicBezTo>
                  <a:cubicBezTo>
                    <a:pt x="5377" y="1262"/>
                    <a:pt x="5192" y="1276"/>
                    <a:pt x="4906" y="1383"/>
                  </a:cubicBezTo>
                  <a:lnTo>
                    <a:pt x="3834" y="1835"/>
                  </a:lnTo>
                  <a:lnTo>
                    <a:pt x="3822" y="1788"/>
                  </a:lnTo>
                  <a:cubicBezTo>
                    <a:pt x="3766" y="1647"/>
                    <a:pt x="3637" y="1551"/>
                    <a:pt x="3491" y="1551"/>
                  </a:cubicBezTo>
                  <a:cubicBezTo>
                    <a:pt x="3451" y="1551"/>
                    <a:pt x="3411" y="1558"/>
                    <a:pt x="3370" y="1574"/>
                  </a:cubicBezTo>
                  <a:lnTo>
                    <a:pt x="2560" y="1871"/>
                  </a:lnTo>
                  <a:cubicBezTo>
                    <a:pt x="2203" y="2014"/>
                    <a:pt x="1084" y="2431"/>
                    <a:pt x="298" y="2728"/>
                  </a:cubicBezTo>
                  <a:cubicBezTo>
                    <a:pt x="108" y="2800"/>
                    <a:pt x="1" y="3026"/>
                    <a:pt x="72" y="3217"/>
                  </a:cubicBezTo>
                  <a:lnTo>
                    <a:pt x="1144" y="6038"/>
                  </a:lnTo>
                  <a:cubicBezTo>
                    <a:pt x="1199" y="6196"/>
                    <a:pt x="1348" y="6288"/>
                    <a:pt x="1501" y="6288"/>
                  </a:cubicBezTo>
                  <a:cubicBezTo>
                    <a:pt x="1545" y="6288"/>
                    <a:pt x="1589" y="6281"/>
                    <a:pt x="1632" y="6265"/>
                  </a:cubicBezTo>
                  <a:cubicBezTo>
                    <a:pt x="1870" y="6181"/>
                    <a:pt x="3501" y="5562"/>
                    <a:pt x="3858" y="5431"/>
                  </a:cubicBezTo>
                  <a:lnTo>
                    <a:pt x="4704" y="5122"/>
                  </a:lnTo>
                  <a:cubicBezTo>
                    <a:pt x="4882" y="5050"/>
                    <a:pt x="4989" y="4848"/>
                    <a:pt x="4918" y="4657"/>
                  </a:cubicBezTo>
                  <a:lnTo>
                    <a:pt x="4894" y="4622"/>
                  </a:lnTo>
                  <a:cubicBezTo>
                    <a:pt x="5454" y="4383"/>
                    <a:pt x="5466" y="4360"/>
                    <a:pt x="6049" y="4360"/>
                  </a:cubicBezTo>
                  <a:cubicBezTo>
                    <a:pt x="6132" y="4360"/>
                    <a:pt x="6204" y="4288"/>
                    <a:pt x="6204" y="4193"/>
                  </a:cubicBezTo>
                  <a:cubicBezTo>
                    <a:pt x="6204" y="4110"/>
                    <a:pt x="6132" y="4026"/>
                    <a:pt x="6049" y="4026"/>
                  </a:cubicBezTo>
                  <a:cubicBezTo>
                    <a:pt x="5418" y="4026"/>
                    <a:pt x="5358" y="4074"/>
                    <a:pt x="4799" y="4312"/>
                  </a:cubicBezTo>
                  <a:lnTo>
                    <a:pt x="3965" y="2097"/>
                  </a:lnTo>
                  <a:lnTo>
                    <a:pt x="5037" y="1645"/>
                  </a:lnTo>
                  <a:cubicBezTo>
                    <a:pt x="5251" y="1571"/>
                    <a:pt x="5403" y="1559"/>
                    <a:pt x="5989" y="1559"/>
                  </a:cubicBezTo>
                  <a:cubicBezTo>
                    <a:pt x="6250" y="1559"/>
                    <a:pt x="6597" y="1562"/>
                    <a:pt x="7073" y="1562"/>
                  </a:cubicBezTo>
                  <a:cubicBezTo>
                    <a:pt x="7240" y="1562"/>
                    <a:pt x="7359" y="1621"/>
                    <a:pt x="7430" y="1740"/>
                  </a:cubicBezTo>
                  <a:cubicBezTo>
                    <a:pt x="7478" y="1835"/>
                    <a:pt x="7490" y="1919"/>
                    <a:pt x="7502" y="1931"/>
                  </a:cubicBezTo>
                  <a:cubicBezTo>
                    <a:pt x="7502" y="1990"/>
                    <a:pt x="7454" y="2276"/>
                    <a:pt x="7180" y="2336"/>
                  </a:cubicBezTo>
                  <a:cubicBezTo>
                    <a:pt x="6740" y="2407"/>
                    <a:pt x="5823" y="2538"/>
                    <a:pt x="5811" y="2538"/>
                  </a:cubicBezTo>
                  <a:cubicBezTo>
                    <a:pt x="5716" y="2562"/>
                    <a:pt x="5656" y="2633"/>
                    <a:pt x="5668" y="2728"/>
                  </a:cubicBezTo>
                  <a:cubicBezTo>
                    <a:pt x="5692" y="2800"/>
                    <a:pt x="5751" y="2859"/>
                    <a:pt x="5823" y="2859"/>
                  </a:cubicBezTo>
                  <a:lnTo>
                    <a:pt x="5847" y="2859"/>
                  </a:lnTo>
                  <a:cubicBezTo>
                    <a:pt x="5870" y="2859"/>
                    <a:pt x="6787" y="2728"/>
                    <a:pt x="7240" y="2645"/>
                  </a:cubicBezTo>
                  <a:cubicBezTo>
                    <a:pt x="7632" y="2574"/>
                    <a:pt x="7787" y="2240"/>
                    <a:pt x="7811" y="2026"/>
                  </a:cubicBezTo>
                  <a:lnTo>
                    <a:pt x="9633" y="514"/>
                  </a:lnTo>
                  <a:cubicBezTo>
                    <a:pt x="9747" y="415"/>
                    <a:pt x="9895" y="311"/>
                    <a:pt x="10058" y="311"/>
                  </a:cubicBezTo>
                  <a:cubicBezTo>
                    <a:pt x="10151" y="311"/>
                    <a:pt x="10248" y="344"/>
                    <a:pt x="10347" y="431"/>
                  </a:cubicBezTo>
                  <a:cubicBezTo>
                    <a:pt x="10645" y="728"/>
                    <a:pt x="10371" y="1073"/>
                    <a:pt x="10299" y="1145"/>
                  </a:cubicBezTo>
                  <a:cubicBezTo>
                    <a:pt x="10228" y="1216"/>
                    <a:pt x="8013" y="3609"/>
                    <a:pt x="8013" y="3609"/>
                  </a:cubicBezTo>
                  <a:cubicBezTo>
                    <a:pt x="7680" y="3990"/>
                    <a:pt x="7251" y="4050"/>
                    <a:pt x="7073" y="4062"/>
                  </a:cubicBezTo>
                  <a:lnTo>
                    <a:pt x="6787" y="4062"/>
                  </a:lnTo>
                  <a:cubicBezTo>
                    <a:pt x="6704" y="4062"/>
                    <a:pt x="6620" y="4133"/>
                    <a:pt x="6620" y="4229"/>
                  </a:cubicBezTo>
                  <a:cubicBezTo>
                    <a:pt x="6620" y="4312"/>
                    <a:pt x="6704" y="4383"/>
                    <a:pt x="6787" y="4383"/>
                  </a:cubicBezTo>
                  <a:lnTo>
                    <a:pt x="7097" y="4383"/>
                  </a:lnTo>
                  <a:cubicBezTo>
                    <a:pt x="7311" y="4371"/>
                    <a:pt x="7859" y="4300"/>
                    <a:pt x="8264" y="3836"/>
                  </a:cubicBezTo>
                  <a:lnTo>
                    <a:pt x="10550" y="1371"/>
                  </a:lnTo>
                  <a:cubicBezTo>
                    <a:pt x="10728" y="1121"/>
                    <a:pt x="10966" y="621"/>
                    <a:pt x="10550" y="204"/>
                  </a:cubicBezTo>
                  <a:cubicBezTo>
                    <a:pt x="10395" y="59"/>
                    <a:pt x="10226" y="0"/>
                    <a:pt x="1006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5232;p59">
            <a:extLst>
              <a:ext uri="{FF2B5EF4-FFF2-40B4-BE49-F238E27FC236}">
                <a16:creationId xmlns:a16="http://schemas.microsoft.com/office/drawing/2014/main" id="{80F4D554-26E0-4CD5-2F0F-901011267586}"/>
              </a:ext>
            </a:extLst>
          </p:cNvPr>
          <p:cNvGrpSpPr/>
          <p:nvPr/>
        </p:nvGrpSpPr>
        <p:grpSpPr>
          <a:xfrm>
            <a:off x="5281613" y="2029778"/>
            <a:ext cx="731520" cy="777240"/>
            <a:chOff x="7538896" y="1970156"/>
            <a:chExt cx="361147" cy="361529"/>
          </a:xfrm>
        </p:grpSpPr>
        <p:sp>
          <p:nvSpPr>
            <p:cNvPr id="13" name="Google Shape;5233;p59">
              <a:extLst>
                <a:ext uri="{FF2B5EF4-FFF2-40B4-BE49-F238E27FC236}">
                  <a16:creationId xmlns:a16="http://schemas.microsoft.com/office/drawing/2014/main" id="{4C00B84F-118E-017A-539E-42B5806927F5}"/>
                </a:ext>
              </a:extLst>
            </p:cNvPr>
            <p:cNvSpPr/>
            <p:nvPr/>
          </p:nvSpPr>
          <p:spPr>
            <a:xfrm>
              <a:off x="7538896" y="1970156"/>
              <a:ext cx="361147" cy="361529"/>
            </a:xfrm>
            <a:custGeom>
              <a:avLst/>
              <a:gdLst/>
              <a:ahLst/>
              <a:cxnLst/>
              <a:rect l="l" t="t" r="r" b="b"/>
              <a:pathLst>
                <a:path w="11347" h="11359" extrusionOk="0">
                  <a:moveTo>
                    <a:pt x="8918" y="584"/>
                  </a:moveTo>
                  <a:lnTo>
                    <a:pt x="9477" y="1155"/>
                  </a:lnTo>
                  <a:lnTo>
                    <a:pt x="9632" y="1298"/>
                  </a:lnTo>
                  <a:lnTo>
                    <a:pt x="10239" y="1905"/>
                  </a:lnTo>
                  <a:lnTo>
                    <a:pt x="10704" y="2370"/>
                  </a:lnTo>
                  <a:lnTo>
                    <a:pt x="8918" y="2370"/>
                  </a:lnTo>
                  <a:lnTo>
                    <a:pt x="8918" y="584"/>
                  </a:lnTo>
                  <a:close/>
                  <a:moveTo>
                    <a:pt x="2631" y="4644"/>
                  </a:moveTo>
                  <a:cubicBezTo>
                    <a:pt x="3322" y="4644"/>
                    <a:pt x="3882" y="5215"/>
                    <a:pt x="3882" y="5894"/>
                  </a:cubicBezTo>
                  <a:lnTo>
                    <a:pt x="3882" y="6192"/>
                  </a:lnTo>
                  <a:lnTo>
                    <a:pt x="3810" y="6192"/>
                  </a:lnTo>
                  <a:cubicBezTo>
                    <a:pt x="3429" y="6108"/>
                    <a:pt x="3310" y="5596"/>
                    <a:pt x="3286" y="5596"/>
                  </a:cubicBezTo>
                  <a:cubicBezTo>
                    <a:pt x="3274" y="5525"/>
                    <a:pt x="3215" y="5477"/>
                    <a:pt x="3155" y="5465"/>
                  </a:cubicBezTo>
                  <a:cubicBezTo>
                    <a:pt x="3143" y="5463"/>
                    <a:pt x="3132" y="5462"/>
                    <a:pt x="3121" y="5462"/>
                  </a:cubicBezTo>
                  <a:cubicBezTo>
                    <a:pt x="3064" y="5462"/>
                    <a:pt x="3016" y="5487"/>
                    <a:pt x="2977" y="5537"/>
                  </a:cubicBezTo>
                  <a:cubicBezTo>
                    <a:pt x="2477" y="6156"/>
                    <a:pt x="1429" y="6156"/>
                    <a:pt x="1417" y="6156"/>
                  </a:cubicBezTo>
                  <a:lnTo>
                    <a:pt x="1298" y="6156"/>
                  </a:lnTo>
                  <a:lnTo>
                    <a:pt x="1286" y="6168"/>
                  </a:lnTo>
                  <a:lnTo>
                    <a:pt x="1262" y="6180"/>
                  </a:lnTo>
                  <a:lnTo>
                    <a:pt x="1262" y="5894"/>
                  </a:lnTo>
                  <a:cubicBezTo>
                    <a:pt x="1262" y="5215"/>
                    <a:pt x="1834" y="4644"/>
                    <a:pt x="2512" y="4644"/>
                  </a:cubicBezTo>
                  <a:close/>
                  <a:moveTo>
                    <a:pt x="1238" y="6644"/>
                  </a:moveTo>
                  <a:lnTo>
                    <a:pt x="1238" y="7192"/>
                  </a:lnTo>
                  <a:cubicBezTo>
                    <a:pt x="1107" y="7180"/>
                    <a:pt x="1000" y="7061"/>
                    <a:pt x="1000" y="6930"/>
                  </a:cubicBezTo>
                  <a:cubicBezTo>
                    <a:pt x="1000" y="6846"/>
                    <a:pt x="1024" y="6775"/>
                    <a:pt x="1084" y="6715"/>
                  </a:cubicBezTo>
                  <a:cubicBezTo>
                    <a:pt x="1143" y="6715"/>
                    <a:pt x="1191" y="6692"/>
                    <a:pt x="1226" y="6644"/>
                  </a:cubicBezTo>
                  <a:close/>
                  <a:moveTo>
                    <a:pt x="3929" y="6656"/>
                  </a:moveTo>
                  <a:cubicBezTo>
                    <a:pt x="3965" y="6680"/>
                    <a:pt x="4001" y="6715"/>
                    <a:pt x="4048" y="6715"/>
                  </a:cubicBezTo>
                  <a:cubicBezTo>
                    <a:pt x="4108" y="6763"/>
                    <a:pt x="4132" y="6835"/>
                    <a:pt x="4132" y="6918"/>
                  </a:cubicBezTo>
                  <a:cubicBezTo>
                    <a:pt x="4155" y="7061"/>
                    <a:pt x="4048" y="7180"/>
                    <a:pt x="3917" y="7192"/>
                  </a:cubicBezTo>
                  <a:lnTo>
                    <a:pt x="3917" y="6656"/>
                  </a:lnTo>
                  <a:close/>
                  <a:moveTo>
                    <a:pt x="3036" y="5942"/>
                  </a:moveTo>
                  <a:cubicBezTo>
                    <a:pt x="3120" y="6132"/>
                    <a:pt x="3286" y="6358"/>
                    <a:pt x="3572" y="6465"/>
                  </a:cubicBezTo>
                  <a:lnTo>
                    <a:pt x="3572" y="7227"/>
                  </a:lnTo>
                  <a:cubicBezTo>
                    <a:pt x="3560" y="7704"/>
                    <a:pt x="3167" y="8085"/>
                    <a:pt x="2691" y="8085"/>
                  </a:cubicBezTo>
                  <a:lnTo>
                    <a:pt x="2477" y="8085"/>
                  </a:lnTo>
                  <a:cubicBezTo>
                    <a:pt x="2000" y="8085"/>
                    <a:pt x="1607" y="7692"/>
                    <a:pt x="1607" y="7227"/>
                  </a:cubicBezTo>
                  <a:lnTo>
                    <a:pt x="1607" y="6501"/>
                  </a:lnTo>
                  <a:cubicBezTo>
                    <a:pt x="1917" y="6477"/>
                    <a:pt x="2572" y="6370"/>
                    <a:pt x="3036" y="5942"/>
                  </a:cubicBezTo>
                  <a:close/>
                  <a:moveTo>
                    <a:pt x="2917" y="8418"/>
                  </a:moveTo>
                  <a:lnTo>
                    <a:pt x="2917" y="8656"/>
                  </a:lnTo>
                  <a:lnTo>
                    <a:pt x="2917" y="8668"/>
                  </a:lnTo>
                  <a:lnTo>
                    <a:pt x="2572" y="9025"/>
                  </a:lnTo>
                  <a:lnTo>
                    <a:pt x="2250" y="8692"/>
                  </a:lnTo>
                  <a:lnTo>
                    <a:pt x="2250" y="8418"/>
                  </a:lnTo>
                  <a:cubicBezTo>
                    <a:pt x="2322" y="8430"/>
                    <a:pt x="2393" y="8430"/>
                    <a:pt x="2477" y="8430"/>
                  </a:cubicBezTo>
                  <a:lnTo>
                    <a:pt x="2691" y="8430"/>
                  </a:lnTo>
                  <a:cubicBezTo>
                    <a:pt x="2774" y="8430"/>
                    <a:pt x="2846" y="8418"/>
                    <a:pt x="2917" y="8418"/>
                  </a:cubicBezTo>
                  <a:close/>
                  <a:moveTo>
                    <a:pt x="8561" y="346"/>
                  </a:moveTo>
                  <a:lnTo>
                    <a:pt x="8561" y="2560"/>
                  </a:lnTo>
                  <a:cubicBezTo>
                    <a:pt x="8561" y="2667"/>
                    <a:pt x="8632" y="2739"/>
                    <a:pt x="8739" y="2739"/>
                  </a:cubicBezTo>
                  <a:lnTo>
                    <a:pt x="10954" y="2739"/>
                  </a:lnTo>
                  <a:lnTo>
                    <a:pt x="10954" y="10954"/>
                  </a:lnTo>
                  <a:lnTo>
                    <a:pt x="5167" y="10954"/>
                  </a:lnTo>
                  <a:lnTo>
                    <a:pt x="5167" y="10263"/>
                  </a:lnTo>
                  <a:cubicBezTo>
                    <a:pt x="5167" y="9454"/>
                    <a:pt x="4608" y="9049"/>
                    <a:pt x="4310" y="8954"/>
                  </a:cubicBezTo>
                  <a:lnTo>
                    <a:pt x="3274" y="8537"/>
                  </a:lnTo>
                  <a:lnTo>
                    <a:pt x="3274" y="8311"/>
                  </a:lnTo>
                  <a:cubicBezTo>
                    <a:pt x="3560" y="8156"/>
                    <a:pt x="3786" y="7894"/>
                    <a:pt x="3870" y="7561"/>
                  </a:cubicBezTo>
                  <a:cubicBezTo>
                    <a:pt x="4215" y="7561"/>
                    <a:pt x="4489" y="7287"/>
                    <a:pt x="4489" y="6930"/>
                  </a:cubicBezTo>
                  <a:cubicBezTo>
                    <a:pt x="4489" y="6715"/>
                    <a:pt x="4394" y="6525"/>
                    <a:pt x="4239" y="6418"/>
                  </a:cubicBezTo>
                  <a:lnTo>
                    <a:pt x="4239" y="5942"/>
                  </a:lnTo>
                  <a:cubicBezTo>
                    <a:pt x="4239" y="5108"/>
                    <a:pt x="3620" y="4429"/>
                    <a:pt x="2810" y="4346"/>
                  </a:cubicBezTo>
                  <a:lnTo>
                    <a:pt x="2810" y="346"/>
                  </a:lnTo>
                  <a:close/>
                  <a:moveTo>
                    <a:pt x="2679" y="0"/>
                  </a:moveTo>
                  <a:cubicBezTo>
                    <a:pt x="2572" y="0"/>
                    <a:pt x="2500" y="72"/>
                    <a:pt x="2500" y="179"/>
                  </a:cubicBezTo>
                  <a:lnTo>
                    <a:pt x="2500" y="4358"/>
                  </a:lnTo>
                  <a:cubicBezTo>
                    <a:pt x="1643" y="4394"/>
                    <a:pt x="953" y="5108"/>
                    <a:pt x="953" y="5965"/>
                  </a:cubicBezTo>
                  <a:lnTo>
                    <a:pt x="953" y="6442"/>
                  </a:lnTo>
                  <a:cubicBezTo>
                    <a:pt x="786" y="6561"/>
                    <a:pt x="691" y="6739"/>
                    <a:pt x="691" y="6954"/>
                  </a:cubicBezTo>
                  <a:cubicBezTo>
                    <a:pt x="691" y="7299"/>
                    <a:pt x="965" y="7597"/>
                    <a:pt x="1322" y="7597"/>
                  </a:cubicBezTo>
                  <a:cubicBezTo>
                    <a:pt x="1417" y="7918"/>
                    <a:pt x="1643" y="8192"/>
                    <a:pt x="1917" y="8335"/>
                  </a:cubicBezTo>
                  <a:lnTo>
                    <a:pt x="1917" y="8561"/>
                  </a:lnTo>
                  <a:lnTo>
                    <a:pt x="845" y="8978"/>
                  </a:lnTo>
                  <a:cubicBezTo>
                    <a:pt x="548" y="9085"/>
                    <a:pt x="0" y="9478"/>
                    <a:pt x="0" y="10287"/>
                  </a:cubicBezTo>
                  <a:lnTo>
                    <a:pt x="0" y="11180"/>
                  </a:lnTo>
                  <a:cubicBezTo>
                    <a:pt x="0" y="11287"/>
                    <a:pt x="72" y="11359"/>
                    <a:pt x="179" y="11359"/>
                  </a:cubicBezTo>
                  <a:lnTo>
                    <a:pt x="965" y="11359"/>
                  </a:lnTo>
                  <a:cubicBezTo>
                    <a:pt x="1072" y="11359"/>
                    <a:pt x="1143" y="11287"/>
                    <a:pt x="1143" y="11180"/>
                  </a:cubicBezTo>
                  <a:cubicBezTo>
                    <a:pt x="1143" y="11073"/>
                    <a:pt x="1072" y="11002"/>
                    <a:pt x="965" y="11002"/>
                  </a:cubicBezTo>
                  <a:lnTo>
                    <a:pt x="357" y="11002"/>
                  </a:lnTo>
                  <a:lnTo>
                    <a:pt x="357" y="10263"/>
                  </a:lnTo>
                  <a:cubicBezTo>
                    <a:pt x="357" y="9513"/>
                    <a:pt x="941" y="9287"/>
                    <a:pt x="965" y="9287"/>
                  </a:cubicBezTo>
                  <a:lnTo>
                    <a:pt x="988" y="9287"/>
                  </a:lnTo>
                  <a:lnTo>
                    <a:pt x="1965" y="8906"/>
                  </a:lnTo>
                  <a:lnTo>
                    <a:pt x="1977" y="8918"/>
                  </a:lnTo>
                  <a:lnTo>
                    <a:pt x="2500" y="9430"/>
                  </a:lnTo>
                  <a:cubicBezTo>
                    <a:pt x="2536" y="9454"/>
                    <a:pt x="2572" y="9466"/>
                    <a:pt x="2619" y="9466"/>
                  </a:cubicBezTo>
                  <a:cubicBezTo>
                    <a:pt x="2667" y="9466"/>
                    <a:pt x="2715" y="9454"/>
                    <a:pt x="2739" y="9406"/>
                  </a:cubicBezTo>
                  <a:lnTo>
                    <a:pt x="3251" y="8894"/>
                  </a:lnTo>
                  <a:lnTo>
                    <a:pt x="4227" y="9275"/>
                  </a:lnTo>
                  <a:lnTo>
                    <a:pt x="4239" y="9275"/>
                  </a:lnTo>
                  <a:cubicBezTo>
                    <a:pt x="4239" y="9275"/>
                    <a:pt x="4858" y="9490"/>
                    <a:pt x="4858" y="10240"/>
                  </a:cubicBezTo>
                  <a:lnTo>
                    <a:pt x="4858" y="10954"/>
                  </a:lnTo>
                  <a:lnTo>
                    <a:pt x="1607" y="10954"/>
                  </a:lnTo>
                  <a:cubicBezTo>
                    <a:pt x="1500" y="10954"/>
                    <a:pt x="1429" y="11037"/>
                    <a:pt x="1429" y="11133"/>
                  </a:cubicBezTo>
                  <a:cubicBezTo>
                    <a:pt x="1429" y="11240"/>
                    <a:pt x="1500" y="11311"/>
                    <a:pt x="1607" y="11311"/>
                  </a:cubicBezTo>
                  <a:lnTo>
                    <a:pt x="11168" y="11311"/>
                  </a:lnTo>
                  <a:cubicBezTo>
                    <a:pt x="11263" y="11311"/>
                    <a:pt x="11347" y="11240"/>
                    <a:pt x="11347" y="11133"/>
                  </a:cubicBezTo>
                  <a:lnTo>
                    <a:pt x="11311" y="2536"/>
                  </a:lnTo>
                  <a:lnTo>
                    <a:pt x="11311" y="2501"/>
                  </a:lnTo>
                  <a:lnTo>
                    <a:pt x="11311" y="2489"/>
                  </a:lnTo>
                  <a:cubicBezTo>
                    <a:pt x="11311" y="2489"/>
                    <a:pt x="11311" y="2477"/>
                    <a:pt x="11299" y="2477"/>
                  </a:cubicBezTo>
                  <a:lnTo>
                    <a:pt x="11287" y="2465"/>
                  </a:lnTo>
                  <a:lnTo>
                    <a:pt x="11263" y="2441"/>
                  </a:lnTo>
                  <a:lnTo>
                    <a:pt x="9882" y="1060"/>
                  </a:lnTo>
                  <a:lnTo>
                    <a:pt x="8870" y="48"/>
                  </a:lnTo>
                  <a:lnTo>
                    <a:pt x="8858" y="36"/>
                  </a:lnTo>
                  <a:lnTo>
                    <a:pt x="8846" y="12"/>
                  </a:lnTo>
                  <a:cubicBezTo>
                    <a:pt x="8846" y="12"/>
                    <a:pt x="8823" y="12"/>
                    <a:pt x="882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34;p59">
              <a:extLst>
                <a:ext uri="{FF2B5EF4-FFF2-40B4-BE49-F238E27FC236}">
                  <a16:creationId xmlns:a16="http://schemas.microsoft.com/office/drawing/2014/main" id="{4ACA7CD4-F4A8-BC6E-6096-37C3607848B7}"/>
                </a:ext>
              </a:extLst>
            </p:cNvPr>
            <p:cNvSpPr/>
            <p:nvPr/>
          </p:nvSpPr>
          <p:spPr>
            <a:xfrm>
              <a:off x="7685907" y="2066784"/>
              <a:ext cx="101211" cy="11394"/>
            </a:xfrm>
            <a:custGeom>
              <a:avLst/>
              <a:gdLst/>
              <a:ahLst/>
              <a:cxnLst/>
              <a:rect l="l" t="t" r="r" b="b"/>
              <a:pathLst>
                <a:path w="3180" h="358" extrusionOk="0">
                  <a:moveTo>
                    <a:pt x="179" y="0"/>
                  </a:moveTo>
                  <a:cubicBezTo>
                    <a:pt x="72" y="0"/>
                    <a:pt x="1" y="84"/>
                    <a:pt x="1" y="179"/>
                  </a:cubicBezTo>
                  <a:cubicBezTo>
                    <a:pt x="1" y="286"/>
                    <a:pt x="72" y="358"/>
                    <a:pt x="179" y="358"/>
                  </a:cubicBezTo>
                  <a:lnTo>
                    <a:pt x="3001" y="358"/>
                  </a:lnTo>
                  <a:cubicBezTo>
                    <a:pt x="3108" y="358"/>
                    <a:pt x="3180" y="286"/>
                    <a:pt x="3180" y="179"/>
                  </a:cubicBezTo>
                  <a:cubicBezTo>
                    <a:pt x="3180" y="84"/>
                    <a:pt x="3108" y="0"/>
                    <a:pt x="3001"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35;p59">
              <a:extLst>
                <a:ext uri="{FF2B5EF4-FFF2-40B4-BE49-F238E27FC236}">
                  <a16:creationId xmlns:a16="http://schemas.microsoft.com/office/drawing/2014/main" id="{AA320DCD-E1AE-C67C-2400-FD43524CAE18}"/>
                </a:ext>
              </a:extLst>
            </p:cNvPr>
            <p:cNvSpPr/>
            <p:nvPr/>
          </p:nvSpPr>
          <p:spPr>
            <a:xfrm>
              <a:off x="7685907" y="2106187"/>
              <a:ext cx="147075" cy="11394"/>
            </a:xfrm>
            <a:custGeom>
              <a:avLst/>
              <a:gdLst/>
              <a:ahLst/>
              <a:cxnLst/>
              <a:rect l="l" t="t" r="r" b="b"/>
              <a:pathLst>
                <a:path w="4621" h="358" extrusionOk="0">
                  <a:moveTo>
                    <a:pt x="179" y="1"/>
                  </a:moveTo>
                  <a:cubicBezTo>
                    <a:pt x="72" y="1"/>
                    <a:pt x="1" y="72"/>
                    <a:pt x="1" y="179"/>
                  </a:cubicBezTo>
                  <a:cubicBezTo>
                    <a:pt x="1" y="286"/>
                    <a:pt x="72" y="358"/>
                    <a:pt x="179" y="358"/>
                  </a:cubicBezTo>
                  <a:lnTo>
                    <a:pt x="4442" y="358"/>
                  </a:lnTo>
                  <a:cubicBezTo>
                    <a:pt x="4549" y="358"/>
                    <a:pt x="4620" y="286"/>
                    <a:pt x="4620" y="179"/>
                  </a:cubicBezTo>
                  <a:cubicBezTo>
                    <a:pt x="4620" y="72"/>
                    <a:pt x="4549" y="1"/>
                    <a:pt x="4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236;p59">
              <a:extLst>
                <a:ext uri="{FF2B5EF4-FFF2-40B4-BE49-F238E27FC236}">
                  <a16:creationId xmlns:a16="http://schemas.microsoft.com/office/drawing/2014/main" id="{26D80CDB-6E57-C99C-D044-F8E7DBD32345}"/>
                </a:ext>
              </a:extLst>
            </p:cNvPr>
            <p:cNvSpPr/>
            <p:nvPr/>
          </p:nvSpPr>
          <p:spPr>
            <a:xfrm>
              <a:off x="7685907" y="2145239"/>
              <a:ext cx="147075" cy="11394"/>
            </a:xfrm>
            <a:custGeom>
              <a:avLst/>
              <a:gdLst/>
              <a:ahLst/>
              <a:cxnLst/>
              <a:rect l="l" t="t" r="r" b="b"/>
              <a:pathLst>
                <a:path w="4621" h="358" extrusionOk="0">
                  <a:moveTo>
                    <a:pt x="179" y="0"/>
                  </a:moveTo>
                  <a:cubicBezTo>
                    <a:pt x="72" y="0"/>
                    <a:pt x="1" y="71"/>
                    <a:pt x="1" y="179"/>
                  </a:cubicBezTo>
                  <a:cubicBezTo>
                    <a:pt x="1" y="274"/>
                    <a:pt x="72" y="357"/>
                    <a:pt x="179" y="357"/>
                  </a:cubicBezTo>
                  <a:lnTo>
                    <a:pt x="4442" y="357"/>
                  </a:lnTo>
                  <a:cubicBezTo>
                    <a:pt x="4549" y="357"/>
                    <a:pt x="4620" y="274"/>
                    <a:pt x="4620" y="179"/>
                  </a:cubicBezTo>
                  <a:cubicBezTo>
                    <a:pt x="4620" y="83"/>
                    <a:pt x="4537" y="0"/>
                    <a:pt x="4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237;p59">
              <a:extLst>
                <a:ext uri="{FF2B5EF4-FFF2-40B4-BE49-F238E27FC236}">
                  <a16:creationId xmlns:a16="http://schemas.microsoft.com/office/drawing/2014/main" id="{DF2836A1-925B-E1FB-1972-6CE501FC208B}"/>
                </a:ext>
              </a:extLst>
            </p:cNvPr>
            <p:cNvSpPr/>
            <p:nvPr/>
          </p:nvSpPr>
          <p:spPr>
            <a:xfrm>
              <a:off x="7685907" y="2184260"/>
              <a:ext cx="147075" cy="11394"/>
            </a:xfrm>
            <a:custGeom>
              <a:avLst/>
              <a:gdLst/>
              <a:ahLst/>
              <a:cxnLst/>
              <a:rect l="l" t="t" r="r" b="b"/>
              <a:pathLst>
                <a:path w="4621" h="358" extrusionOk="0">
                  <a:moveTo>
                    <a:pt x="179" y="0"/>
                  </a:moveTo>
                  <a:cubicBezTo>
                    <a:pt x="72" y="0"/>
                    <a:pt x="1" y="84"/>
                    <a:pt x="1" y="179"/>
                  </a:cubicBezTo>
                  <a:cubicBezTo>
                    <a:pt x="1" y="286"/>
                    <a:pt x="72" y="358"/>
                    <a:pt x="179" y="358"/>
                  </a:cubicBezTo>
                  <a:lnTo>
                    <a:pt x="4442" y="358"/>
                  </a:lnTo>
                  <a:cubicBezTo>
                    <a:pt x="4549" y="358"/>
                    <a:pt x="4620" y="286"/>
                    <a:pt x="4620" y="179"/>
                  </a:cubicBezTo>
                  <a:cubicBezTo>
                    <a:pt x="4620" y="84"/>
                    <a:pt x="4537" y="0"/>
                    <a:pt x="4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238;p59">
              <a:extLst>
                <a:ext uri="{FF2B5EF4-FFF2-40B4-BE49-F238E27FC236}">
                  <a16:creationId xmlns:a16="http://schemas.microsoft.com/office/drawing/2014/main" id="{AF7C350A-AC1B-A3ED-FAA6-1B1D9E9AA8EF}"/>
                </a:ext>
              </a:extLst>
            </p:cNvPr>
            <p:cNvSpPr/>
            <p:nvPr/>
          </p:nvSpPr>
          <p:spPr>
            <a:xfrm>
              <a:off x="7685907" y="2223280"/>
              <a:ext cx="147075" cy="11394"/>
            </a:xfrm>
            <a:custGeom>
              <a:avLst/>
              <a:gdLst/>
              <a:ahLst/>
              <a:cxnLst/>
              <a:rect l="l" t="t" r="r" b="b"/>
              <a:pathLst>
                <a:path w="4621" h="358" extrusionOk="0">
                  <a:moveTo>
                    <a:pt x="179" y="1"/>
                  </a:moveTo>
                  <a:cubicBezTo>
                    <a:pt x="72" y="1"/>
                    <a:pt x="1" y="72"/>
                    <a:pt x="1" y="179"/>
                  </a:cubicBezTo>
                  <a:cubicBezTo>
                    <a:pt x="1" y="286"/>
                    <a:pt x="72" y="358"/>
                    <a:pt x="179" y="358"/>
                  </a:cubicBezTo>
                  <a:lnTo>
                    <a:pt x="4442" y="358"/>
                  </a:lnTo>
                  <a:cubicBezTo>
                    <a:pt x="4549" y="358"/>
                    <a:pt x="4620" y="286"/>
                    <a:pt x="4620" y="179"/>
                  </a:cubicBezTo>
                  <a:cubicBezTo>
                    <a:pt x="4620" y="84"/>
                    <a:pt x="4537" y="1"/>
                    <a:pt x="4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Oval 46">
            <a:extLst>
              <a:ext uri="{FF2B5EF4-FFF2-40B4-BE49-F238E27FC236}">
                <a16:creationId xmlns:a16="http://schemas.microsoft.com/office/drawing/2014/main" id="{4D62CE8B-A5E9-DF3C-C605-065661CD83F3}"/>
              </a:ext>
            </a:extLst>
          </p:cNvPr>
          <p:cNvSpPr/>
          <p:nvPr/>
        </p:nvSpPr>
        <p:spPr>
          <a:xfrm>
            <a:off x="5248081" y="1896258"/>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2</a:t>
            </a:r>
          </a:p>
        </p:txBody>
      </p:sp>
      <p:grpSp>
        <p:nvGrpSpPr>
          <p:cNvPr id="49" name="Google Shape;5250;p59">
            <a:extLst>
              <a:ext uri="{FF2B5EF4-FFF2-40B4-BE49-F238E27FC236}">
                <a16:creationId xmlns:a16="http://schemas.microsoft.com/office/drawing/2014/main" id="{84C2EC71-5CBB-6E2F-0C6C-CA2F39946407}"/>
              </a:ext>
            </a:extLst>
          </p:cNvPr>
          <p:cNvGrpSpPr/>
          <p:nvPr/>
        </p:nvGrpSpPr>
        <p:grpSpPr>
          <a:xfrm>
            <a:off x="6106009" y="2599946"/>
            <a:ext cx="457200" cy="457200"/>
            <a:chOff x="5774124" y="4294550"/>
            <a:chExt cx="331611" cy="331674"/>
          </a:xfrm>
        </p:grpSpPr>
        <p:sp>
          <p:nvSpPr>
            <p:cNvPr id="50" name="Google Shape;5251;p59">
              <a:extLst>
                <a:ext uri="{FF2B5EF4-FFF2-40B4-BE49-F238E27FC236}">
                  <a16:creationId xmlns:a16="http://schemas.microsoft.com/office/drawing/2014/main" id="{412A0EAA-8826-53AA-E6A0-E0E40AA3382C}"/>
                </a:ext>
              </a:extLst>
            </p:cNvPr>
            <p:cNvSpPr/>
            <p:nvPr/>
          </p:nvSpPr>
          <p:spPr>
            <a:xfrm>
              <a:off x="5774124" y="4419664"/>
              <a:ext cx="331611" cy="206560"/>
            </a:xfrm>
            <a:custGeom>
              <a:avLst/>
              <a:gdLst/>
              <a:ahLst/>
              <a:cxnLst/>
              <a:rect l="l" t="t" r="r" b="b"/>
              <a:pathLst>
                <a:path w="10419" h="6490" extrusionOk="0">
                  <a:moveTo>
                    <a:pt x="2751" y="2905"/>
                  </a:moveTo>
                  <a:lnTo>
                    <a:pt x="2751" y="6191"/>
                  </a:lnTo>
                  <a:lnTo>
                    <a:pt x="1429" y="6191"/>
                  </a:lnTo>
                  <a:lnTo>
                    <a:pt x="1429" y="2905"/>
                  </a:lnTo>
                  <a:close/>
                  <a:moveTo>
                    <a:pt x="5847" y="2084"/>
                  </a:moveTo>
                  <a:lnTo>
                    <a:pt x="5847" y="6191"/>
                  </a:lnTo>
                  <a:lnTo>
                    <a:pt x="4525" y="6191"/>
                  </a:lnTo>
                  <a:lnTo>
                    <a:pt x="4525" y="2084"/>
                  </a:lnTo>
                  <a:close/>
                  <a:moveTo>
                    <a:pt x="8942" y="298"/>
                  </a:moveTo>
                  <a:lnTo>
                    <a:pt x="8942" y="6191"/>
                  </a:lnTo>
                  <a:lnTo>
                    <a:pt x="7609" y="6191"/>
                  </a:lnTo>
                  <a:lnTo>
                    <a:pt x="7609" y="298"/>
                  </a:lnTo>
                  <a:close/>
                  <a:moveTo>
                    <a:pt x="7466" y="0"/>
                  </a:moveTo>
                  <a:cubicBezTo>
                    <a:pt x="7383" y="0"/>
                    <a:pt x="7323" y="72"/>
                    <a:pt x="7323" y="155"/>
                  </a:cubicBezTo>
                  <a:lnTo>
                    <a:pt x="7323" y="6191"/>
                  </a:lnTo>
                  <a:lnTo>
                    <a:pt x="6156" y="6191"/>
                  </a:lnTo>
                  <a:lnTo>
                    <a:pt x="6156" y="1941"/>
                  </a:lnTo>
                  <a:cubicBezTo>
                    <a:pt x="6156" y="1846"/>
                    <a:pt x="6085" y="1786"/>
                    <a:pt x="6013" y="1786"/>
                  </a:cubicBezTo>
                  <a:lnTo>
                    <a:pt x="4370" y="1786"/>
                  </a:lnTo>
                  <a:cubicBezTo>
                    <a:pt x="4287" y="1786"/>
                    <a:pt x="4227" y="1858"/>
                    <a:pt x="4227" y="1941"/>
                  </a:cubicBezTo>
                  <a:lnTo>
                    <a:pt x="4227" y="6191"/>
                  </a:lnTo>
                  <a:lnTo>
                    <a:pt x="3061" y="6191"/>
                  </a:lnTo>
                  <a:lnTo>
                    <a:pt x="3061" y="2751"/>
                  </a:lnTo>
                  <a:cubicBezTo>
                    <a:pt x="3061" y="2667"/>
                    <a:pt x="2989" y="2608"/>
                    <a:pt x="2918" y="2608"/>
                  </a:cubicBezTo>
                  <a:lnTo>
                    <a:pt x="1275" y="2608"/>
                  </a:lnTo>
                  <a:cubicBezTo>
                    <a:pt x="1191" y="2608"/>
                    <a:pt x="1132" y="2679"/>
                    <a:pt x="1132" y="2751"/>
                  </a:cubicBezTo>
                  <a:lnTo>
                    <a:pt x="1132" y="6191"/>
                  </a:lnTo>
                  <a:lnTo>
                    <a:pt x="144" y="6191"/>
                  </a:lnTo>
                  <a:cubicBezTo>
                    <a:pt x="60" y="6191"/>
                    <a:pt x="1" y="6263"/>
                    <a:pt x="1" y="6346"/>
                  </a:cubicBezTo>
                  <a:cubicBezTo>
                    <a:pt x="1" y="6430"/>
                    <a:pt x="72" y="6489"/>
                    <a:pt x="144" y="6489"/>
                  </a:cubicBezTo>
                  <a:lnTo>
                    <a:pt x="10264" y="6489"/>
                  </a:lnTo>
                  <a:cubicBezTo>
                    <a:pt x="10359" y="6489"/>
                    <a:pt x="10419" y="6418"/>
                    <a:pt x="10419" y="6346"/>
                  </a:cubicBezTo>
                  <a:cubicBezTo>
                    <a:pt x="10395" y="6251"/>
                    <a:pt x="10323" y="6191"/>
                    <a:pt x="10240" y="6191"/>
                  </a:cubicBezTo>
                  <a:lnTo>
                    <a:pt x="9252" y="6191"/>
                  </a:lnTo>
                  <a:lnTo>
                    <a:pt x="9252" y="155"/>
                  </a:lnTo>
                  <a:cubicBezTo>
                    <a:pt x="9252" y="60"/>
                    <a:pt x="9180" y="0"/>
                    <a:pt x="910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252;p59">
              <a:extLst>
                <a:ext uri="{FF2B5EF4-FFF2-40B4-BE49-F238E27FC236}">
                  <a16:creationId xmlns:a16="http://schemas.microsoft.com/office/drawing/2014/main" id="{A54A1353-0158-A640-27CA-BE6A86293FDB}"/>
                </a:ext>
              </a:extLst>
            </p:cNvPr>
            <p:cNvSpPr/>
            <p:nvPr/>
          </p:nvSpPr>
          <p:spPr>
            <a:xfrm>
              <a:off x="5778294" y="4294550"/>
              <a:ext cx="316461" cy="191442"/>
            </a:xfrm>
            <a:custGeom>
              <a:avLst/>
              <a:gdLst/>
              <a:ahLst/>
              <a:cxnLst/>
              <a:rect l="l" t="t" r="r" b="b"/>
              <a:pathLst>
                <a:path w="9943" h="6015" extrusionOk="0">
                  <a:moveTo>
                    <a:pt x="9447" y="0"/>
                  </a:moveTo>
                  <a:cubicBezTo>
                    <a:pt x="9433" y="0"/>
                    <a:pt x="9420" y="1"/>
                    <a:pt x="9407" y="2"/>
                  </a:cubicBezTo>
                  <a:lnTo>
                    <a:pt x="8097" y="169"/>
                  </a:lnTo>
                  <a:cubicBezTo>
                    <a:pt x="7847" y="193"/>
                    <a:pt x="7644" y="455"/>
                    <a:pt x="7680" y="705"/>
                  </a:cubicBezTo>
                  <a:cubicBezTo>
                    <a:pt x="7703" y="951"/>
                    <a:pt x="7914" y="1123"/>
                    <a:pt x="8167" y="1123"/>
                  </a:cubicBezTo>
                  <a:cubicBezTo>
                    <a:pt x="8183" y="1123"/>
                    <a:pt x="8200" y="1123"/>
                    <a:pt x="8216" y="1121"/>
                  </a:cubicBezTo>
                  <a:lnTo>
                    <a:pt x="8323" y="1109"/>
                  </a:lnTo>
                  <a:lnTo>
                    <a:pt x="8323" y="1109"/>
                  </a:lnTo>
                  <a:cubicBezTo>
                    <a:pt x="6716" y="2967"/>
                    <a:pt x="4811" y="3919"/>
                    <a:pt x="3465" y="4407"/>
                  </a:cubicBezTo>
                  <a:cubicBezTo>
                    <a:pt x="1787" y="5003"/>
                    <a:pt x="477" y="5062"/>
                    <a:pt x="477" y="5062"/>
                  </a:cubicBezTo>
                  <a:cubicBezTo>
                    <a:pt x="203" y="5074"/>
                    <a:pt x="1" y="5288"/>
                    <a:pt x="13" y="5550"/>
                  </a:cubicBezTo>
                  <a:cubicBezTo>
                    <a:pt x="24" y="5824"/>
                    <a:pt x="239" y="6015"/>
                    <a:pt x="489" y="6015"/>
                  </a:cubicBezTo>
                  <a:lnTo>
                    <a:pt x="501" y="6015"/>
                  </a:lnTo>
                  <a:cubicBezTo>
                    <a:pt x="560" y="6015"/>
                    <a:pt x="1953" y="5967"/>
                    <a:pt x="3775" y="5312"/>
                  </a:cubicBezTo>
                  <a:cubicBezTo>
                    <a:pt x="4811" y="4943"/>
                    <a:pt x="5775" y="4467"/>
                    <a:pt x="6656" y="3872"/>
                  </a:cubicBezTo>
                  <a:cubicBezTo>
                    <a:pt x="6728" y="3824"/>
                    <a:pt x="6740" y="3729"/>
                    <a:pt x="6692" y="3669"/>
                  </a:cubicBezTo>
                  <a:cubicBezTo>
                    <a:pt x="6670" y="3618"/>
                    <a:pt x="6621" y="3594"/>
                    <a:pt x="6573" y="3594"/>
                  </a:cubicBezTo>
                  <a:cubicBezTo>
                    <a:pt x="6542" y="3594"/>
                    <a:pt x="6512" y="3603"/>
                    <a:pt x="6490" y="3622"/>
                  </a:cubicBezTo>
                  <a:cubicBezTo>
                    <a:pt x="5620" y="4205"/>
                    <a:pt x="4692" y="4681"/>
                    <a:pt x="3692" y="5038"/>
                  </a:cubicBezTo>
                  <a:cubicBezTo>
                    <a:pt x="1906" y="5669"/>
                    <a:pt x="560" y="5717"/>
                    <a:pt x="525" y="5717"/>
                  </a:cubicBezTo>
                  <a:cubicBezTo>
                    <a:pt x="429" y="5717"/>
                    <a:pt x="358" y="5646"/>
                    <a:pt x="346" y="5550"/>
                  </a:cubicBezTo>
                  <a:cubicBezTo>
                    <a:pt x="346" y="5467"/>
                    <a:pt x="417" y="5372"/>
                    <a:pt x="501" y="5372"/>
                  </a:cubicBezTo>
                  <a:cubicBezTo>
                    <a:pt x="525" y="5372"/>
                    <a:pt x="1858" y="5336"/>
                    <a:pt x="3596" y="4705"/>
                  </a:cubicBezTo>
                  <a:cubicBezTo>
                    <a:pt x="5061" y="4181"/>
                    <a:pt x="7144" y="3133"/>
                    <a:pt x="8835" y="1014"/>
                  </a:cubicBezTo>
                  <a:cubicBezTo>
                    <a:pt x="8927" y="911"/>
                    <a:pt x="8842" y="763"/>
                    <a:pt x="8718" y="763"/>
                  </a:cubicBezTo>
                  <a:cubicBezTo>
                    <a:pt x="8714" y="763"/>
                    <a:pt x="8709" y="764"/>
                    <a:pt x="8704" y="764"/>
                  </a:cubicBezTo>
                  <a:lnTo>
                    <a:pt x="8216" y="824"/>
                  </a:lnTo>
                  <a:cubicBezTo>
                    <a:pt x="8208" y="825"/>
                    <a:pt x="8200" y="825"/>
                    <a:pt x="8192" y="825"/>
                  </a:cubicBezTo>
                  <a:cubicBezTo>
                    <a:pt x="8109" y="825"/>
                    <a:pt x="8047" y="769"/>
                    <a:pt x="8025" y="693"/>
                  </a:cubicBezTo>
                  <a:cubicBezTo>
                    <a:pt x="7990" y="586"/>
                    <a:pt x="8061" y="478"/>
                    <a:pt x="8168" y="478"/>
                  </a:cubicBezTo>
                  <a:lnTo>
                    <a:pt x="9478" y="312"/>
                  </a:lnTo>
                  <a:cubicBezTo>
                    <a:pt x="9484" y="311"/>
                    <a:pt x="9490" y="311"/>
                    <a:pt x="9496" y="311"/>
                  </a:cubicBezTo>
                  <a:cubicBezTo>
                    <a:pt x="9594" y="311"/>
                    <a:pt x="9669" y="400"/>
                    <a:pt x="9669" y="490"/>
                  </a:cubicBezTo>
                  <a:lnTo>
                    <a:pt x="9669" y="1800"/>
                  </a:lnTo>
                  <a:cubicBezTo>
                    <a:pt x="9669" y="1895"/>
                    <a:pt x="9597" y="1979"/>
                    <a:pt x="9490" y="1979"/>
                  </a:cubicBezTo>
                  <a:cubicBezTo>
                    <a:pt x="9407" y="1979"/>
                    <a:pt x="9311" y="1907"/>
                    <a:pt x="9311" y="1800"/>
                  </a:cubicBezTo>
                  <a:lnTo>
                    <a:pt x="9311" y="1407"/>
                  </a:lnTo>
                  <a:cubicBezTo>
                    <a:pt x="9311" y="1348"/>
                    <a:pt x="9264" y="1288"/>
                    <a:pt x="9204" y="1252"/>
                  </a:cubicBezTo>
                  <a:cubicBezTo>
                    <a:pt x="9187" y="1242"/>
                    <a:pt x="9169" y="1238"/>
                    <a:pt x="9152" y="1238"/>
                  </a:cubicBezTo>
                  <a:cubicBezTo>
                    <a:pt x="9106" y="1238"/>
                    <a:pt x="9060" y="1266"/>
                    <a:pt x="9026" y="1300"/>
                  </a:cubicBezTo>
                  <a:cubicBezTo>
                    <a:pt x="8466" y="2002"/>
                    <a:pt x="7811" y="2633"/>
                    <a:pt x="7097" y="3193"/>
                  </a:cubicBezTo>
                  <a:cubicBezTo>
                    <a:pt x="7037" y="3229"/>
                    <a:pt x="7025" y="3336"/>
                    <a:pt x="7061" y="3395"/>
                  </a:cubicBezTo>
                  <a:cubicBezTo>
                    <a:pt x="7091" y="3433"/>
                    <a:pt x="7144" y="3451"/>
                    <a:pt x="7194" y="3451"/>
                  </a:cubicBezTo>
                  <a:cubicBezTo>
                    <a:pt x="7224" y="3451"/>
                    <a:pt x="7253" y="3445"/>
                    <a:pt x="7275" y="3431"/>
                  </a:cubicBezTo>
                  <a:cubicBezTo>
                    <a:pt x="7895" y="2943"/>
                    <a:pt x="8466" y="2419"/>
                    <a:pt x="8990" y="1824"/>
                  </a:cubicBezTo>
                  <a:cubicBezTo>
                    <a:pt x="9002" y="2074"/>
                    <a:pt x="9204" y="2276"/>
                    <a:pt x="9466" y="2276"/>
                  </a:cubicBezTo>
                  <a:cubicBezTo>
                    <a:pt x="9728" y="2276"/>
                    <a:pt x="9942" y="2074"/>
                    <a:pt x="9942" y="1800"/>
                  </a:cubicBezTo>
                  <a:lnTo>
                    <a:pt x="9942" y="478"/>
                  </a:lnTo>
                  <a:cubicBezTo>
                    <a:pt x="9942" y="347"/>
                    <a:pt x="9883" y="216"/>
                    <a:pt x="9776" y="121"/>
                  </a:cubicBezTo>
                  <a:cubicBezTo>
                    <a:pt x="9679" y="46"/>
                    <a:pt x="9564" y="0"/>
                    <a:pt x="944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4645;p59">
            <a:extLst>
              <a:ext uri="{FF2B5EF4-FFF2-40B4-BE49-F238E27FC236}">
                <a16:creationId xmlns:a16="http://schemas.microsoft.com/office/drawing/2014/main" id="{69C5DD99-CD3B-DB34-2EDF-FFA6B8C3956C}"/>
              </a:ext>
            </a:extLst>
          </p:cNvPr>
          <p:cNvGrpSpPr/>
          <p:nvPr/>
        </p:nvGrpSpPr>
        <p:grpSpPr>
          <a:xfrm>
            <a:off x="5293275" y="3312839"/>
            <a:ext cx="777240" cy="777240"/>
            <a:chOff x="1749728" y="2894777"/>
            <a:chExt cx="386927" cy="363438"/>
          </a:xfrm>
        </p:grpSpPr>
        <p:sp>
          <p:nvSpPr>
            <p:cNvPr id="53" name="Google Shape;4646;p59">
              <a:extLst>
                <a:ext uri="{FF2B5EF4-FFF2-40B4-BE49-F238E27FC236}">
                  <a16:creationId xmlns:a16="http://schemas.microsoft.com/office/drawing/2014/main" id="{CCF3D2B5-FEC1-63E8-19AE-B51C3A30749E}"/>
                </a:ext>
              </a:extLst>
            </p:cNvPr>
            <p:cNvSpPr/>
            <p:nvPr/>
          </p:nvSpPr>
          <p:spPr>
            <a:xfrm>
              <a:off x="1809595" y="3025333"/>
              <a:ext cx="97424" cy="32432"/>
            </a:xfrm>
            <a:custGeom>
              <a:avLst/>
              <a:gdLst/>
              <a:ahLst/>
              <a:cxnLst/>
              <a:rect l="l" t="t" r="r" b="b"/>
              <a:pathLst>
                <a:path w="3061" h="1019" extrusionOk="0">
                  <a:moveTo>
                    <a:pt x="1208" y="0"/>
                  </a:moveTo>
                  <a:cubicBezTo>
                    <a:pt x="852" y="0"/>
                    <a:pt x="531" y="35"/>
                    <a:pt x="322" y="66"/>
                  </a:cubicBezTo>
                  <a:cubicBezTo>
                    <a:pt x="143" y="101"/>
                    <a:pt x="1" y="244"/>
                    <a:pt x="1" y="423"/>
                  </a:cubicBezTo>
                  <a:lnTo>
                    <a:pt x="1" y="840"/>
                  </a:lnTo>
                  <a:cubicBezTo>
                    <a:pt x="1" y="947"/>
                    <a:pt x="84" y="1018"/>
                    <a:pt x="179" y="1018"/>
                  </a:cubicBezTo>
                  <a:cubicBezTo>
                    <a:pt x="286" y="1018"/>
                    <a:pt x="358" y="947"/>
                    <a:pt x="358" y="840"/>
                  </a:cubicBezTo>
                  <a:lnTo>
                    <a:pt x="358" y="423"/>
                  </a:lnTo>
                  <a:cubicBezTo>
                    <a:pt x="358" y="423"/>
                    <a:pt x="358" y="411"/>
                    <a:pt x="382" y="411"/>
                  </a:cubicBezTo>
                  <a:cubicBezTo>
                    <a:pt x="549" y="383"/>
                    <a:pt x="870" y="340"/>
                    <a:pt x="1231" y="340"/>
                  </a:cubicBezTo>
                  <a:cubicBezTo>
                    <a:pt x="1330" y="340"/>
                    <a:pt x="1433" y="344"/>
                    <a:pt x="1536" y="351"/>
                  </a:cubicBezTo>
                  <a:cubicBezTo>
                    <a:pt x="2084" y="387"/>
                    <a:pt x="2489" y="530"/>
                    <a:pt x="2727" y="768"/>
                  </a:cubicBezTo>
                  <a:cubicBezTo>
                    <a:pt x="2763" y="804"/>
                    <a:pt x="2807" y="822"/>
                    <a:pt x="2852" y="822"/>
                  </a:cubicBezTo>
                  <a:cubicBezTo>
                    <a:pt x="2897" y="822"/>
                    <a:pt x="2941" y="804"/>
                    <a:pt x="2977" y="768"/>
                  </a:cubicBezTo>
                  <a:cubicBezTo>
                    <a:pt x="3060" y="709"/>
                    <a:pt x="3060" y="590"/>
                    <a:pt x="2977" y="530"/>
                  </a:cubicBezTo>
                  <a:cubicBezTo>
                    <a:pt x="2554" y="107"/>
                    <a:pt x="1828" y="0"/>
                    <a:pt x="1208"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47;p59">
              <a:extLst>
                <a:ext uri="{FF2B5EF4-FFF2-40B4-BE49-F238E27FC236}">
                  <a16:creationId xmlns:a16="http://schemas.microsoft.com/office/drawing/2014/main" id="{52AE6D29-457C-CDB6-25BF-F65980081DEB}"/>
                </a:ext>
              </a:extLst>
            </p:cNvPr>
            <p:cNvSpPr/>
            <p:nvPr/>
          </p:nvSpPr>
          <p:spPr>
            <a:xfrm>
              <a:off x="1749728" y="2974346"/>
              <a:ext cx="216777" cy="283869"/>
            </a:xfrm>
            <a:custGeom>
              <a:avLst/>
              <a:gdLst/>
              <a:ahLst/>
              <a:cxnLst/>
              <a:rect l="l" t="t" r="r" b="b"/>
              <a:pathLst>
                <a:path w="6811" h="8919" extrusionOk="0">
                  <a:moveTo>
                    <a:pt x="5311" y="334"/>
                  </a:moveTo>
                  <a:lnTo>
                    <a:pt x="5311" y="2061"/>
                  </a:lnTo>
                  <a:cubicBezTo>
                    <a:pt x="5311" y="2311"/>
                    <a:pt x="5251" y="2561"/>
                    <a:pt x="5132" y="2799"/>
                  </a:cubicBezTo>
                  <a:cubicBezTo>
                    <a:pt x="5120" y="2835"/>
                    <a:pt x="5120" y="2846"/>
                    <a:pt x="5120" y="2882"/>
                  </a:cubicBezTo>
                  <a:lnTo>
                    <a:pt x="5120" y="3382"/>
                  </a:lnTo>
                  <a:cubicBezTo>
                    <a:pt x="5120" y="3858"/>
                    <a:pt x="4918" y="4311"/>
                    <a:pt x="4560" y="4644"/>
                  </a:cubicBezTo>
                  <a:cubicBezTo>
                    <a:pt x="4227" y="4955"/>
                    <a:pt x="3811" y="5111"/>
                    <a:pt x="3369" y="5111"/>
                  </a:cubicBezTo>
                  <a:cubicBezTo>
                    <a:pt x="3338" y="5111"/>
                    <a:pt x="3306" y="5110"/>
                    <a:pt x="3275" y="5109"/>
                  </a:cubicBezTo>
                  <a:cubicBezTo>
                    <a:pt x="2382" y="5061"/>
                    <a:pt x="1679" y="4275"/>
                    <a:pt x="1679" y="3323"/>
                  </a:cubicBezTo>
                  <a:lnTo>
                    <a:pt x="1679" y="2882"/>
                  </a:lnTo>
                  <a:cubicBezTo>
                    <a:pt x="1679" y="2846"/>
                    <a:pt x="1679" y="2823"/>
                    <a:pt x="1667" y="2799"/>
                  </a:cubicBezTo>
                  <a:cubicBezTo>
                    <a:pt x="1548" y="2561"/>
                    <a:pt x="1489" y="2311"/>
                    <a:pt x="1489" y="2061"/>
                  </a:cubicBezTo>
                  <a:lnTo>
                    <a:pt x="1489" y="1668"/>
                  </a:lnTo>
                  <a:cubicBezTo>
                    <a:pt x="1489" y="930"/>
                    <a:pt x="2096" y="334"/>
                    <a:pt x="2822" y="334"/>
                  </a:cubicBezTo>
                  <a:close/>
                  <a:moveTo>
                    <a:pt x="4358" y="5240"/>
                  </a:moveTo>
                  <a:lnTo>
                    <a:pt x="4358" y="5573"/>
                  </a:lnTo>
                  <a:lnTo>
                    <a:pt x="3406" y="6228"/>
                  </a:lnTo>
                  <a:lnTo>
                    <a:pt x="2441" y="5573"/>
                  </a:lnTo>
                  <a:lnTo>
                    <a:pt x="2441" y="5240"/>
                  </a:lnTo>
                  <a:cubicBezTo>
                    <a:pt x="2691" y="5371"/>
                    <a:pt x="2977" y="5466"/>
                    <a:pt x="3251" y="5478"/>
                  </a:cubicBezTo>
                  <a:lnTo>
                    <a:pt x="3394" y="5478"/>
                  </a:lnTo>
                  <a:cubicBezTo>
                    <a:pt x="3727" y="5478"/>
                    <a:pt x="4060" y="5406"/>
                    <a:pt x="4358" y="5240"/>
                  </a:cubicBezTo>
                  <a:close/>
                  <a:moveTo>
                    <a:pt x="2286" y="5883"/>
                  </a:moveTo>
                  <a:lnTo>
                    <a:pt x="3120" y="6466"/>
                  </a:lnTo>
                  <a:lnTo>
                    <a:pt x="2679" y="6906"/>
                  </a:lnTo>
                  <a:lnTo>
                    <a:pt x="2655" y="6906"/>
                  </a:lnTo>
                  <a:lnTo>
                    <a:pt x="2108" y="6073"/>
                  </a:lnTo>
                  <a:lnTo>
                    <a:pt x="2286" y="5883"/>
                  </a:lnTo>
                  <a:close/>
                  <a:moveTo>
                    <a:pt x="4525" y="5883"/>
                  </a:moveTo>
                  <a:lnTo>
                    <a:pt x="4703" y="6073"/>
                  </a:lnTo>
                  <a:lnTo>
                    <a:pt x="4144" y="6906"/>
                  </a:lnTo>
                  <a:lnTo>
                    <a:pt x="4132" y="6906"/>
                  </a:lnTo>
                  <a:lnTo>
                    <a:pt x="3691" y="6466"/>
                  </a:lnTo>
                  <a:lnTo>
                    <a:pt x="4525" y="5883"/>
                  </a:lnTo>
                  <a:close/>
                  <a:moveTo>
                    <a:pt x="2834" y="1"/>
                  </a:moveTo>
                  <a:cubicBezTo>
                    <a:pt x="1905" y="1"/>
                    <a:pt x="1143" y="763"/>
                    <a:pt x="1143" y="1703"/>
                  </a:cubicBezTo>
                  <a:lnTo>
                    <a:pt x="1143" y="2084"/>
                  </a:lnTo>
                  <a:cubicBezTo>
                    <a:pt x="1143" y="2382"/>
                    <a:pt x="1203" y="2680"/>
                    <a:pt x="1334" y="2954"/>
                  </a:cubicBezTo>
                  <a:lnTo>
                    <a:pt x="1334" y="3358"/>
                  </a:lnTo>
                  <a:cubicBezTo>
                    <a:pt x="1334" y="4025"/>
                    <a:pt x="1631" y="4620"/>
                    <a:pt x="2096" y="5025"/>
                  </a:cubicBezTo>
                  <a:lnTo>
                    <a:pt x="2096" y="5621"/>
                  </a:lnTo>
                  <a:lnTo>
                    <a:pt x="1762" y="5954"/>
                  </a:lnTo>
                  <a:cubicBezTo>
                    <a:pt x="1739" y="6002"/>
                    <a:pt x="1703" y="6049"/>
                    <a:pt x="1727" y="6097"/>
                  </a:cubicBezTo>
                  <a:lnTo>
                    <a:pt x="619" y="6490"/>
                  </a:lnTo>
                  <a:cubicBezTo>
                    <a:pt x="250" y="6633"/>
                    <a:pt x="0" y="6990"/>
                    <a:pt x="0" y="7371"/>
                  </a:cubicBezTo>
                  <a:lnTo>
                    <a:pt x="0" y="8740"/>
                  </a:lnTo>
                  <a:cubicBezTo>
                    <a:pt x="0" y="8847"/>
                    <a:pt x="72" y="8919"/>
                    <a:pt x="179" y="8919"/>
                  </a:cubicBezTo>
                  <a:cubicBezTo>
                    <a:pt x="274" y="8919"/>
                    <a:pt x="358" y="8847"/>
                    <a:pt x="358" y="8740"/>
                  </a:cubicBezTo>
                  <a:lnTo>
                    <a:pt x="358" y="7371"/>
                  </a:lnTo>
                  <a:cubicBezTo>
                    <a:pt x="358" y="7133"/>
                    <a:pt x="500" y="6906"/>
                    <a:pt x="739" y="6823"/>
                  </a:cubicBezTo>
                  <a:lnTo>
                    <a:pt x="1905" y="6406"/>
                  </a:lnTo>
                  <a:lnTo>
                    <a:pt x="2382" y="7121"/>
                  </a:lnTo>
                  <a:cubicBezTo>
                    <a:pt x="2441" y="7204"/>
                    <a:pt x="2536" y="7264"/>
                    <a:pt x="2644" y="7287"/>
                  </a:cubicBezTo>
                  <a:lnTo>
                    <a:pt x="2679" y="7287"/>
                  </a:lnTo>
                  <a:cubicBezTo>
                    <a:pt x="2774" y="7287"/>
                    <a:pt x="2870" y="7240"/>
                    <a:pt x="2929" y="7180"/>
                  </a:cubicBezTo>
                  <a:lnTo>
                    <a:pt x="3227" y="6883"/>
                  </a:lnTo>
                  <a:lnTo>
                    <a:pt x="3227" y="8740"/>
                  </a:lnTo>
                  <a:cubicBezTo>
                    <a:pt x="3227" y="8847"/>
                    <a:pt x="3298" y="8919"/>
                    <a:pt x="3406" y="8919"/>
                  </a:cubicBezTo>
                  <a:cubicBezTo>
                    <a:pt x="3513" y="8919"/>
                    <a:pt x="3584" y="8847"/>
                    <a:pt x="3584" y="8740"/>
                  </a:cubicBezTo>
                  <a:lnTo>
                    <a:pt x="3584" y="6883"/>
                  </a:lnTo>
                  <a:lnTo>
                    <a:pt x="3882" y="7180"/>
                  </a:lnTo>
                  <a:cubicBezTo>
                    <a:pt x="3953" y="7252"/>
                    <a:pt x="4048" y="7287"/>
                    <a:pt x="4132" y="7287"/>
                  </a:cubicBezTo>
                  <a:lnTo>
                    <a:pt x="4168" y="7287"/>
                  </a:lnTo>
                  <a:cubicBezTo>
                    <a:pt x="4263" y="7264"/>
                    <a:pt x="4370" y="7204"/>
                    <a:pt x="4429" y="7121"/>
                  </a:cubicBezTo>
                  <a:lnTo>
                    <a:pt x="4906" y="6406"/>
                  </a:lnTo>
                  <a:lnTo>
                    <a:pt x="6073" y="6823"/>
                  </a:lnTo>
                  <a:cubicBezTo>
                    <a:pt x="6287" y="6906"/>
                    <a:pt x="6454" y="7121"/>
                    <a:pt x="6454" y="7371"/>
                  </a:cubicBezTo>
                  <a:lnTo>
                    <a:pt x="6454" y="8740"/>
                  </a:lnTo>
                  <a:cubicBezTo>
                    <a:pt x="6454" y="8847"/>
                    <a:pt x="6525" y="8919"/>
                    <a:pt x="6632" y="8919"/>
                  </a:cubicBezTo>
                  <a:cubicBezTo>
                    <a:pt x="6739" y="8919"/>
                    <a:pt x="6811" y="8847"/>
                    <a:pt x="6811" y="8740"/>
                  </a:cubicBezTo>
                  <a:lnTo>
                    <a:pt x="6811" y="7371"/>
                  </a:lnTo>
                  <a:cubicBezTo>
                    <a:pt x="6811" y="6954"/>
                    <a:pt x="6573" y="6609"/>
                    <a:pt x="6203" y="6478"/>
                  </a:cubicBezTo>
                  <a:lnTo>
                    <a:pt x="5096" y="6073"/>
                  </a:lnTo>
                  <a:cubicBezTo>
                    <a:pt x="5096" y="6037"/>
                    <a:pt x="5084" y="5966"/>
                    <a:pt x="5060" y="5942"/>
                  </a:cubicBezTo>
                  <a:lnTo>
                    <a:pt x="4727" y="5597"/>
                  </a:lnTo>
                  <a:lnTo>
                    <a:pt x="4727" y="5025"/>
                  </a:lnTo>
                  <a:cubicBezTo>
                    <a:pt x="4763" y="4990"/>
                    <a:pt x="4799" y="4966"/>
                    <a:pt x="4834" y="4930"/>
                  </a:cubicBezTo>
                  <a:cubicBezTo>
                    <a:pt x="5251" y="4549"/>
                    <a:pt x="5489" y="3978"/>
                    <a:pt x="5489" y="3418"/>
                  </a:cubicBezTo>
                  <a:lnTo>
                    <a:pt x="5489" y="2954"/>
                  </a:lnTo>
                  <a:cubicBezTo>
                    <a:pt x="5608" y="2680"/>
                    <a:pt x="5680" y="2382"/>
                    <a:pt x="5680" y="2084"/>
                  </a:cubicBezTo>
                  <a:lnTo>
                    <a:pt x="5680" y="179"/>
                  </a:lnTo>
                  <a:cubicBezTo>
                    <a:pt x="5680" y="84"/>
                    <a:pt x="5608" y="1"/>
                    <a:pt x="550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48;p59">
              <a:extLst>
                <a:ext uri="{FF2B5EF4-FFF2-40B4-BE49-F238E27FC236}">
                  <a16:creationId xmlns:a16="http://schemas.microsoft.com/office/drawing/2014/main" id="{7C67232B-7535-416F-2B76-E737E3959440}"/>
                </a:ext>
              </a:extLst>
            </p:cNvPr>
            <p:cNvSpPr/>
            <p:nvPr/>
          </p:nvSpPr>
          <p:spPr>
            <a:xfrm>
              <a:off x="1785725"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74" y="1120"/>
                    <a:pt x="358" y="1048"/>
                    <a:pt x="358" y="941"/>
                  </a:cubicBezTo>
                  <a:lnTo>
                    <a:pt x="358" y="179"/>
                  </a:lnTo>
                  <a:cubicBezTo>
                    <a:pt x="358" y="72"/>
                    <a:pt x="274" y="0"/>
                    <a:pt x="17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49;p59">
              <a:extLst>
                <a:ext uri="{FF2B5EF4-FFF2-40B4-BE49-F238E27FC236}">
                  <a16:creationId xmlns:a16="http://schemas.microsoft.com/office/drawing/2014/main" id="{CD245022-A4DD-B6F2-2552-8FBEE2A9ED31}"/>
                </a:ext>
              </a:extLst>
            </p:cNvPr>
            <p:cNvSpPr/>
            <p:nvPr/>
          </p:nvSpPr>
          <p:spPr>
            <a:xfrm>
              <a:off x="1919114"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86" y="1120"/>
                    <a:pt x="358" y="1048"/>
                    <a:pt x="358" y="941"/>
                  </a:cubicBezTo>
                  <a:lnTo>
                    <a:pt x="358" y="179"/>
                  </a:lnTo>
                  <a:cubicBezTo>
                    <a:pt x="358" y="72"/>
                    <a:pt x="274" y="0"/>
                    <a:pt x="17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50;p59">
              <a:extLst>
                <a:ext uri="{FF2B5EF4-FFF2-40B4-BE49-F238E27FC236}">
                  <a16:creationId xmlns:a16="http://schemas.microsoft.com/office/drawing/2014/main" id="{66B3D394-CC0F-B586-70C8-525B1E4CA316}"/>
                </a:ext>
              </a:extLst>
            </p:cNvPr>
            <p:cNvSpPr/>
            <p:nvPr/>
          </p:nvSpPr>
          <p:spPr>
            <a:xfrm>
              <a:off x="1956257" y="2931156"/>
              <a:ext cx="180398" cy="188737"/>
            </a:xfrm>
            <a:custGeom>
              <a:avLst/>
              <a:gdLst/>
              <a:ahLst/>
              <a:cxnLst/>
              <a:rect l="l" t="t" r="r" b="b"/>
              <a:pathLst>
                <a:path w="5668" h="5930" extrusionOk="0">
                  <a:moveTo>
                    <a:pt x="738" y="1"/>
                  </a:moveTo>
                  <a:cubicBezTo>
                    <a:pt x="322" y="1"/>
                    <a:pt x="0" y="346"/>
                    <a:pt x="0" y="751"/>
                  </a:cubicBezTo>
                  <a:lnTo>
                    <a:pt x="0" y="3799"/>
                  </a:lnTo>
                  <a:cubicBezTo>
                    <a:pt x="0" y="4215"/>
                    <a:pt x="334" y="4549"/>
                    <a:pt x="738" y="4549"/>
                  </a:cubicBezTo>
                  <a:lnTo>
                    <a:pt x="1084" y="4549"/>
                  </a:lnTo>
                  <a:lnTo>
                    <a:pt x="810" y="5585"/>
                  </a:lnTo>
                  <a:cubicBezTo>
                    <a:pt x="786" y="5704"/>
                    <a:pt x="834" y="5811"/>
                    <a:pt x="929" y="5882"/>
                  </a:cubicBezTo>
                  <a:cubicBezTo>
                    <a:pt x="977" y="5918"/>
                    <a:pt x="1036" y="5930"/>
                    <a:pt x="1084" y="5930"/>
                  </a:cubicBezTo>
                  <a:cubicBezTo>
                    <a:pt x="1143" y="5930"/>
                    <a:pt x="1203" y="5918"/>
                    <a:pt x="1250" y="5870"/>
                  </a:cubicBezTo>
                  <a:lnTo>
                    <a:pt x="3072" y="4525"/>
                  </a:lnTo>
                  <a:lnTo>
                    <a:pt x="4918" y="4525"/>
                  </a:lnTo>
                  <a:cubicBezTo>
                    <a:pt x="5334" y="4525"/>
                    <a:pt x="5668" y="4192"/>
                    <a:pt x="5668" y="3787"/>
                  </a:cubicBezTo>
                  <a:lnTo>
                    <a:pt x="5668" y="751"/>
                  </a:lnTo>
                  <a:cubicBezTo>
                    <a:pt x="5656" y="334"/>
                    <a:pt x="5322" y="12"/>
                    <a:pt x="4906" y="12"/>
                  </a:cubicBezTo>
                  <a:lnTo>
                    <a:pt x="3953" y="12"/>
                  </a:lnTo>
                  <a:cubicBezTo>
                    <a:pt x="3846" y="12"/>
                    <a:pt x="3775" y="84"/>
                    <a:pt x="3775" y="191"/>
                  </a:cubicBezTo>
                  <a:cubicBezTo>
                    <a:pt x="3775" y="286"/>
                    <a:pt x="3846" y="370"/>
                    <a:pt x="3953" y="370"/>
                  </a:cubicBezTo>
                  <a:lnTo>
                    <a:pt x="4906" y="370"/>
                  </a:lnTo>
                  <a:cubicBezTo>
                    <a:pt x="5132" y="370"/>
                    <a:pt x="5299" y="548"/>
                    <a:pt x="5299" y="751"/>
                  </a:cubicBezTo>
                  <a:lnTo>
                    <a:pt x="5299" y="3799"/>
                  </a:lnTo>
                  <a:cubicBezTo>
                    <a:pt x="5299" y="4025"/>
                    <a:pt x="5120" y="4192"/>
                    <a:pt x="4906" y="4192"/>
                  </a:cubicBezTo>
                  <a:lnTo>
                    <a:pt x="3001" y="4192"/>
                  </a:lnTo>
                  <a:cubicBezTo>
                    <a:pt x="2953" y="4192"/>
                    <a:pt x="2929" y="4203"/>
                    <a:pt x="2893" y="4215"/>
                  </a:cubicBezTo>
                  <a:lnTo>
                    <a:pt x="1203" y="5454"/>
                  </a:lnTo>
                  <a:lnTo>
                    <a:pt x="1203" y="5454"/>
                  </a:lnTo>
                  <a:lnTo>
                    <a:pt x="1465" y="4418"/>
                  </a:lnTo>
                  <a:cubicBezTo>
                    <a:pt x="1489" y="4358"/>
                    <a:pt x="1465" y="4311"/>
                    <a:pt x="1441" y="4263"/>
                  </a:cubicBezTo>
                  <a:cubicBezTo>
                    <a:pt x="1405" y="4215"/>
                    <a:pt x="1346" y="4192"/>
                    <a:pt x="1310" y="4192"/>
                  </a:cubicBezTo>
                  <a:lnTo>
                    <a:pt x="738" y="4192"/>
                  </a:lnTo>
                  <a:cubicBezTo>
                    <a:pt x="512" y="4192"/>
                    <a:pt x="357" y="4013"/>
                    <a:pt x="357" y="3799"/>
                  </a:cubicBezTo>
                  <a:lnTo>
                    <a:pt x="357" y="751"/>
                  </a:lnTo>
                  <a:cubicBezTo>
                    <a:pt x="357" y="524"/>
                    <a:pt x="536" y="370"/>
                    <a:pt x="738" y="370"/>
                  </a:cubicBezTo>
                  <a:lnTo>
                    <a:pt x="1691" y="370"/>
                  </a:lnTo>
                  <a:cubicBezTo>
                    <a:pt x="1798" y="370"/>
                    <a:pt x="1870" y="286"/>
                    <a:pt x="1870" y="179"/>
                  </a:cubicBezTo>
                  <a:cubicBezTo>
                    <a:pt x="1870" y="84"/>
                    <a:pt x="1798" y="1"/>
                    <a:pt x="169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51;p59">
              <a:extLst>
                <a:ext uri="{FF2B5EF4-FFF2-40B4-BE49-F238E27FC236}">
                  <a16:creationId xmlns:a16="http://schemas.microsoft.com/office/drawing/2014/main" id="{77428EE4-BE86-CAAD-6594-E276A366AB7D}"/>
                </a:ext>
              </a:extLst>
            </p:cNvPr>
            <p:cNvSpPr/>
            <p:nvPr/>
          </p:nvSpPr>
          <p:spPr>
            <a:xfrm>
              <a:off x="2027487" y="2894777"/>
              <a:ext cx="36029" cy="108786"/>
            </a:xfrm>
            <a:custGeom>
              <a:avLst/>
              <a:gdLst/>
              <a:ahLst/>
              <a:cxnLst/>
              <a:rect l="l" t="t" r="r" b="b"/>
              <a:pathLst>
                <a:path w="1132" h="3418" extrusionOk="0">
                  <a:moveTo>
                    <a:pt x="775" y="358"/>
                  </a:moveTo>
                  <a:lnTo>
                    <a:pt x="596" y="3049"/>
                  </a:lnTo>
                  <a:lnTo>
                    <a:pt x="560" y="3049"/>
                  </a:lnTo>
                  <a:lnTo>
                    <a:pt x="394" y="358"/>
                  </a:lnTo>
                  <a:close/>
                  <a:moveTo>
                    <a:pt x="179" y="1"/>
                  </a:moveTo>
                  <a:cubicBezTo>
                    <a:pt x="143" y="1"/>
                    <a:pt x="96" y="24"/>
                    <a:pt x="48" y="60"/>
                  </a:cubicBezTo>
                  <a:cubicBezTo>
                    <a:pt x="24" y="96"/>
                    <a:pt x="1" y="155"/>
                    <a:pt x="1" y="203"/>
                  </a:cubicBezTo>
                  <a:lnTo>
                    <a:pt x="203" y="3251"/>
                  </a:lnTo>
                  <a:cubicBezTo>
                    <a:pt x="203" y="3334"/>
                    <a:pt x="286" y="3418"/>
                    <a:pt x="382" y="3418"/>
                  </a:cubicBezTo>
                  <a:lnTo>
                    <a:pt x="763" y="3418"/>
                  </a:lnTo>
                  <a:cubicBezTo>
                    <a:pt x="858" y="3418"/>
                    <a:pt x="941" y="3334"/>
                    <a:pt x="941" y="3251"/>
                  </a:cubicBezTo>
                  <a:lnTo>
                    <a:pt x="1132" y="203"/>
                  </a:lnTo>
                  <a:cubicBezTo>
                    <a:pt x="1132" y="155"/>
                    <a:pt x="1120" y="96"/>
                    <a:pt x="1072" y="60"/>
                  </a:cubicBezTo>
                  <a:cubicBezTo>
                    <a:pt x="1048" y="36"/>
                    <a:pt x="1001" y="1"/>
                    <a:pt x="94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52;p59">
              <a:extLst>
                <a:ext uri="{FF2B5EF4-FFF2-40B4-BE49-F238E27FC236}">
                  <a16:creationId xmlns:a16="http://schemas.microsoft.com/office/drawing/2014/main" id="{6D7A6610-D07B-FB95-A6D4-71E34C4F1DF8}"/>
                </a:ext>
              </a:extLst>
            </p:cNvPr>
            <p:cNvSpPr/>
            <p:nvPr/>
          </p:nvSpPr>
          <p:spPr>
            <a:xfrm>
              <a:off x="2027487" y="3009992"/>
              <a:ext cx="36029" cy="36029"/>
            </a:xfrm>
            <a:custGeom>
              <a:avLst/>
              <a:gdLst/>
              <a:ahLst/>
              <a:cxnLst/>
              <a:rect l="l" t="t" r="r" b="b"/>
              <a:pathLst>
                <a:path w="1132" h="1132" extrusionOk="0">
                  <a:moveTo>
                    <a:pt x="572" y="345"/>
                  </a:moveTo>
                  <a:cubicBezTo>
                    <a:pt x="691" y="345"/>
                    <a:pt x="775" y="429"/>
                    <a:pt x="775" y="548"/>
                  </a:cubicBezTo>
                  <a:cubicBezTo>
                    <a:pt x="775" y="667"/>
                    <a:pt x="691" y="762"/>
                    <a:pt x="572" y="762"/>
                  </a:cubicBezTo>
                  <a:cubicBezTo>
                    <a:pt x="453" y="762"/>
                    <a:pt x="358" y="667"/>
                    <a:pt x="358" y="548"/>
                  </a:cubicBezTo>
                  <a:cubicBezTo>
                    <a:pt x="358" y="429"/>
                    <a:pt x="453" y="345"/>
                    <a:pt x="572" y="345"/>
                  </a:cubicBezTo>
                  <a:close/>
                  <a:moveTo>
                    <a:pt x="572" y="0"/>
                  </a:moveTo>
                  <a:cubicBezTo>
                    <a:pt x="263" y="0"/>
                    <a:pt x="1" y="250"/>
                    <a:pt x="1" y="572"/>
                  </a:cubicBezTo>
                  <a:cubicBezTo>
                    <a:pt x="1" y="881"/>
                    <a:pt x="263" y="1131"/>
                    <a:pt x="572" y="1131"/>
                  </a:cubicBezTo>
                  <a:cubicBezTo>
                    <a:pt x="882" y="1131"/>
                    <a:pt x="1132" y="881"/>
                    <a:pt x="1132" y="572"/>
                  </a:cubicBezTo>
                  <a:cubicBezTo>
                    <a:pt x="1132" y="250"/>
                    <a:pt x="882" y="0"/>
                    <a:pt x="57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91861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3074" name="Picture 2" descr="Sustainable Lifestyles in Edo and Japanese History - JapanLivingGuide.net -  Living Guide in Japan">
            <a:extLst>
              <a:ext uri="{FF2B5EF4-FFF2-40B4-BE49-F238E27FC236}">
                <a16:creationId xmlns:a16="http://schemas.microsoft.com/office/drawing/2014/main" id="{28D0611E-F36D-BF16-B60A-481CA2E0D2D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7527"/>
          <a:stretch/>
        </p:blipFill>
        <p:spPr bwMode="auto">
          <a:xfrm>
            <a:off x="0" y="0"/>
            <a:ext cx="7396225" cy="5143475"/>
          </a:xfrm>
          <a:prstGeom prst="rect">
            <a:avLst/>
          </a:prstGeom>
          <a:noFill/>
          <a:extLst>
            <a:ext uri="{909E8E84-426E-40DD-AFC4-6F175D3DCCD1}">
              <a14:hiddenFill xmlns:a14="http://schemas.microsoft.com/office/drawing/2010/main">
                <a:solidFill>
                  <a:srgbClr val="FFFFFF"/>
                </a:solidFill>
              </a14:hiddenFill>
            </a:ext>
          </a:extLst>
        </p:spPr>
      </p:pic>
      <p:sp>
        <p:nvSpPr>
          <p:cNvPr id="245" name="Google Shape;245;p35"/>
          <p:cNvSpPr/>
          <p:nvPr/>
        </p:nvSpPr>
        <p:spPr>
          <a:xfrm>
            <a:off x="7396224" y="25"/>
            <a:ext cx="1747775"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5"/>
          <p:cNvSpPr/>
          <p:nvPr/>
        </p:nvSpPr>
        <p:spPr>
          <a:xfrm>
            <a:off x="720000" y="540000"/>
            <a:ext cx="3310200" cy="1568100"/>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5"/>
          <p:cNvSpPr txBox="1">
            <a:spLocks noGrp="1"/>
          </p:cNvSpPr>
          <p:nvPr>
            <p:ph type="ctrTitle"/>
          </p:nvPr>
        </p:nvSpPr>
        <p:spPr>
          <a:xfrm>
            <a:off x="769725" y="1310050"/>
            <a:ext cx="34302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lt1"/>
                </a:solidFill>
              </a:rPr>
              <a:t>Futures </a:t>
            </a:r>
            <a:br>
              <a:rPr lang="en" dirty="0">
                <a:solidFill>
                  <a:schemeClr val="lt1"/>
                </a:solidFill>
              </a:rPr>
            </a:br>
            <a:r>
              <a:rPr lang="en" dirty="0">
                <a:solidFill>
                  <a:schemeClr val="lt1"/>
                </a:solidFill>
              </a:rPr>
              <a:t>Edo Japan</a:t>
            </a:r>
            <a:endParaRPr dirty="0">
              <a:solidFill>
                <a:schemeClr val="lt1"/>
              </a:solidFill>
            </a:endParaRPr>
          </a:p>
        </p:txBody>
      </p:sp>
      <p:sp>
        <p:nvSpPr>
          <p:cNvPr id="248" name="Google Shape;248;p35"/>
          <p:cNvSpPr txBox="1">
            <a:spLocks noGrp="1"/>
          </p:cNvSpPr>
          <p:nvPr>
            <p:ph type="title" idx="2"/>
          </p:nvPr>
        </p:nvSpPr>
        <p:spPr>
          <a:xfrm rot="5400000">
            <a:off x="7142178" y="3570226"/>
            <a:ext cx="1738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lt1"/>
                </a:solidFill>
              </a:rPr>
              <a:t>04</a:t>
            </a:r>
            <a:endParaRPr dirty="0">
              <a:solidFill>
                <a:schemeClr val="lt1"/>
              </a:solidFill>
            </a:endParaRPr>
          </a:p>
        </p:txBody>
      </p:sp>
    </p:spTree>
    <p:extLst>
      <p:ext uri="{BB962C8B-B14F-4D97-AF65-F5344CB8AC3E}">
        <p14:creationId xmlns:p14="http://schemas.microsoft.com/office/powerpoint/2010/main" val="29460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6" name="Rectangle 5">
            <a:extLst>
              <a:ext uri="{FF2B5EF4-FFF2-40B4-BE49-F238E27FC236}">
                <a16:creationId xmlns:a16="http://schemas.microsoft.com/office/drawing/2014/main" id="{A4E1B3FD-CB1E-0C2E-1BBE-01D2F36E30EC}"/>
              </a:ext>
            </a:extLst>
          </p:cNvPr>
          <p:cNvSpPr/>
          <p:nvPr/>
        </p:nvSpPr>
        <p:spPr>
          <a:xfrm>
            <a:off x="554412" y="-14288"/>
            <a:ext cx="4275564" cy="2863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7" name="Google Shape;377;p41"/>
          <p:cNvSpPr/>
          <p:nvPr/>
        </p:nvSpPr>
        <p:spPr>
          <a:xfrm>
            <a:off x="554412" y="2849950"/>
            <a:ext cx="4275000" cy="175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1"/>
          <p:cNvSpPr txBox="1">
            <a:spLocks noGrp="1"/>
          </p:cNvSpPr>
          <p:nvPr>
            <p:ph type="subTitle" idx="1"/>
          </p:nvPr>
        </p:nvSpPr>
        <p:spPr>
          <a:xfrm>
            <a:off x="554413" y="2808089"/>
            <a:ext cx="4271270" cy="1009500"/>
          </a:xfrm>
          <a:prstGeom prst="rect">
            <a:avLst/>
          </a:prstGeom>
        </p:spPr>
        <p:txBody>
          <a:bodyPr spcFirstLastPara="1" wrap="square" lIns="91425" tIns="91425" rIns="91425" bIns="91425" anchor="t" anchorCtr="0">
            <a:noAutofit/>
          </a:bodyPr>
          <a:lstStyle/>
          <a:p>
            <a:pPr marL="0" lvl="0" indent="0" algn="l" rtl="0">
              <a:spcBef>
                <a:spcPts val="0"/>
              </a:spcBef>
              <a:spcAft>
                <a:spcPts val="800"/>
              </a:spcAft>
              <a:buNone/>
            </a:pPr>
            <a:r>
              <a:rPr lang="en" sz="900" dirty="0">
                <a:solidFill>
                  <a:schemeClr val="lt1"/>
                </a:solidFill>
              </a:rPr>
              <a:t>Dojima Rice Excahnge (17</a:t>
            </a:r>
            <a:r>
              <a:rPr lang="en" sz="900" baseline="30000" dirty="0">
                <a:solidFill>
                  <a:schemeClr val="lt1"/>
                </a:solidFill>
              </a:rPr>
              <a:t>th</a:t>
            </a:r>
            <a:r>
              <a:rPr lang="en" sz="900" dirty="0">
                <a:solidFill>
                  <a:schemeClr val="lt1"/>
                </a:solidFill>
              </a:rPr>
              <a:t> century) was the first organised market for derivatives trading in Osaka, Japan. Rice played an important role in the Japanese economy, as it is the main agricultural commodity and was the basis of national income.</a:t>
            </a:r>
          </a:p>
          <a:p>
            <a:pPr marL="0" lvl="0" indent="0" algn="l" rtl="0">
              <a:spcBef>
                <a:spcPts val="0"/>
              </a:spcBef>
              <a:spcAft>
                <a:spcPts val="800"/>
              </a:spcAft>
              <a:buNone/>
            </a:pPr>
            <a:r>
              <a:rPr lang="en" sz="900" dirty="0">
                <a:solidFill>
                  <a:schemeClr val="lt1"/>
                </a:solidFill>
              </a:rPr>
              <a:t>Samurai, reginal lords, would sometimes sell their crops years in advance to solve th</a:t>
            </a:r>
            <a:r>
              <a:rPr lang="en-US" sz="900" dirty="0" err="1">
                <a:solidFill>
                  <a:schemeClr val="lt1"/>
                </a:solidFill>
              </a:rPr>
              <a:t>ei</a:t>
            </a:r>
            <a:r>
              <a:rPr lang="en" sz="900" dirty="0">
                <a:solidFill>
                  <a:schemeClr val="lt1"/>
                </a:solidFill>
              </a:rPr>
              <a:t>r cash-flow problems as their income was highly depended on the value of rice.</a:t>
            </a:r>
          </a:p>
          <a:p>
            <a:pPr marL="0" lvl="0" indent="0" algn="l" rtl="0">
              <a:spcBef>
                <a:spcPts val="0"/>
              </a:spcBef>
              <a:spcAft>
                <a:spcPts val="800"/>
              </a:spcAft>
              <a:buNone/>
            </a:pPr>
            <a:r>
              <a:rPr lang="en" sz="900" dirty="0">
                <a:solidFill>
                  <a:schemeClr val="lt1"/>
                </a:solidFill>
              </a:rPr>
              <a:t>There were fixed trading periods, and members of exchange. Contracts traded as futures were standardised, (period, transaction, delivery, quality, and clearing) and on the last day of the trading period all positions had to be cleared by cash or commodity delivery.</a:t>
            </a:r>
          </a:p>
        </p:txBody>
      </p:sp>
      <p:sp>
        <p:nvSpPr>
          <p:cNvPr id="380" name="Google Shape;380;p41"/>
          <p:cNvSpPr txBox="1">
            <a:spLocks noGrp="1"/>
          </p:cNvSpPr>
          <p:nvPr>
            <p:ph type="ctrTitle"/>
          </p:nvPr>
        </p:nvSpPr>
        <p:spPr>
          <a:xfrm rot="5400000">
            <a:off x="6182514" y="2143646"/>
            <a:ext cx="3908041"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Popularization:</a:t>
            </a:r>
            <a:br>
              <a:rPr lang="en" dirty="0"/>
            </a:br>
            <a:r>
              <a:rPr lang="en" dirty="0"/>
              <a:t>Futures</a:t>
            </a:r>
            <a:br>
              <a:rPr lang="en" dirty="0"/>
            </a:br>
            <a:endParaRPr dirty="0"/>
          </a:p>
        </p:txBody>
      </p:sp>
      <p:cxnSp>
        <p:nvCxnSpPr>
          <p:cNvPr id="2" name="Straight Connector 1">
            <a:extLst>
              <a:ext uri="{FF2B5EF4-FFF2-40B4-BE49-F238E27FC236}">
                <a16:creationId xmlns:a16="http://schemas.microsoft.com/office/drawing/2014/main" id="{5C1A88DD-4D49-2DB0-26D3-377A20CAA513}"/>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846F646-CBF8-994E-5419-16E9BDA92DBB}"/>
              </a:ext>
            </a:extLst>
          </p:cNvPr>
          <p:cNvSpPr txBox="1"/>
          <p:nvPr/>
        </p:nvSpPr>
        <p:spPr>
          <a:xfrm>
            <a:off x="245015" y="4780279"/>
            <a:ext cx="7362285" cy="200055"/>
          </a:xfrm>
          <a:prstGeom prst="rect">
            <a:avLst/>
          </a:prstGeom>
          <a:noFill/>
        </p:spPr>
        <p:txBody>
          <a:bodyPr wrap="square" rtlCol="0">
            <a:spAutoFit/>
          </a:bodyPr>
          <a:lstStyle/>
          <a:p>
            <a:r>
              <a:rPr lang="en-US" sz="700" dirty="0" err="1">
                <a:latin typeface="Catamaran Light" panose="020B0604020202020204" charset="0"/>
                <a:cs typeface="Catamaran Light" panose="020B0604020202020204" charset="0"/>
              </a:rPr>
              <a:t>Kummer</a:t>
            </a:r>
            <a:r>
              <a:rPr lang="en-US" sz="700" dirty="0">
                <a:latin typeface="Catamaran Light" panose="020B0604020202020204" charset="0"/>
                <a:cs typeface="Catamaran Light" panose="020B0604020202020204" charset="0"/>
              </a:rPr>
              <a:t>, Steve and </a:t>
            </a:r>
            <a:r>
              <a:rPr lang="en-US" sz="700" dirty="0" err="1">
                <a:latin typeface="Catamaran Light" panose="020B0604020202020204" charset="0"/>
                <a:cs typeface="Catamaran Light" panose="020B0604020202020204" charset="0"/>
              </a:rPr>
              <a:t>Pauletto</a:t>
            </a:r>
            <a:r>
              <a:rPr lang="en-US" sz="700" dirty="0">
                <a:latin typeface="Catamaran Light" panose="020B0604020202020204" charset="0"/>
                <a:cs typeface="Catamaran Light" panose="020B0604020202020204" charset="0"/>
              </a:rPr>
              <a:t>, Christian, et al., “The History of Derivatives: A Few Milestones,” Research Gate, Published in 2012, https://www.researchgate.net/publication/349385381</a:t>
            </a:r>
          </a:p>
        </p:txBody>
      </p:sp>
      <p:sp>
        <p:nvSpPr>
          <p:cNvPr id="4" name="Google Shape;6949;p62">
            <a:extLst>
              <a:ext uri="{FF2B5EF4-FFF2-40B4-BE49-F238E27FC236}">
                <a16:creationId xmlns:a16="http://schemas.microsoft.com/office/drawing/2014/main" id="{5E6403F8-D666-0F4B-613C-BBD63CA02845}"/>
              </a:ext>
            </a:extLst>
          </p:cNvPr>
          <p:cNvSpPr/>
          <p:nvPr/>
        </p:nvSpPr>
        <p:spPr>
          <a:xfrm>
            <a:off x="5273362" y="3372826"/>
            <a:ext cx="822960" cy="822960"/>
          </a:xfrm>
          <a:custGeom>
            <a:avLst/>
            <a:gdLst/>
            <a:ahLst/>
            <a:cxnLst/>
            <a:rect l="l" t="t" r="r" b="b"/>
            <a:pathLst>
              <a:path w="9038" h="11516" extrusionOk="0">
                <a:moveTo>
                  <a:pt x="6103" y="573"/>
                </a:moveTo>
                <a:cubicBezTo>
                  <a:pt x="6692" y="573"/>
                  <a:pt x="7223" y="753"/>
                  <a:pt x="7645" y="1110"/>
                </a:cubicBezTo>
                <a:cubicBezTo>
                  <a:pt x="8252" y="1633"/>
                  <a:pt x="8585" y="2479"/>
                  <a:pt x="8597" y="3515"/>
                </a:cubicBezTo>
                <a:cubicBezTo>
                  <a:pt x="8192" y="2788"/>
                  <a:pt x="7585" y="2122"/>
                  <a:pt x="6847" y="1633"/>
                </a:cubicBezTo>
                <a:cubicBezTo>
                  <a:pt x="6144" y="1169"/>
                  <a:pt x="5382" y="919"/>
                  <a:pt x="4728" y="895"/>
                </a:cubicBezTo>
                <a:cubicBezTo>
                  <a:pt x="4894" y="812"/>
                  <a:pt x="5061" y="752"/>
                  <a:pt x="5240" y="693"/>
                </a:cubicBezTo>
                <a:cubicBezTo>
                  <a:pt x="5537" y="613"/>
                  <a:pt x="5826" y="573"/>
                  <a:pt x="6103" y="573"/>
                </a:cubicBezTo>
                <a:close/>
                <a:moveTo>
                  <a:pt x="1394" y="1205"/>
                </a:moveTo>
                <a:cubicBezTo>
                  <a:pt x="1465" y="2598"/>
                  <a:pt x="1680" y="5098"/>
                  <a:pt x="2263" y="7063"/>
                </a:cubicBezTo>
                <a:cubicBezTo>
                  <a:pt x="2144" y="7360"/>
                  <a:pt x="2084" y="7670"/>
                  <a:pt x="2037" y="7944"/>
                </a:cubicBezTo>
                <a:cubicBezTo>
                  <a:pt x="1739" y="7051"/>
                  <a:pt x="1465" y="6194"/>
                  <a:pt x="1263" y="5455"/>
                </a:cubicBezTo>
                <a:cubicBezTo>
                  <a:pt x="1049" y="3705"/>
                  <a:pt x="1168" y="2384"/>
                  <a:pt x="1322" y="1586"/>
                </a:cubicBezTo>
                <a:cubicBezTo>
                  <a:pt x="1346" y="1443"/>
                  <a:pt x="1370" y="1324"/>
                  <a:pt x="1394" y="1205"/>
                </a:cubicBezTo>
                <a:close/>
                <a:moveTo>
                  <a:pt x="1503" y="0"/>
                </a:moveTo>
                <a:cubicBezTo>
                  <a:pt x="1439" y="0"/>
                  <a:pt x="1377" y="45"/>
                  <a:pt x="1334" y="109"/>
                </a:cubicBezTo>
                <a:cubicBezTo>
                  <a:pt x="1322" y="121"/>
                  <a:pt x="1108" y="598"/>
                  <a:pt x="965" y="1526"/>
                </a:cubicBezTo>
                <a:cubicBezTo>
                  <a:pt x="870" y="2074"/>
                  <a:pt x="787" y="2848"/>
                  <a:pt x="799" y="3836"/>
                </a:cubicBezTo>
                <a:cubicBezTo>
                  <a:pt x="537" y="2788"/>
                  <a:pt x="418" y="2145"/>
                  <a:pt x="394" y="2133"/>
                </a:cubicBezTo>
                <a:cubicBezTo>
                  <a:pt x="382" y="2050"/>
                  <a:pt x="310" y="2003"/>
                  <a:pt x="215" y="2003"/>
                </a:cubicBezTo>
                <a:cubicBezTo>
                  <a:pt x="132" y="2003"/>
                  <a:pt x="72" y="2074"/>
                  <a:pt x="60" y="2169"/>
                </a:cubicBezTo>
                <a:cubicBezTo>
                  <a:pt x="60" y="2181"/>
                  <a:pt x="1" y="3324"/>
                  <a:pt x="144" y="5039"/>
                </a:cubicBezTo>
                <a:cubicBezTo>
                  <a:pt x="299" y="6610"/>
                  <a:pt x="668" y="8991"/>
                  <a:pt x="1608" y="11408"/>
                </a:cubicBezTo>
                <a:cubicBezTo>
                  <a:pt x="1632" y="11468"/>
                  <a:pt x="1692" y="11516"/>
                  <a:pt x="1763" y="11516"/>
                </a:cubicBezTo>
                <a:cubicBezTo>
                  <a:pt x="1787" y="11516"/>
                  <a:pt x="1811" y="11516"/>
                  <a:pt x="1823" y="11492"/>
                </a:cubicBezTo>
                <a:cubicBezTo>
                  <a:pt x="1918" y="11468"/>
                  <a:pt x="1965" y="11361"/>
                  <a:pt x="1918" y="11277"/>
                </a:cubicBezTo>
                <a:cubicBezTo>
                  <a:pt x="989" y="8908"/>
                  <a:pt x="620" y="6551"/>
                  <a:pt x="477" y="5003"/>
                </a:cubicBezTo>
                <a:cubicBezTo>
                  <a:pt x="429" y="4503"/>
                  <a:pt x="394" y="4050"/>
                  <a:pt x="382" y="3669"/>
                </a:cubicBezTo>
                <a:lnTo>
                  <a:pt x="382" y="3669"/>
                </a:lnTo>
                <a:cubicBezTo>
                  <a:pt x="691" y="4931"/>
                  <a:pt x="1227" y="6896"/>
                  <a:pt x="2037" y="9099"/>
                </a:cubicBezTo>
                <a:cubicBezTo>
                  <a:pt x="2056" y="9175"/>
                  <a:pt x="2128" y="9213"/>
                  <a:pt x="2193" y="9213"/>
                </a:cubicBezTo>
                <a:cubicBezTo>
                  <a:pt x="2209" y="9213"/>
                  <a:pt x="2225" y="9211"/>
                  <a:pt x="2239" y="9206"/>
                </a:cubicBezTo>
                <a:cubicBezTo>
                  <a:pt x="2334" y="9170"/>
                  <a:pt x="2382" y="9075"/>
                  <a:pt x="2346" y="8991"/>
                </a:cubicBezTo>
                <a:lnTo>
                  <a:pt x="2263" y="8730"/>
                </a:lnTo>
                <a:cubicBezTo>
                  <a:pt x="2263" y="8670"/>
                  <a:pt x="2287" y="8075"/>
                  <a:pt x="2454" y="7467"/>
                </a:cubicBezTo>
                <a:cubicBezTo>
                  <a:pt x="2596" y="6896"/>
                  <a:pt x="2894" y="6194"/>
                  <a:pt x="3466" y="6098"/>
                </a:cubicBezTo>
                <a:cubicBezTo>
                  <a:pt x="3510" y="6089"/>
                  <a:pt x="3557" y="6084"/>
                  <a:pt x="3607" y="6084"/>
                </a:cubicBezTo>
                <a:cubicBezTo>
                  <a:pt x="4169" y="6084"/>
                  <a:pt x="5061" y="6699"/>
                  <a:pt x="6144" y="7837"/>
                </a:cubicBezTo>
                <a:cubicBezTo>
                  <a:pt x="6430" y="8134"/>
                  <a:pt x="6680" y="8432"/>
                  <a:pt x="6918" y="8694"/>
                </a:cubicBezTo>
                <a:cubicBezTo>
                  <a:pt x="6692" y="8539"/>
                  <a:pt x="6454" y="8337"/>
                  <a:pt x="6216" y="8158"/>
                </a:cubicBezTo>
                <a:cubicBezTo>
                  <a:pt x="5656" y="7741"/>
                  <a:pt x="5180" y="7420"/>
                  <a:pt x="4787" y="7194"/>
                </a:cubicBezTo>
                <a:cubicBezTo>
                  <a:pt x="4227" y="6854"/>
                  <a:pt x="3961" y="6782"/>
                  <a:pt x="3806" y="6782"/>
                </a:cubicBezTo>
                <a:cubicBezTo>
                  <a:pt x="3776" y="6782"/>
                  <a:pt x="3750" y="6785"/>
                  <a:pt x="3728" y="6789"/>
                </a:cubicBezTo>
                <a:cubicBezTo>
                  <a:pt x="3489" y="6836"/>
                  <a:pt x="3239" y="7122"/>
                  <a:pt x="2954" y="8872"/>
                </a:cubicBezTo>
                <a:cubicBezTo>
                  <a:pt x="2882" y="9325"/>
                  <a:pt x="2823" y="9765"/>
                  <a:pt x="2775" y="10111"/>
                </a:cubicBezTo>
                <a:cubicBezTo>
                  <a:pt x="2715" y="9968"/>
                  <a:pt x="2680" y="9825"/>
                  <a:pt x="2620" y="9682"/>
                </a:cubicBezTo>
                <a:cubicBezTo>
                  <a:pt x="2592" y="9606"/>
                  <a:pt x="2517" y="9568"/>
                  <a:pt x="2446" y="9568"/>
                </a:cubicBezTo>
                <a:cubicBezTo>
                  <a:pt x="2428" y="9568"/>
                  <a:pt x="2411" y="9570"/>
                  <a:pt x="2394" y="9575"/>
                </a:cubicBezTo>
                <a:cubicBezTo>
                  <a:pt x="2299" y="9611"/>
                  <a:pt x="2263" y="9706"/>
                  <a:pt x="2287" y="9801"/>
                </a:cubicBezTo>
                <a:cubicBezTo>
                  <a:pt x="2501" y="10349"/>
                  <a:pt x="2715" y="10885"/>
                  <a:pt x="2930" y="11408"/>
                </a:cubicBezTo>
                <a:cubicBezTo>
                  <a:pt x="2954" y="11468"/>
                  <a:pt x="3013" y="11516"/>
                  <a:pt x="3073" y="11516"/>
                </a:cubicBezTo>
                <a:cubicBezTo>
                  <a:pt x="3096" y="11516"/>
                  <a:pt x="3120" y="11516"/>
                  <a:pt x="3132" y="11492"/>
                </a:cubicBezTo>
                <a:cubicBezTo>
                  <a:pt x="3227" y="11468"/>
                  <a:pt x="3251" y="11361"/>
                  <a:pt x="3227" y="11277"/>
                </a:cubicBezTo>
                <a:cubicBezTo>
                  <a:pt x="3156" y="11111"/>
                  <a:pt x="3096" y="10932"/>
                  <a:pt x="3013" y="10765"/>
                </a:cubicBezTo>
                <a:cubicBezTo>
                  <a:pt x="3037" y="10646"/>
                  <a:pt x="3108" y="9825"/>
                  <a:pt x="3239" y="8980"/>
                </a:cubicBezTo>
                <a:cubicBezTo>
                  <a:pt x="3513" y="7325"/>
                  <a:pt x="3728" y="7122"/>
                  <a:pt x="3763" y="7086"/>
                </a:cubicBezTo>
                <a:cubicBezTo>
                  <a:pt x="3811" y="7086"/>
                  <a:pt x="3989" y="7110"/>
                  <a:pt x="4585" y="7444"/>
                </a:cubicBezTo>
                <a:cubicBezTo>
                  <a:pt x="4954" y="7670"/>
                  <a:pt x="5430" y="8003"/>
                  <a:pt x="5978" y="8396"/>
                </a:cubicBezTo>
                <a:cubicBezTo>
                  <a:pt x="6930" y="9099"/>
                  <a:pt x="7811" y="9825"/>
                  <a:pt x="7823" y="9825"/>
                </a:cubicBezTo>
                <a:cubicBezTo>
                  <a:pt x="7851" y="9853"/>
                  <a:pt x="7890" y="9865"/>
                  <a:pt x="7929" y="9865"/>
                </a:cubicBezTo>
                <a:cubicBezTo>
                  <a:pt x="7973" y="9865"/>
                  <a:pt x="8018" y="9850"/>
                  <a:pt x="8049" y="9825"/>
                </a:cubicBezTo>
                <a:cubicBezTo>
                  <a:pt x="8109" y="9765"/>
                  <a:pt x="8121" y="9682"/>
                  <a:pt x="8061" y="9611"/>
                </a:cubicBezTo>
                <a:cubicBezTo>
                  <a:pt x="8049" y="9587"/>
                  <a:pt x="7287" y="8551"/>
                  <a:pt x="6371" y="7563"/>
                </a:cubicBezTo>
                <a:cubicBezTo>
                  <a:pt x="5203" y="6341"/>
                  <a:pt x="4276" y="5718"/>
                  <a:pt x="3591" y="5718"/>
                </a:cubicBezTo>
                <a:cubicBezTo>
                  <a:pt x="3514" y="5718"/>
                  <a:pt x="3441" y="5726"/>
                  <a:pt x="3370" y="5741"/>
                </a:cubicBezTo>
                <a:cubicBezTo>
                  <a:pt x="3013" y="5813"/>
                  <a:pt x="2751" y="6051"/>
                  <a:pt x="2537" y="6348"/>
                </a:cubicBezTo>
                <a:cubicBezTo>
                  <a:pt x="2537" y="6253"/>
                  <a:pt x="2537" y="6170"/>
                  <a:pt x="2561" y="6063"/>
                </a:cubicBezTo>
                <a:cubicBezTo>
                  <a:pt x="2680" y="5693"/>
                  <a:pt x="3108" y="4527"/>
                  <a:pt x="3835" y="3753"/>
                </a:cubicBezTo>
                <a:cubicBezTo>
                  <a:pt x="4035" y="3686"/>
                  <a:pt x="4236" y="3648"/>
                  <a:pt x="4428" y="3648"/>
                </a:cubicBezTo>
                <a:cubicBezTo>
                  <a:pt x="4510" y="3648"/>
                  <a:pt x="4590" y="3655"/>
                  <a:pt x="4668" y="3669"/>
                </a:cubicBezTo>
                <a:cubicBezTo>
                  <a:pt x="4676" y="3670"/>
                  <a:pt x="4684" y="3671"/>
                  <a:pt x="4692" y="3671"/>
                </a:cubicBezTo>
                <a:cubicBezTo>
                  <a:pt x="4777" y="3671"/>
                  <a:pt x="4848" y="3613"/>
                  <a:pt x="4859" y="3515"/>
                </a:cubicBezTo>
                <a:cubicBezTo>
                  <a:pt x="4871" y="3431"/>
                  <a:pt x="4823" y="3336"/>
                  <a:pt x="4716" y="3324"/>
                </a:cubicBezTo>
                <a:cubicBezTo>
                  <a:pt x="4632" y="3316"/>
                  <a:pt x="4547" y="3307"/>
                  <a:pt x="4463" y="3307"/>
                </a:cubicBezTo>
                <a:cubicBezTo>
                  <a:pt x="4428" y="3307"/>
                  <a:pt x="4393" y="3309"/>
                  <a:pt x="4359" y="3312"/>
                </a:cubicBezTo>
                <a:cubicBezTo>
                  <a:pt x="4597" y="3157"/>
                  <a:pt x="4847" y="3074"/>
                  <a:pt x="5109" y="3038"/>
                </a:cubicBezTo>
                <a:cubicBezTo>
                  <a:pt x="5184" y="3031"/>
                  <a:pt x="5258" y="3027"/>
                  <a:pt x="5330" y="3027"/>
                </a:cubicBezTo>
                <a:cubicBezTo>
                  <a:pt x="5831" y="3027"/>
                  <a:pt x="6264" y="3205"/>
                  <a:pt x="6597" y="3538"/>
                </a:cubicBezTo>
                <a:cubicBezTo>
                  <a:pt x="7335" y="4265"/>
                  <a:pt x="7538" y="5622"/>
                  <a:pt x="7585" y="6551"/>
                </a:cubicBezTo>
                <a:cubicBezTo>
                  <a:pt x="7514" y="6348"/>
                  <a:pt x="7407" y="6122"/>
                  <a:pt x="7299" y="5896"/>
                </a:cubicBezTo>
                <a:cubicBezTo>
                  <a:pt x="6752" y="4741"/>
                  <a:pt x="6121" y="3967"/>
                  <a:pt x="5430" y="3574"/>
                </a:cubicBezTo>
                <a:cubicBezTo>
                  <a:pt x="5404" y="3563"/>
                  <a:pt x="5377" y="3558"/>
                  <a:pt x="5351" y="3558"/>
                </a:cubicBezTo>
                <a:cubicBezTo>
                  <a:pt x="5292" y="3558"/>
                  <a:pt x="5237" y="3584"/>
                  <a:pt x="5204" y="3634"/>
                </a:cubicBezTo>
                <a:cubicBezTo>
                  <a:pt x="5156" y="3717"/>
                  <a:pt x="5192" y="3812"/>
                  <a:pt x="5263" y="3860"/>
                </a:cubicBezTo>
                <a:cubicBezTo>
                  <a:pt x="6776" y="4693"/>
                  <a:pt x="7585" y="7563"/>
                  <a:pt x="7597" y="7598"/>
                </a:cubicBezTo>
                <a:cubicBezTo>
                  <a:pt x="7609" y="7670"/>
                  <a:pt x="7692" y="7718"/>
                  <a:pt x="7764" y="7718"/>
                </a:cubicBezTo>
                <a:lnTo>
                  <a:pt x="7776" y="7718"/>
                </a:lnTo>
                <a:cubicBezTo>
                  <a:pt x="7847" y="7694"/>
                  <a:pt x="7930" y="7646"/>
                  <a:pt x="7930" y="7563"/>
                </a:cubicBezTo>
                <a:cubicBezTo>
                  <a:pt x="7930" y="7539"/>
                  <a:pt x="7990" y="6825"/>
                  <a:pt x="7883" y="5932"/>
                </a:cubicBezTo>
                <a:cubicBezTo>
                  <a:pt x="7752" y="4717"/>
                  <a:pt x="7395" y="3824"/>
                  <a:pt x="6835" y="3288"/>
                </a:cubicBezTo>
                <a:cubicBezTo>
                  <a:pt x="6432" y="2896"/>
                  <a:pt x="5926" y="2683"/>
                  <a:pt x="5315" y="2683"/>
                </a:cubicBezTo>
                <a:cubicBezTo>
                  <a:pt x="5240" y="2683"/>
                  <a:pt x="5163" y="2687"/>
                  <a:pt x="5085" y="2693"/>
                </a:cubicBezTo>
                <a:cubicBezTo>
                  <a:pt x="4620" y="2741"/>
                  <a:pt x="4192" y="2955"/>
                  <a:pt x="3787" y="3324"/>
                </a:cubicBezTo>
                <a:cubicBezTo>
                  <a:pt x="3477" y="3610"/>
                  <a:pt x="3180" y="3991"/>
                  <a:pt x="2894" y="4467"/>
                </a:cubicBezTo>
                <a:cubicBezTo>
                  <a:pt x="2811" y="4622"/>
                  <a:pt x="2727" y="4765"/>
                  <a:pt x="2656" y="4920"/>
                </a:cubicBezTo>
                <a:cubicBezTo>
                  <a:pt x="2692" y="4670"/>
                  <a:pt x="2727" y="4408"/>
                  <a:pt x="2787" y="4146"/>
                </a:cubicBezTo>
                <a:cubicBezTo>
                  <a:pt x="2977" y="3276"/>
                  <a:pt x="3239" y="2562"/>
                  <a:pt x="3585" y="2014"/>
                </a:cubicBezTo>
                <a:cubicBezTo>
                  <a:pt x="3739" y="1752"/>
                  <a:pt x="3918" y="1526"/>
                  <a:pt x="4132" y="1336"/>
                </a:cubicBezTo>
                <a:cubicBezTo>
                  <a:pt x="4291" y="1291"/>
                  <a:pt x="4463" y="1270"/>
                  <a:pt x="4645" y="1270"/>
                </a:cubicBezTo>
                <a:cubicBezTo>
                  <a:pt x="5245" y="1270"/>
                  <a:pt x="5949" y="1505"/>
                  <a:pt x="6597" y="1943"/>
                </a:cubicBezTo>
                <a:cubicBezTo>
                  <a:pt x="7526" y="2550"/>
                  <a:pt x="8204" y="3431"/>
                  <a:pt x="8490" y="4372"/>
                </a:cubicBezTo>
                <a:cubicBezTo>
                  <a:pt x="8520" y="4432"/>
                  <a:pt x="8568" y="4484"/>
                  <a:pt x="8632" y="4484"/>
                </a:cubicBezTo>
                <a:cubicBezTo>
                  <a:pt x="8644" y="4484"/>
                  <a:pt x="8656" y="4483"/>
                  <a:pt x="8669" y="4479"/>
                </a:cubicBezTo>
                <a:cubicBezTo>
                  <a:pt x="8740" y="4479"/>
                  <a:pt x="8823" y="4408"/>
                  <a:pt x="8823" y="4336"/>
                </a:cubicBezTo>
                <a:cubicBezTo>
                  <a:pt x="9038" y="2824"/>
                  <a:pt x="8669" y="1586"/>
                  <a:pt x="7835" y="871"/>
                </a:cubicBezTo>
                <a:cubicBezTo>
                  <a:pt x="7351" y="452"/>
                  <a:pt x="6757" y="240"/>
                  <a:pt x="6102" y="240"/>
                </a:cubicBezTo>
                <a:cubicBezTo>
                  <a:pt x="5791" y="240"/>
                  <a:pt x="5466" y="287"/>
                  <a:pt x="5132" y="383"/>
                </a:cubicBezTo>
                <a:cubicBezTo>
                  <a:pt x="4394" y="574"/>
                  <a:pt x="3799" y="1062"/>
                  <a:pt x="3347" y="1824"/>
                </a:cubicBezTo>
                <a:cubicBezTo>
                  <a:pt x="2989" y="2419"/>
                  <a:pt x="2704" y="3157"/>
                  <a:pt x="2513" y="4074"/>
                </a:cubicBezTo>
                <a:cubicBezTo>
                  <a:pt x="2382" y="4693"/>
                  <a:pt x="2323" y="5301"/>
                  <a:pt x="2275" y="5801"/>
                </a:cubicBezTo>
                <a:cubicBezTo>
                  <a:pt x="1727" y="3181"/>
                  <a:pt x="1668" y="205"/>
                  <a:pt x="1668" y="169"/>
                </a:cubicBezTo>
                <a:cubicBezTo>
                  <a:pt x="1668" y="98"/>
                  <a:pt x="1608" y="26"/>
                  <a:pt x="1525" y="2"/>
                </a:cubicBezTo>
                <a:cubicBezTo>
                  <a:pt x="1517" y="1"/>
                  <a:pt x="1510" y="0"/>
                  <a:pt x="150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5195;p59">
            <a:extLst>
              <a:ext uri="{FF2B5EF4-FFF2-40B4-BE49-F238E27FC236}">
                <a16:creationId xmlns:a16="http://schemas.microsoft.com/office/drawing/2014/main" id="{9788CC45-FED0-E678-6A9A-06DDD5E33099}"/>
              </a:ext>
            </a:extLst>
          </p:cNvPr>
          <p:cNvGrpSpPr/>
          <p:nvPr/>
        </p:nvGrpSpPr>
        <p:grpSpPr>
          <a:xfrm>
            <a:off x="6123019" y="2617538"/>
            <a:ext cx="457200" cy="457200"/>
            <a:chOff x="7121669" y="1533610"/>
            <a:chExt cx="321362" cy="321362"/>
          </a:xfrm>
        </p:grpSpPr>
        <p:sp>
          <p:nvSpPr>
            <p:cNvPr id="20" name="Google Shape;5196;p59">
              <a:extLst>
                <a:ext uri="{FF2B5EF4-FFF2-40B4-BE49-F238E27FC236}">
                  <a16:creationId xmlns:a16="http://schemas.microsoft.com/office/drawing/2014/main" id="{5816CBC6-0762-9736-0EF4-50AC9FCE6D66}"/>
                </a:ext>
              </a:extLst>
            </p:cNvPr>
            <p:cNvSpPr/>
            <p:nvPr/>
          </p:nvSpPr>
          <p:spPr>
            <a:xfrm>
              <a:off x="7121669" y="1600289"/>
              <a:ext cx="142142" cy="192556"/>
            </a:xfrm>
            <a:custGeom>
              <a:avLst/>
              <a:gdLst/>
              <a:ahLst/>
              <a:cxnLst/>
              <a:rect l="l" t="t" r="r" b="b"/>
              <a:pathLst>
                <a:path w="4466" h="6050" extrusionOk="0">
                  <a:moveTo>
                    <a:pt x="2346" y="275"/>
                  </a:moveTo>
                  <a:cubicBezTo>
                    <a:pt x="2929" y="275"/>
                    <a:pt x="3406" y="751"/>
                    <a:pt x="3406" y="1322"/>
                  </a:cubicBezTo>
                  <a:lnTo>
                    <a:pt x="3406" y="1608"/>
                  </a:lnTo>
                  <a:lnTo>
                    <a:pt x="3382" y="1608"/>
                  </a:lnTo>
                  <a:cubicBezTo>
                    <a:pt x="3048" y="1537"/>
                    <a:pt x="2941" y="1108"/>
                    <a:pt x="2941" y="1108"/>
                  </a:cubicBezTo>
                  <a:cubicBezTo>
                    <a:pt x="2929" y="1049"/>
                    <a:pt x="2882" y="1001"/>
                    <a:pt x="2822" y="989"/>
                  </a:cubicBezTo>
                  <a:cubicBezTo>
                    <a:pt x="2809" y="984"/>
                    <a:pt x="2796" y="981"/>
                    <a:pt x="2783" y="981"/>
                  </a:cubicBezTo>
                  <a:cubicBezTo>
                    <a:pt x="2738" y="981"/>
                    <a:pt x="2695" y="1011"/>
                    <a:pt x="2667" y="1049"/>
                  </a:cubicBezTo>
                  <a:cubicBezTo>
                    <a:pt x="2155" y="1608"/>
                    <a:pt x="1262" y="1608"/>
                    <a:pt x="1250" y="1608"/>
                  </a:cubicBezTo>
                  <a:lnTo>
                    <a:pt x="1191" y="1608"/>
                  </a:lnTo>
                  <a:lnTo>
                    <a:pt x="1191" y="1322"/>
                  </a:lnTo>
                  <a:cubicBezTo>
                    <a:pt x="1191" y="751"/>
                    <a:pt x="1667" y="275"/>
                    <a:pt x="2251" y="275"/>
                  </a:cubicBezTo>
                  <a:close/>
                  <a:moveTo>
                    <a:pt x="1096" y="2049"/>
                  </a:moveTo>
                  <a:lnTo>
                    <a:pt x="1096" y="2382"/>
                  </a:lnTo>
                  <a:cubicBezTo>
                    <a:pt x="1060" y="2358"/>
                    <a:pt x="1012" y="2287"/>
                    <a:pt x="1012" y="2215"/>
                  </a:cubicBezTo>
                  <a:cubicBezTo>
                    <a:pt x="1012" y="2144"/>
                    <a:pt x="1036" y="2084"/>
                    <a:pt x="1096" y="2049"/>
                  </a:cubicBezTo>
                  <a:close/>
                  <a:moveTo>
                    <a:pt x="3394" y="2061"/>
                  </a:moveTo>
                  <a:cubicBezTo>
                    <a:pt x="3441" y="2084"/>
                    <a:pt x="3477" y="2144"/>
                    <a:pt x="3477" y="2215"/>
                  </a:cubicBezTo>
                  <a:cubicBezTo>
                    <a:pt x="3477" y="2299"/>
                    <a:pt x="3453" y="2358"/>
                    <a:pt x="3394" y="2382"/>
                  </a:cubicBezTo>
                  <a:lnTo>
                    <a:pt x="3394" y="2061"/>
                  </a:lnTo>
                  <a:close/>
                  <a:moveTo>
                    <a:pt x="2632" y="1442"/>
                  </a:moveTo>
                  <a:cubicBezTo>
                    <a:pt x="2727" y="1608"/>
                    <a:pt x="2858" y="1787"/>
                    <a:pt x="3084" y="1894"/>
                  </a:cubicBezTo>
                  <a:lnTo>
                    <a:pt x="3084" y="2537"/>
                  </a:lnTo>
                  <a:cubicBezTo>
                    <a:pt x="3084" y="2930"/>
                    <a:pt x="2751" y="3263"/>
                    <a:pt x="2346" y="3263"/>
                  </a:cubicBezTo>
                  <a:lnTo>
                    <a:pt x="2155" y="3263"/>
                  </a:lnTo>
                  <a:cubicBezTo>
                    <a:pt x="1739" y="3263"/>
                    <a:pt x="1417" y="2930"/>
                    <a:pt x="1417" y="2537"/>
                  </a:cubicBezTo>
                  <a:lnTo>
                    <a:pt x="1417" y="1918"/>
                  </a:lnTo>
                  <a:cubicBezTo>
                    <a:pt x="1679" y="1894"/>
                    <a:pt x="2227" y="1799"/>
                    <a:pt x="2632" y="1442"/>
                  </a:cubicBezTo>
                  <a:close/>
                  <a:moveTo>
                    <a:pt x="2536" y="3573"/>
                  </a:moveTo>
                  <a:lnTo>
                    <a:pt x="2536" y="3775"/>
                  </a:lnTo>
                  <a:lnTo>
                    <a:pt x="2251" y="4073"/>
                  </a:lnTo>
                  <a:lnTo>
                    <a:pt x="1965" y="3811"/>
                  </a:lnTo>
                  <a:lnTo>
                    <a:pt x="1965" y="3632"/>
                  </a:lnTo>
                  <a:lnTo>
                    <a:pt x="1965" y="3573"/>
                  </a:lnTo>
                  <a:cubicBezTo>
                    <a:pt x="2024" y="3585"/>
                    <a:pt x="2084" y="3585"/>
                    <a:pt x="2155" y="3585"/>
                  </a:cubicBezTo>
                  <a:lnTo>
                    <a:pt x="2346" y="3585"/>
                  </a:lnTo>
                  <a:cubicBezTo>
                    <a:pt x="2405" y="3585"/>
                    <a:pt x="2465" y="3585"/>
                    <a:pt x="2536" y="3573"/>
                  </a:cubicBezTo>
                  <a:close/>
                  <a:moveTo>
                    <a:pt x="2846" y="3906"/>
                  </a:moveTo>
                  <a:lnTo>
                    <a:pt x="2941" y="3989"/>
                  </a:lnTo>
                  <a:lnTo>
                    <a:pt x="2727" y="4454"/>
                  </a:lnTo>
                  <a:lnTo>
                    <a:pt x="2667" y="4406"/>
                  </a:lnTo>
                  <a:lnTo>
                    <a:pt x="2489" y="4275"/>
                  </a:lnTo>
                  <a:lnTo>
                    <a:pt x="2810" y="3930"/>
                  </a:lnTo>
                  <a:lnTo>
                    <a:pt x="2846" y="3906"/>
                  </a:lnTo>
                  <a:close/>
                  <a:moveTo>
                    <a:pt x="1655" y="3918"/>
                  </a:moveTo>
                  <a:cubicBezTo>
                    <a:pt x="1655" y="3942"/>
                    <a:pt x="1667" y="3966"/>
                    <a:pt x="1691" y="3989"/>
                  </a:cubicBezTo>
                  <a:lnTo>
                    <a:pt x="2012" y="4287"/>
                  </a:lnTo>
                  <a:lnTo>
                    <a:pt x="1774" y="4466"/>
                  </a:lnTo>
                  <a:lnTo>
                    <a:pt x="1536" y="3989"/>
                  </a:lnTo>
                  <a:lnTo>
                    <a:pt x="1655" y="3918"/>
                  </a:lnTo>
                  <a:close/>
                  <a:moveTo>
                    <a:pt x="2227" y="4490"/>
                  </a:moveTo>
                  <a:lnTo>
                    <a:pt x="2370" y="4597"/>
                  </a:lnTo>
                  <a:lnTo>
                    <a:pt x="2322" y="4704"/>
                  </a:lnTo>
                  <a:lnTo>
                    <a:pt x="2155" y="4704"/>
                  </a:lnTo>
                  <a:lnTo>
                    <a:pt x="2108" y="4585"/>
                  </a:lnTo>
                  <a:lnTo>
                    <a:pt x="2227" y="4490"/>
                  </a:lnTo>
                  <a:close/>
                  <a:moveTo>
                    <a:pt x="1846" y="4799"/>
                  </a:moveTo>
                  <a:lnTo>
                    <a:pt x="1893" y="4894"/>
                  </a:lnTo>
                  <a:lnTo>
                    <a:pt x="1846" y="5156"/>
                  </a:lnTo>
                  <a:lnTo>
                    <a:pt x="1751" y="4835"/>
                  </a:lnTo>
                  <a:cubicBezTo>
                    <a:pt x="1774" y="4835"/>
                    <a:pt x="1786" y="4823"/>
                    <a:pt x="1798" y="4823"/>
                  </a:cubicBezTo>
                  <a:lnTo>
                    <a:pt x="1846" y="4799"/>
                  </a:lnTo>
                  <a:close/>
                  <a:moveTo>
                    <a:pt x="2632" y="4799"/>
                  </a:moveTo>
                  <a:lnTo>
                    <a:pt x="2679" y="4823"/>
                  </a:lnTo>
                  <a:cubicBezTo>
                    <a:pt x="2691" y="4835"/>
                    <a:pt x="2703" y="4835"/>
                    <a:pt x="2739" y="4847"/>
                  </a:cubicBezTo>
                  <a:lnTo>
                    <a:pt x="2644" y="5156"/>
                  </a:lnTo>
                  <a:lnTo>
                    <a:pt x="2608" y="4882"/>
                  </a:lnTo>
                  <a:lnTo>
                    <a:pt x="2632" y="4799"/>
                  </a:lnTo>
                  <a:close/>
                  <a:moveTo>
                    <a:pt x="2322" y="5037"/>
                  </a:moveTo>
                  <a:lnTo>
                    <a:pt x="2441" y="5728"/>
                  </a:lnTo>
                  <a:lnTo>
                    <a:pt x="2084" y="5728"/>
                  </a:lnTo>
                  <a:lnTo>
                    <a:pt x="2203" y="5037"/>
                  </a:lnTo>
                  <a:close/>
                  <a:moveTo>
                    <a:pt x="3263" y="4156"/>
                  </a:moveTo>
                  <a:lnTo>
                    <a:pt x="3620" y="4299"/>
                  </a:lnTo>
                  <a:lnTo>
                    <a:pt x="3632" y="4299"/>
                  </a:lnTo>
                  <a:cubicBezTo>
                    <a:pt x="3644" y="4323"/>
                    <a:pt x="4156" y="4501"/>
                    <a:pt x="4156" y="5121"/>
                  </a:cubicBezTo>
                  <a:lnTo>
                    <a:pt x="4156" y="5728"/>
                  </a:lnTo>
                  <a:lnTo>
                    <a:pt x="3739" y="5728"/>
                  </a:lnTo>
                  <a:lnTo>
                    <a:pt x="3739" y="5097"/>
                  </a:lnTo>
                  <a:cubicBezTo>
                    <a:pt x="3739" y="5001"/>
                    <a:pt x="3656" y="4930"/>
                    <a:pt x="3572" y="4930"/>
                  </a:cubicBezTo>
                  <a:cubicBezTo>
                    <a:pt x="3477" y="4930"/>
                    <a:pt x="3406" y="5001"/>
                    <a:pt x="3406" y="5097"/>
                  </a:cubicBezTo>
                  <a:lnTo>
                    <a:pt x="3406" y="5728"/>
                  </a:lnTo>
                  <a:lnTo>
                    <a:pt x="2810" y="5728"/>
                  </a:lnTo>
                  <a:lnTo>
                    <a:pt x="3263" y="4156"/>
                  </a:lnTo>
                  <a:close/>
                  <a:moveTo>
                    <a:pt x="2179" y="1"/>
                  </a:moveTo>
                  <a:cubicBezTo>
                    <a:pt x="1429" y="1"/>
                    <a:pt x="810" y="608"/>
                    <a:pt x="810" y="1370"/>
                  </a:cubicBezTo>
                  <a:lnTo>
                    <a:pt x="810" y="1870"/>
                  </a:lnTo>
                  <a:cubicBezTo>
                    <a:pt x="739" y="1965"/>
                    <a:pt x="679" y="2084"/>
                    <a:pt x="679" y="2215"/>
                  </a:cubicBezTo>
                  <a:cubicBezTo>
                    <a:pt x="679" y="2465"/>
                    <a:pt x="858" y="2680"/>
                    <a:pt x="1096" y="2727"/>
                  </a:cubicBezTo>
                  <a:cubicBezTo>
                    <a:pt x="1155" y="3037"/>
                    <a:pt x="1346" y="3299"/>
                    <a:pt x="1631" y="3454"/>
                  </a:cubicBezTo>
                  <a:lnTo>
                    <a:pt x="1631" y="3525"/>
                  </a:lnTo>
                  <a:lnTo>
                    <a:pt x="1274" y="3763"/>
                  </a:lnTo>
                  <a:lnTo>
                    <a:pt x="1262" y="3763"/>
                  </a:lnTo>
                  <a:lnTo>
                    <a:pt x="727" y="3989"/>
                  </a:lnTo>
                  <a:cubicBezTo>
                    <a:pt x="477" y="4073"/>
                    <a:pt x="0" y="4418"/>
                    <a:pt x="0" y="5109"/>
                  </a:cubicBezTo>
                  <a:lnTo>
                    <a:pt x="0" y="5859"/>
                  </a:lnTo>
                  <a:cubicBezTo>
                    <a:pt x="0" y="5954"/>
                    <a:pt x="72" y="6025"/>
                    <a:pt x="155" y="6025"/>
                  </a:cubicBezTo>
                  <a:lnTo>
                    <a:pt x="1203" y="6025"/>
                  </a:lnTo>
                  <a:cubicBezTo>
                    <a:pt x="1286" y="6025"/>
                    <a:pt x="1370" y="5954"/>
                    <a:pt x="1370" y="5859"/>
                  </a:cubicBezTo>
                  <a:cubicBezTo>
                    <a:pt x="1370" y="5775"/>
                    <a:pt x="1286" y="5704"/>
                    <a:pt x="1203" y="5704"/>
                  </a:cubicBezTo>
                  <a:lnTo>
                    <a:pt x="1048" y="5704"/>
                  </a:lnTo>
                  <a:lnTo>
                    <a:pt x="1048" y="5061"/>
                  </a:lnTo>
                  <a:cubicBezTo>
                    <a:pt x="1048" y="4966"/>
                    <a:pt x="977" y="4894"/>
                    <a:pt x="893" y="4894"/>
                  </a:cubicBezTo>
                  <a:cubicBezTo>
                    <a:pt x="798" y="4894"/>
                    <a:pt x="727" y="4966"/>
                    <a:pt x="727" y="5061"/>
                  </a:cubicBezTo>
                  <a:lnTo>
                    <a:pt x="727" y="5704"/>
                  </a:lnTo>
                  <a:lnTo>
                    <a:pt x="310" y="5704"/>
                  </a:lnTo>
                  <a:lnTo>
                    <a:pt x="310" y="5085"/>
                  </a:lnTo>
                  <a:cubicBezTo>
                    <a:pt x="310" y="4454"/>
                    <a:pt x="798" y="4275"/>
                    <a:pt x="834" y="4275"/>
                  </a:cubicBezTo>
                  <a:lnTo>
                    <a:pt x="846" y="4275"/>
                  </a:lnTo>
                  <a:lnTo>
                    <a:pt x="1227" y="4109"/>
                  </a:lnTo>
                  <a:lnTo>
                    <a:pt x="1679" y="5704"/>
                  </a:lnTo>
                  <a:cubicBezTo>
                    <a:pt x="1608" y="5716"/>
                    <a:pt x="1560" y="5775"/>
                    <a:pt x="1560" y="5847"/>
                  </a:cubicBezTo>
                  <a:cubicBezTo>
                    <a:pt x="1560" y="5942"/>
                    <a:pt x="1631" y="6013"/>
                    <a:pt x="1727" y="6013"/>
                  </a:cubicBezTo>
                  <a:lnTo>
                    <a:pt x="1893" y="6049"/>
                  </a:lnTo>
                  <a:lnTo>
                    <a:pt x="4298" y="6049"/>
                  </a:lnTo>
                  <a:cubicBezTo>
                    <a:pt x="4394" y="6049"/>
                    <a:pt x="4465" y="5966"/>
                    <a:pt x="4465" y="5883"/>
                  </a:cubicBezTo>
                  <a:lnTo>
                    <a:pt x="4465" y="5121"/>
                  </a:lnTo>
                  <a:cubicBezTo>
                    <a:pt x="4465" y="4430"/>
                    <a:pt x="3989" y="4097"/>
                    <a:pt x="3727" y="4001"/>
                  </a:cubicBezTo>
                  <a:lnTo>
                    <a:pt x="3203" y="3775"/>
                  </a:lnTo>
                  <a:lnTo>
                    <a:pt x="2834" y="3537"/>
                  </a:lnTo>
                  <a:lnTo>
                    <a:pt x="2834" y="3454"/>
                  </a:lnTo>
                  <a:cubicBezTo>
                    <a:pt x="3108" y="3299"/>
                    <a:pt x="3310" y="3037"/>
                    <a:pt x="3370" y="2727"/>
                  </a:cubicBezTo>
                  <a:cubicBezTo>
                    <a:pt x="3608" y="2680"/>
                    <a:pt x="3787" y="2465"/>
                    <a:pt x="3787" y="2215"/>
                  </a:cubicBezTo>
                  <a:cubicBezTo>
                    <a:pt x="3787" y="2084"/>
                    <a:pt x="3751" y="1965"/>
                    <a:pt x="3656" y="1870"/>
                  </a:cubicBezTo>
                  <a:lnTo>
                    <a:pt x="3656" y="1370"/>
                  </a:lnTo>
                  <a:cubicBezTo>
                    <a:pt x="3656" y="608"/>
                    <a:pt x="3048" y="1"/>
                    <a:pt x="228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197;p59">
              <a:extLst>
                <a:ext uri="{FF2B5EF4-FFF2-40B4-BE49-F238E27FC236}">
                  <a16:creationId xmlns:a16="http://schemas.microsoft.com/office/drawing/2014/main" id="{B51E8BD2-E46B-5939-32E1-358DE256F152}"/>
                </a:ext>
              </a:extLst>
            </p:cNvPr>
            <p:cNvSpPr/>
            <p:nvPr/>
          </p:nvSpPr>
          <p:spPr>
            <a:xfrm>
              <a:off x="7170938" y="1533610"/>
              <a:ext cx="223206" cy="53852"/>
            </a:xfrm>
            <a:custGeom>
              <a:avLst/>
              <a:gdLst/>
              <a:ahLst/>
              <a:cxnLst/>
              <a:rect l="l" t="t" r="r" b="b"/>
              <a:pathLst>
                <a:path w="7013" h="1692" extrusionOk="0">
                  <a:moveTo>
                    <a:pt x="3512" y="0"/>
                  </a:moveTo>
                  <a:cubicBezTo>
                    <a:pt x="2227" y="0"/>
                    <a:pt x="1000" y="477"/>
                    <a:pt x="72" y="1358"/>
                  </a:cubicBezTo>
                  <a:cubicBezTo>
                    <a:pt x="12" y="1405"/>
                    <a:pt x="0" y="1512"/>
                    <a:pt x="72" y="1572"/>
                  </a:cubicBezTo>
                  <a:cubicBezTo>
                    <a:pt x="92" y="1625"/>
                    <a:pt x="130" y="1649"/>
                    <a:pt x="171" y="1649"/>
                  </a:cubicBezTo>
                  <a:cubicBezTo>
                    <a:pt x="203" y="1649"/>
                    <a:pt x="236" y="1634"/>
                    <a:pt x="262" y="1608"/>
                  </a:cubicBezTo>
                  <a:cubicBezTo>
                    <a:pt x="1143" y="786"/>
                    <a:pt x="2286" y="322"/>
                    <a:pt x="3501" y="322"/>
                  </a:cubicBezTo>
                  <a:cubicBezTo>
                    <a:pt x="4584" y="322"/>
                    <a:pt x="5608" y="691"/>
                    <a:pt x="6453" y="1370"/>
                  </a:cubicBezTo>
                  <a:lnTo>
                    <a:pt x="6203" y="1370"/>
                  </a:lnTo>
                  <a:cubicBezTo>
                    <a:pt x="6120" y="1370"/>
                    <a:pt x="6037" y="1441"/>
                    <a:pt x="6037" y="1536"/>
                  </a:cubicBezTo>
                  <a:cubicBezTo>
                    <a:pt x="6037" y="1620"/>
                    <a:pt x="6120" y="1691"/>
                    <a:pt x="6203" y="1691"/>
                  </a:cubicBezTo>
                  <a:lnTo>
                    <a:pt x="6846" y="1691"/>
                  </a:lnTo>
                  <a:cubicBezTo>
                    <a:pt x="6930" y="1691"/>
                    <a:pt x="7013" y="1620"/>
                    <a:pt x="7013" y="1536"/>
                  </a:cubicBezTo>
                  <a:lnTo>
                    <a:pt x="7013" y="953"/>
                  </a:lnTo>
                  <a:cubicBezTo>
                    <a:pt x="7013" y="858"/>
                    <a:pt x="6930" y="786"/>
                    <a:pt x="6846" y="786"/>
                  </a:cubicBezTo>
                  <a:cubicBezTo>
                    <a:pt x="6751" y="786"/>
                    <a:pt x="6680" y="858"/>
                    <a:pt x="6680" y="953"/>
                  </a:cubicBezTo>
                  <a:lnTo>
                    <a:pt x="6680" y="1131"/>
                  </a:lnTo>
                  <a:cubicBezTo>
                    <a:pt x="5787" y="405"/>
                    <a:pt x="4667" y="0"/>
                    <a:pt x="351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198;p59">
              <a:extLst>
                <a:ext uri="{FF2B5EF4-FFF2-40B4-BE49-F238E27FC236}">
                  <a16:creationId xmlns:a16="http://schemas.microsoft.com/office/drawing/2014/main" id="{2E99106F-CB1D-A755-2D60-F614BD1AD579}"/>
                </a:ext>
              </a:extLst>
            </p:cNvPr>
            <p:cNvSpPr/>
            <p:nvPr/>
          </p:nvSpPr>
          <p:spPr>
            <a:xfrm>
              <a:off x="7175107" y="1804558"/>
              <a:ext cx="215249" cy="50415"/>
            </a:xfrm>
            <a:custGeom>
              <a:avLst/>
              <a:gdLst/>
              <a:ahLst/>
              <a:cxnLst/>
              <a:rect l="l" t="t" r="r" b="b"/>
              <a:pathLst>
                <a:path w="6763" h="1584" extrusionOk="0">
                  <a:moveTo>
                    <a:pt x="167" y="0"/>
                  </a:moveTo>
                  <a:cubicBezTo>
                    <a:pt x="72" y="0"/>
                    <a:pt x="0" y="72"/>
                    <a:pt x="0" y="167"/>
                  </a:cubicBezTo>
                  <a:lnTo>
                    <a:pt x="0" y="738"/>
                  </a:lnTo>
                  <a:cubicBezTo>
                    <a:pt x="0" y="834"/>
                    <a:pt x="72" y="905"/>
                    <a:pt x="167" y="905"/>
                  </a:cubicBezTo>
                  <a:cubicBezTo>
                    <a:pt x="250" y="905"/>
                    <a:pt x="333" y="834"/>
                    <a:pt x="333" y="738"/>
                  </a:cubicBezTo>
                  <a:lnTo>
                    <a:pt x="333" y="560"/>
                  </a:lnTo>
                  <a:cubicBezTo>
                    <a:pt x="1203" y="1215"/>
                    <a:pt x="2262" y="1584"/>
                    <a:pt x="3381" y="1584"/>
                  </a:cubicBezTo>
                  <a:cubicBezTo>
                    <a:pt x="4596" y="1584"/>
                    <a:pt x="5775" y="1143"/>
                    <a:pt x="6680" y="357"/>
                  </a:cubicBezTo>
                  <a:cubicBezTo>
                    <a:pt x="6739" y="298"/>
                    <a:pt x="6763" y="191"/>
                    <a:pt x="6691" y="131"/>
                  </a:cubicBezTo>
                  <a:cubicBezTo>
                    <a:pt x="6652" y="92"/>
                    <a:pt x="6609" y="74"/>
                    <a:pt x="6567" y="74"/>
                  </a:cubicBezTo>
                  <a:cubicBezTo>
                    <a:pt x="6532" y="74"/>
                    <a:pt x="6497" y="86"/>
                    <a:pt x="6465" y="107"/>
                  </a:cubicBezTo>
                  <a:cubicBezTo>
                    <a:pt x="5596" y="846"/>
                    <a:pt x="4501" y="1262"/>
                    <a:pt x="3370" y="1262"/>
                  </a:cubicBezTo>
                  <a:cubicBezTo>
                    <a:pt x="2334" y="1262"/>
                    <a:pt x="1346" y="941"/>
                    <a:pt x="536" y="322"/>
                  </a:cubicBezTo>
                  <a:lnTo>
                    <a:pt x="810" y="322"/>
                  </a:lnTo>
                  <a:cubicBezTo>
                    <a:pt x="893" y="322"/>
                    <a:pt x="965" y="250"/>
                    <a:pt x="965" y="167"/>
                  </a:cubicBezTo>
                  <a:cubicBezTo>
                    <a:pt x="965" y="72"/>
                    <a:pt x="893" y="0"/>
                    <a:pt x="8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199;p59">
              <a:extLst>
                <a:ext uri="{FF2B5EF4-FFF2-40B4-BE49-F238E27FC236}">
                  <a16:creationId xmlns:a16="http://schemas.microsoft.com/office/drawing/2014/main" id="{C87F89A9-F810-8AD3-4629-1BEAE5E88AAA}"/>
                </a:ext>
              </a:extLst>
            </p:cNvPr>
            <p:cNvSpPr/>
            <p:nvPr/>
          </p:nvSpPr>
          <p:spPr>
            <a:xfrm>
              <a:off x="7300539" y="1600289"/>
              <a:ext cx="142492" cy="191793"/>
            </a:xfrm>
            <a:custGeom>
              <a:avLst/>
              <a:gdLst/>
              <a:ahLst/>
              <a:cxnLst/>
              <a:rect l="l" t="t" r="r" b="b"/>
              <a:pathLst>
                <a:path w="4477" h="6026" extrusionOk="0">
                  <a:moveTo>
                    <a:pt x="2358" y="275"/>
                  </a:moveTo>
                  <a:cubicBezTo>
                    <a:pt x="2941" y="275"/>
                    <a:pt x="3417" y="751"/>
                    <a:pt x="3417" y="1322"/>
                  </a:cubicBezTo>
                  <a:lnTo>
                    <a:pt x="3417" y="1608"/>
                  </a:lnTo>
                  <a:lnTo>
                    <a:pt x="3381" y="1608"/>
                  </a:lnTo>
                  <a:cubicBezTo>
                    <a:pt x="3060" y="1537"/>
                    <a:pt x="2953" y="1108"/>
                    <a:pt x="2953" y="1108"/>
                  </a:cubicBezTo>
                  <a:cubicBezTo>
                    <a:pt x="2941" y="1049"/>
                    <a:pt x="2893" y="1001"/>
                    <a:pt x="2834" y="989"/>
                  </a:cubicBezTo>
                  <a:cubicBezTo>
                    <a:pt x="2821" y="984"/>
                    <a:pt x="2808" y="981"/>
                    <a:pt x="2795" y="981"/>
                  </a:cubicBezTo>
                  <a:cubicBezTo>
                    <a:pt x="2749" y="981"/>
                    <a:pt x="2704" y="1011"/>
                    <a:pt x="2667" y="1049"/>
                  </a:cubicBezTo>
                  <a:cubicBezTo>
                    <a:pt x="2167" y="1608"/>
                    <a:pt x="1274" y="1608"/>
                    <a:pt x="1250" y="1608"/>
                  </a:cubicBezTo>
                  <a:lnTo>
                    <a:pt x="1191" y="1608"/>
                  </a:lnTo>
                  <a:lnTo>
                    <a:pt x="1191" y="1322"/>
                  </a:lnTo>
                  <a:cubicBezTo>
                    <a:pt x="1191" y="751"/>
                    <a:pt x="1667" y="275"/>
                    <a:pt x="2250" y="275"/>
                  </a:cubicBezTo>
                  <a:close/>
                  <a:moveTo>
                    <a:pt x="1107" y="2049"/>
                  </a:moveTo>
                  <a:lnTo>
                    <a:pt x="1107" y="2382"/>
                  </a:lnTo>
                  <a:cubicBezTo>
                    <a:pt x="1060" y="2358"/>
                    <a:pt x="1012" y="2287"/>
                    <a:pt x="1012" y="2215"/>
                  </a:cubicBezTo>
                  <a:cubicBezTo>
                    <a:pt x="1012" y="2144"/>
                    <a:pt x="1048" y="2084"/>
                    <a:pt x="1107" y="2049"/>
                  </a:cubicBezTo>
                  <a:close/>
                  <a:moveTo>
                    <a:pt x="3393" y="2061"/>
                  </a:moveTo>
                  <a:cubicBezTo>
                    <a:pt x="3441" y="2084"/>
                    <a:pt x="3489" y="2144"/>
                    <a:pt x="3489" y="2215"/>
                  </a:cubicBezTo>
                  <a:cubicBezTo>
                    <a:pt x="3489" y="2299"/>
                    <a:pt x="3453" y="2358"/>
                    <a:pt x="3393" y="2382"/>
                  </a:cubicBezTo>
                  <a:lnTo>
                    <a:pt x="3393" y="2061"/>
                  </a:lnTo>
                  <a:close/>
                  <a:moveTo>
                    <a:pt x="2643" y="1442"/>
                  </a:moveTo>
                  <a:cubicBezTo>
                    <a:pt x="2727" y="1608"/>
                    <a:pt x="2858" y="1787"/>
                    <a:pt x="3084" y="1894"/>
                  </a:cubicBezTo>
                  <a:lnTo>
                    <a:pt x="3084" y="2537"/>
                  </a:lnTo>
                  <a:cubicBezTo>
                    <a:pt x="3084" y="2930"/>
                    <a:pt x="2762" y="3263"/>
                    <a:pt x="2358" y="3263"/>
                  </a:cubicBezTo>
                  <a:lnTo>
                    <a:pt x="2167" y="3263"/>
                  </a:lnTo>
                  <a:cubicBezTo>
                    <a:pt x="1750" y="3263"/>
                    <a:pt x="1417" y="2930"/>
                    <a:pt x="1417" y="2537"/>
                  </a:cubicBezTo>
                  <a:lnTo>
                    <a:pt x="1417" y="1918"/>
                  </a:lnTo>
                  <a:cubicBezTo>
                    <a:pt x="1691" y="1894"/>
                    <a:pt x="2238" y="1799"/>
                    <a:pt x="2643" y="1442"/>
                  </a:cubicBezTo>
                  <a:close/>
                  <a:moveTo>
                    <a:pt x="2548" y="3573"/>
                  </a:moveTo>
                  <a:lnTo>
                    <a:pt x="2548" y="3775"/>
                  </a:lnTo>
                  <a:lnTo>
                    <a:pt x="2250" y="4073"/>
                  </a:lnTo>
                  <a:lnTo>
                    <a:pt x="1965" y="3811"/>
                  </a:lnTo>
                  <a:lnTo>
                    <a:pt x="1965" y="3632"/>
                  </a:lnTo>
                  <a:lnTo>
                    <a:pt x="1965" y="3573"/>
                  </a:lnTo>
                  <a:cubicBezTo>
                    <a:pt x="2024" y="3585"/>
                    <a:pt x="2084" y="3585"/>
                    <a:pt x="2155" y="3585"/>
                  </a:cubicBezTo>
                  <a:lnTo>
                    <a:pt x="2358" y="3585"/>
                  </a:lnTo>
                  <a:cubicBezTo>
                    <a:pt x="2417" y="3585"/>
                    <a:pt x="2477" y="3585"/>
                    <a:pt x="2548" y="3573"/>
                  </a:cubicBezTo>
                  <a:close/>
                  <a:moveTo>
                    <a:pt x="1667" y="3918"/>
                  </a:moveTo>
                  <a:cubicBezTo>
                    <a:pt x="1667" y="3942"/>
                    <a:pt x="1679" y="3954"/>
                    <a:pt x="1715" y="3989"/>
                  </a:cubicBezTo>
                  <a:lnTo>
                    <a:pt x="2024" y="4287"/>
                  </a:lnTo>
                  <a:lnTo>
                    <a:pt x="1774" y="4454"/>
                  </a:lnTo>
                  <a:lnTo>
                    <a:pt x="1548" y="3989"/>
                  </a:lnTo>
                  <a:lnTo>
                    <a:pt x="1667" y="3918"/>
                  </a:lnTo>
                  <a:close/>
                  <a:moveTo>
                    <a:pt x="2834" y="3918"/>
                  </a:moveTo>
                  <a:lnTo>
                    <a:pt x="2941" y="3989"/>
                  </a:lnTo>
                  <a:lnTo>
                    <a:pt x="2715" y="4454"/>
                  </a:lnTo>
                  <a:lnTo>
                    <a:pt x="2655" y="4406"/>
                  </a:lnTo>
                  <a:lnTo>
                    <a:pt x="2477" y="4275"/>
                  </a:lnTo>
                  <a:lnTo>
                    <a:pt x="2798" y="3942"/>
                  </a:lnTo>
                  <a:lnTo>
                    <a:pt x="2834" y="3918"/>
                  </a:lnTo>
                  <a:close/>
                  <a:moveTo>
                    <a:pt x="2238" y="4501"/>
                  </a:moveTo>
                  <a:lnTo>
                    <a:pt x="2369" y="4585"/>
                  </a:lnTo>
                  <a:lnTo>
                    <a:pt x="2322" y="4692"/>
                  </a:lnTo>
                  <a:lnTo>
                    <a:pt x="2167" y="4692"/>
                  </a:lnTo>
                  <a:lnTo>
                    <a:pt x="2119" y="4585"/>
                  </a:lnTo>
                  <a:lnTo>
                    <a:pt x="2238" y="4501"/>
                  </a:lnTo>
                  <a:close/>
                  <a:moveTo>
                    <a:pt x="1846" y="4799"/>
                  </a:moveTo>
                  <a:lnTo>
                    <a:pt x="1893" y="4894"/>
                  </a:lnTo>
                  <a:lnTo>
                    <a:pt x="1846" y="5156"/>
                  </a:lnTo>
                  <a:lnTo>
                    <a:pt x="1762" y="4835"/>
                  </a:lnTo>
                  <a:cubicBezTo>
                    <a:pt x="1774" y="4835"/>
                    <a:pt x="1786" y="4823"/>
                    <a:pt x="1810" y="4823"/>
                  </a:cubicBezTo>
                  <a:lnTo>
                    <a:pt x="1846" y="4799"/>
                  </a:lnTo>
                  <a:close/>
                  <a:moveTo>
                    <a:pt x="2643" y="4799"/>
                  </a:moveTo>
                  <a:lnTo>
                    <a:pt x="2679" y="4823"/>
                  </a:lnTo>
                  <a:cubicBezTo>
                    <a:pt x="2703" y="4835"/>
                    <a:pt x="2715" y="4835"/>
                    <a:pt x="2739" y="4847"/>
                  </a:cubicBezTo>
                  <a:lnTo>
                    <a:pt x="2655" y="5156"/>
                  </a:lnTo>
                  <a:lnTo>
                    <a:pt x="2608" y="4882"/>
                  </a:lnTo>
                  <a:lnTo>
                    <a:pt x="2643" y="4799"/>
                  </a:lnTo>
                  <a:close/>
                  <a:moveTo>
                    <a:pt x="2322" y="5037"/>
                  </a:moveTo>
                  <a:lnTo>
                    <a:pt x="2441" y="5728"/>
                  </a:lnTo>
                  <a:lnTo>
                    <a:pt x="2084" y="5728"/>
                  </a:lnTo>
                  <a:lnTo>
                    <a:pt x="2203" y="5037"/>
                  </a:lnTo>
                  <a:close/>
                  <a:moveTo>
                    <a:pt x="3262" y="4156"/>
                  </a:moveTo>
                  <a:lnTo>
                    <a:pt x="3620" y="4299"/>
                  </a:lnTo>
                  <a:lnTo>
                    <a:pt x="3631" y="4299"/>
                  </a:lnTo>
                  <a:cubicBezTo>
                    <a:pt x="3655" y="4323"/>
                    <a:pt x="4155" y="4501"/>
                    <a:pt x="4155" y="5121"/>
                  </a:cubicBezTo>
                  <a:lnTo>
                    <a:pt x="4155" y="5728"/>
                  </a:lnTo>
                  <a:lnTo>
                    <a:pt x="3739" y="5728"/>
                  </a:lnTo>
                  <a:lnTo>
                    <a:pt x="3739" y="5097"/>
                  </a:lnTo>
                  <a:cubicBezTo>
                    <a:pt x="3739" y="5001"/>
                    <a:pt x="3667" y="4930"/>
                    <a:pt x="3572" y="4930"/>
                  </a:cubicBezTo>
                  <a:cubicBezTo>
                    <a:pt x="3489" y="4930"/>
                    <a:pt x="3417" y="5001"/>
                    <a:pt x="3417" y="5097"/>
                  </a:cubicBezTo>
                  <a:lnTo>
                    <a:pt x="3417" y="5728"/>
                  </a:lnTo>
                  <a:lnTo>
                    <a:pt x="2822" y="5728"/>
                  </a:lnTo>
                  <a:lnTo>
                    <a:pt x="3262" y="4156"/>
                  </a:lnTo>
                  <a:close/>
                  <a:moveTo>
                    <a:pt x="2191" y="1"/>
                  </a:moveTo>
                  <a:cubicBezTo>
                    <a:pt x="1429" y="1"/>
                    <a:pt x="822" y="608"/>
                    <a:pt x="822" y="1370"/>
                  </a:cubicBezTo>
                  <a:lnTo>
                    <a:pt x="822" y="1870"/>
                  </a:lnTo>
                  <a:cubicBezTo>
                    <a:pt x="750" y="1965"/>
                    <a:pt x="691" y="2084"/>
                    <a:pt x="691" y="2215"/>
                  </a:cubicBezTo>
                  <a:cubicBezTo>
                    <a:pt x="691" y="2465"/>
                    <a:pt x="869" y="2680"/>
                    <a:pt x="1107" y="2727"/>
                  </a:cubicBezTo>
                  <a:cubicBezTo>
                    <a:pt x="1167" y="3037"/>
                    <a:pt x="1357" y="3299"/>
                    <a:pt x="1643" y="3454"/>
                  </a:cubicBezTo>
                  <a:lnTo>
                    <a:pt x="1643" y="3525"/>
                  </a:lnTo>
                  <a:lnTo>
                    <a:pt x="1286" y="3763"/>
                  </a:lnTo>
                  <a:lnTo>
                    <a:pt x="1262" y="3763"/>
                  </a:lnTo>
                  <a:lnTo>
                    <a:pt x="726" y="3989"/>
                  </a:lnTo>
                  <a:cubicBezTo>
                    <a:pt x="476" y="4073"/>
                    <a:pt x="0" y="4418"/>
                    <a:pt x="0" y="5109"/>
                  </a:cubicBezTo>
                  <a:lnTo>
                    <a:pt x="0" y="5859"/>
                  </a:lnTo>
                  <a:cubicBezTo>
                    <a:pt x="0" y="5954"/>
                    <a:pt x="72" y="6025"/>
                    <a:pt x="167" y="6025"/>
                  </a:cubicBezTo>
                  <a:lnTo>
                    <a:pt x="1203" y="6025"/>
                  </a:lnTo>
                  <a:cubicBezTo>
                    <a:pt x="1298" y="6025"/>
                    <a:pt x="1369" y="5954"/>
                    <a:pt x="1369" y="5859"/>
                  </a:cubicBezTo>
                  <a:cubicBezTo>
                    <a:pt x="1369" y="5775"/>
                    <a:pt x="1298" y="5704"/>
                    <a:pt x="1203" y="5704"/>
                  </a:cubicBezTo>
                  <a:lnTo>
                    <a:pt x="1060" y="5704"/>
                  </a:lnTo>
                  <a:lnTo>
                    <a:pt x="1060" y="5061"/>
                  </a:lnTo>
                  <a:cubicBezTo>
                    <a:pt x="1060" y="4966"/>
                    <a:pt x="988" y="4894"/>
                    <a:pt x="893" y="4894"/>
                  </a:cubicBezTo>
                  <a:cubicBezTo>
                    <a:pt x="810" y="4894"/>
                    <a:pt x="726" y="4966"/>
                    <a:pt x="726" y="5061"/>
                  </a:cubicBezTo>
                  <a:lnTo>
                    <a:pt x="726" y="5704"/>
                  </a:lnTo>
                  <a:lnTo>
                    <a:pt x="310" y="5704"/>
                  </a:lnTo>
                  <a:lnTo>
                    <a:pt x="310" y="5085"/>
                  </a:lnTo>
                  <a:cubicBezTo>
                    <a:pt x="310" y="4454"/>
                    <a:pt x="810" y="4275"/>
                    <a:pt x="834" y="4275"/>
                  </a:cubicBezTo>
                  <a:lnTo>
                    <a:pt x="845" y="4275"/>
                  </a:lnTo>
                  <a:lnTo>
                    <a:pt x="1238" y="4109"/>
                  </a:lnTo>
                  <a:lnTo>
                    <a:pt x="1679" y="5704"/>
                  </a:lnTo>
                  <a:cubicBezTo>
                    <a:pt x="1607" y="5716"/>
                    <a:pt x="1560" y="5775"/>
                    <a:pt x="1560" y="5847"/>
                  </a:cubicBezTo>
                  <a:cubicBezTo>
                    <a:pt x="1560" y="5942"/>
                    <a:pt x="1643" y="6013"/>
                    <a:pt x="1726" y="6013"/>
                  </a:cubicBezTo>
                  <a:lnTo>
                    <a:pt x="4322" y="6013"/>
                  </a:lnTo>
                  <a:cubicBezTo>
                    <a:pt x="4405" y="6013"/>
                    <a:pt x="4477" y="5942"/>
                    <a:pt x="4477" y="5847"/>
                  </a:cubicBezTo>
                  <a:lnTo>
                    <a:pt x="4477" y="5085"/>
                  </a:lnTo>
                  <a:cubicBezTo>
                    <a:pt x="4465" y="4442"/>
                    <a:pt x="3989" y="4097"/>
                    <a:pt x="3739" y="4001"/>
                  </a:cubicBezTo>
                  <a:lnTo>
                    <a:pt x="3203" y="3775"/>
                  </a:lnTo>
                  <a:lnTo>
                    <a:pt x="2846" y="3537"/>
                  </a:lnTo>
                  <a:lnTo>
                    <a:pt x="2846" y="3454"/>
                  </a:lnTo>
                  <a:cubicBezTo>
                    <a:pt x="3120" y="3299"/>
                    <a:pt x="3322" y="3037"/>
                    <a:pt x="3381" y="2727"/>
                  </a:cubicBezTo>
                  <a:cubicBezTo>
                    <a:pt x="3620" y="2680"/>
                    <a:pt x="3798" y="2465"/>
                    <a:pt x="3798" y="2215"/>
                  </a:cubicBezTo>
                  <a:cubicBezTo>
                    <a:pt x="3798" y="2084"/>
                    <a:pt x="3751" y="1965"/>
                    <a:pt x="3667" y="1870"/>
                  </a:cubicBezTo>
                  <a:lnTo>
                    <a:pt x="3667" y="1370"/>
                  </a:lnTo>
                  <a:cubicBezTo>
                    <a:pt x="3667" y="608"/>
                    <a:pt x="3048" y="1"/>
                    <a:pt x="229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4894;p59">
            <a:extLst>
              <a:ext uri="{FF2B5EF4-FFF2-40B4-BE49-F238E27FC236}">
                <a16:creationId xmlns:a16="http://schemas.microsoft.com/office/drawing/2014/main" id="{7A056163-FD61-E574-863D-36E4D16D2B4E}"/>
              </a:ext>
            </a:extLst>
          </p:cNvPr>
          <p:cNvGrpSpPr/>
          <p:nvPr/>
        </p:nvGrpSpPr>
        <p:grpSpPr>
          <a:xfrm>
            <a:off x="5258609" y="734220"/>
            <a:ext cx="822960" cy="713232"/>
            <a:chOff x="1278299" y="2439293"/>
            <a:chExt cx="410829" cy="332343"/>
          </a:xfrm>
        </p:grpSpPr>
        <p:sp>
          <p:nvSpPr>
            <p:cNvPr id="52" name="Google Shape;4895;p59">
              <a:extLst>
                <a:ext uri="{FF2B5EF4-FFF2-40B4-BE49-F238E27FC236}">
                  <a16:creationId xmlns:a16="http://schemas.microsoft.com/office/drawing/2014/main" id="{C019E32C-7913-8E48-46C3-BEF77BDD1D1A}"/>
                </a:ext>
              </a:extLst>
            </p:cNvPr>
            <p:cNvSpPr/>
            <p:nvPr/>
          </p:nvSpPr>
          <p:spPr>
            <a:xfrm>
              <a:off x="1360159" y="2510141"/>
              <a:ext cx="245963" cy="12540"/>
            </a:xfrm>
            <a:custGeom>
              <a:avLst/>
              <a:gdLst/>
              <a:ahLst/>
              <a:cxnLst/>
              <a:rect l="l" t="t" r="r" b="b"/>
              <a:pathLst>
                <a:path w="7728" h="394" extrusionOk="0">
                  <a:moveTo>
                    <a:pt x="191" y="1"/>
                  </a:moveTo>
                  <a:cubicBezTo>
                    <a:pt x="96" y="1"/>
                    <a:pt x="1" y="96"/>
                    <a:pt x="1" y="203"/>
                  </a:cubicBezTo>
                  <a:cubicBezTo>
                    <a:pt x="1" y="298"/>
                    <a:pt x="96" y="394"/>
                    <a:pt x="191" y="394"/>
                  </a:cubicBezTo>
                  <a:lnTo>
                    <a:pt x="7537" y="394"/>
                  </a:lnTo>
                  <a:cubicBezTo>
                    <a:pt x="7633" y="394"/>
                    <a:pt x="7728" y="298"/>
                    <a:pt x="7728" y="203"/>
                  </a:cubicBezTo>
                  <a:cubicBezTo>
                    <a:pt x="7728" y="96"/>
                    <a:pt x="7633" y="1"/>
                    <a:pt x="7537"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896;p59">
              <a:extLst>
                <a:ext uri="{FF2B5EF4-FFF2-40B4-BE49-F238E27FC236}">
                  <a16:creationId xmlns:a16="http://schemas.microsoft.com/office/drawing/2014/main" id="{C5EA794A-D895-EBC7-5372-29AE7CE6FCD9}"/>
                </a:ext>
              </a:extLst>
            </p:cNvPr>
            <p:cNvSpPr/>
            <p:nvPr/>
          </p:nvSpPr>
          <p:spPr>
            <a:xfrm>
              <a:off x="1360159" y="2575706"/>
              <a:ext cx="245963" cy="12158"/>
            </a:xfrm>
            <a:custGeom>
              <a:avLst/>
              <a:gdLst/>
              <a:ahLst/>
              <a:cxnLst/>
              <a:rect l="l" t="t" r="r" b="b"/>
              <a:pathLst>
                <a:path w="7728" h="382" extrusionOk="0">
                  <a:moveTo>
                    <a:pt x="191" y="0"/>
                  </a:moveTo>
                  <a:cubicBezTo>
                    <a:pt x="96" y="0"/>
                    <a:pt x="1" y="84"/>
                    <a:pt x="1" y="191"/>
                  </a:cubicBezTo>
                  <a:cubicBezTo>
                    <a:pt x="1" y="298"/>
                    <a:pt x="96" y="381"/>
                    <a:pt x="191" y="381"/>
                  </a:cubicBezTo>
                  <a:lnTo>
                    <a:pt x="7537" y="381"/>
                  </a:lnTo>
                  <a:cubicBezTo>
                    <a:pt x="7633" y="381"/>
                    <a:pt x="7728" y="298"/>
                    <a:pt x="7728" y="191"/>
                  </a:cubicBezTo>
                  <a:cubicBezTo>
                    <a:pt x="7728" y="84"/>
                    <a:pt x="7633" y="0"/>
                    <a:pt x="753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897;p59">
              <a:extLst>
                <a:ext uri="{FF2B5EF4-FFF2-40B4-BE49-F238E27FC236}">
                  <a16:creationId xmlns:a16="http://schemas.microsoft.com/office/drawing/2014/main" id="{70C6DD25-964C-D8B9-F02D-63A1F6E2E137}"/>
                </a:ext>
              </a:extLst>
            </p:cNvPr>
            <p:cNvSpPr/>
            <p:nvPr/>
          </p:nvSpPr>
          <p:spPr>
            <a:xfrm>
              <a:off x="1437086" y="2618132"/>
              <a:ext cx="92873" cy="12540"/>
            </a:xfrm>
            <a:custGeom>
              <a:avLst/>
              <a:gdLst/>
              <a:ahLst/>
              <a:cxnLst/>
              <a:rect l="l" t="t" r="r" b="b"/>
              <a:pathLst>
                <a:path w="2918" h="394" extrusionOk="0">
                  <a:moveTo>
                    <a:pt x="191" y="1"/>
                  </a:moveTo>
                  <a:cubicBezTo>
                    <a:pt x="84" y="1"/>
                    <a:pt x="1" y="96"/>
                    <a:pt x="1" y="203"/>
                  </a:cubicBezTo>
                  <a:cubicBezTo>
                    <a:pt x="1" y="299"/>
                    <a:pt x="84" y="394"/>
                    <a:pt x="191" y="394"/>
                  </a:cubicBezTo>
                  <a:lnTo>
                    <a:pt x="2715" y="394"/>
                  </a:lnTo>
                  <a:cubicBezTo>
                    <a:pt x="2822" y="394"/>
                    <a:pt x="2918" y="299"/>
                    <a:pt x="2918" y="203"/>
                  </a:cubicBezTo>
                  <a:cubicBezTo>
                    <a:pt x="2918" y="96"/>
                    <a:pt x="2822" y="1"/>
                    <a:pt x="271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898;p59">
              <a:extLst>
                <a:ext uri="{FF2B5EF4-FFF2-40B4-BE49-F238E27FC236}">
                  <a16:creationId xmlns:a16="http://schemas.microsoft.com/office/drawing/2014/main" id="{8CEF1491-EBB4-A91A-47DC-3BAC01540F8C}"/>
                </a:ext>
              </a:extLst>
            </p:cNvPr>
            <p:cNvSpPr/>
            <p:nvPr/>
          </p:nvSpPr>
          <p:spPr>
            <a:xfrm>
              <a:off x="1419295" y="2543115"/>
              <a:ext cx="186827" cy="12158"/>
            </a:xfrm>
            <a:custGeom>
              <a:avLst/>
              <a:gdLst/>
              <a:ahLst/>
              <a:cxnLst/>
              <a:rect l="l" t="t" r="r" b="b"/>
              <a:pathLst>
                <a:path w="5870" h="382" extrusionOk="0">
                  <a:moveTo>
                    <a:pt x="191" y="1"/>
                  </a:moveTo>
                  <a:cubicBezTo>
                    <a:pt x="95" y="1"/>
                    <a:pt x="0" y="84"/>
                    <a:pt x="0" y="191"/>
                  </a:cubicBezTo>
                  <a:cubicBezTo>
                    <a:pt x="0" y="298"/>
                    <a:pt x="95" y="382"/>
                    <a:pt x="191" y="382"/>
                  </a:cubicBezTo>
                  <a:lnTo>
                    <a:pt x="5679" y="382"/>
                  </a:lnTo>
                  <a:cubicBezTo>
                    <a:pt x="5775" y="382"/>
                    <a:pt x="5870" y="298"/>
                    <a:pt x="5870" y="191"/>
                  </a:cubicBezTo>
                  <a:cubicBezTo>
                    <a:pt x="5870" y="84"/>
                    <a:pt x="5775" y="1"/>
                    <a:pt x="567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899;p59">
              <a:extLst>
                <a:ext uri="{FF2B5EF4-FFF2-40B4-BE49-F238E27FC236}">
                  <a16:creationId xmlns:a16="http://schemas.microsoft.com/office/drawing/2014/main" id="{7B4C4FC1-1C60-5A3A-5433-16579A8F8B22}"/>
                </a:ext>
              </a:extLst>
            </p:cNvPr>
            <p:cNvSpPr/>
            <p:nvPr/>
          </p:nvSpPr>
          <p:spPr>
            <a:xfrm>
              <a:off x="1360541" y="2543115"/>
              <a:ext cx="43604" cy="12158"/>
            </a:xfrm>
            <a:custGeom>
              <a:avLst/>
              <a:gdLst/>
              <a:ahLst/>
              <a:cxnLst/>
              <a:rect l="l" t="t" r="r" b="b"/>
              <a:pathLst>
                <a:path w="1370" h="382" extrusionOk="0">
                  <a:moveTo>
                    <a:pt x="203" y="1"/>
                  </a:moveTo>
                  <a:cubicBezTo>
                    <a:pt x="96" y="1"/>
                    <a:pt x="1" y="84"/>
                    <a:pt x="1" y="191"/>
                  </a:cubicBezTo>
                  <a:cubicBezTo>
                    <a:pt x="1" y="298"/>
                    <a:pt x="96" y="382"/>
                    <a:pt x="203" y="382"/>
                  </a:cubicBezTo>
                  <a:lnTo>
                    <a:pt x="1179" y="382"/>
                  </a:lnTo>
                  <a:cubicBezTo>
                    <a:pt x="1286" y="382"/>
                    <a:pt x="1370" y="298"/>
                    <a:pt x="1370" y="191"/>
                  </a:cubicBezTo>
                  <a:cubicBezTo>
                    <a:pt x="1358" y="72"/>
                    <a:pt x="1286" y="1"/>
                    <a:pt x="117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900;p59">
              <a:extLst>
                <a:ext uri="{FF2B5EF4-FFF2-40B4-BE49-F238E27FC236}">
                  <a16:creationId xmlns:a16="http://schemas.microsoft.com/office/drawing/2014/main" id="{D052797F-30CE-BE64-FA34-9526315A6530}"/>
                </a:ext>
              </a:extLst>
            </p:cNvPr>
            <p:cNvSpPr/>
            <p:nvPr/>
          </p:nvSpPr>
          <p:spPr>
            <a:xfrm>
              <a:off x="1306721" y="2469211"/>
              <a:ext cx="353222" cy="228171"/>
            </a:xfrm>
            <a:custGeom>
              <a:avLst/>
              <a:gdLst/>
              <a:ahLst/>
              <a:cxnLst/>
              <a:rect l="l" t="t" r="r" b="b"/>
              <a:pathLst>
                <a:path w="11098" h="7169" extrusionOk="0">
                  <a:moveTo>
                    <a:pt x="1144" y="1"/>
                  </a:moveTo>
                  <a:cubicBezTo>
                    <a:pt x="1025" y="1"/>
                    <a:pt x="918" y="96"/>
                    <a:pt x="906" y="215"/>
                  </a:cubicBezTo>
                  <a:cubicBezTo>
                    <a:pt x="894" y="596"/>
                    <a:pt x="596" y="894"/>
                    <a:pt x="215" y="906"/>
                  </a:cubicBezTo>
                  <a:cubicBezTo>
                    <a:pt x="96" y="906"/>
                    <a:pt x="1" y="1013"/>
                    <a:pt x="1" y="1144"/>
                  </a:cubicBezTo>
                  <a:lnTo>
                    <a:pt x="1" y="6025"/>
                  </a:lnTo>
                  <a:cubicBezTo>
                    <a:pt x="1" y="6144"/>
                    <a:pt x="96" y="6252"/>
                    <a:pt x="215" y="6264"/>
                  </a:cubicBezTo>
                  <a:cubicBezTo>
                    <a:pt x="596" y="6275"/>
                    <a:pt x="894" y="6573"/>
                    <a:pt x="906" y="6942"/>
                  </a:cubicBezTo>
                  <a:cubicBezTo>
                    <a:pt x="906" y="7061"/>
                    <a:pt x="1013" y="7168"/>
                    <a:pt x="1144" y="7168"/>
                  </a:cubicBezTo>
                  <a:lnTo>
                    <a:pt x="6728" y="7168"/>
                  </a:lnTo>
                  <a:cubicBezTo>
                    <a:pt x="6835" y="7168"/>
                    <a:pt x="6918" y="7085"/>
                    <a:pt x="6918" y="6978"/>
                  </a:cubicBezTo>
                  <a:cubicBezTo>
                    <a:pt x="6918" y="6871"/>
                    <a:pt x="6835" y="6787"/>
                    <a:pt x="6728" y="6787"/>
                  </a:cubicBezTo>
                  <a:lnTo>
                    <a:pt x="1275" y="6787"/>
                  </a:lnTo>
                  <a:cubicBezTo>
                    <a:pt x="1203" y="6323"/>
                    <a:pt x="846" y="5978"/>
                    <a:pt x="382" y="5894"/>
                  </a:cubicBezTo>
                  <a:lnTo>
                    <a:pt x="382" y="1263"/>
                  </a:lnTo>
                  <a:cubicBezTo>
                    <a:pt x="846" y="1191"/>
                    <a:pt x="1192" y="834"/>
                    <a:pt x="1275" y="370"/>
                  </a:cubicBezTo>
                  <a:lnTo>
                    <a:pt x="9776" y="370"/>
                  </a:lnTo>
                  <a:cubicBezTo>
                    <a:pt x="9847" y="846"/>
                    <a:pt x="10240" y="1203"/>
                    <a:pt x="10717" y="1263"/>
                  </a:cubicBezTo>
                  <a:lnTo>
                    <a:pt x="10717" y="4466"/>
                  </a:lnTo>
                  <a:cubicBezTo>
                    <a:pt x="10717" y="4561"/>
                    <a:pt x="10800" y="4656"/>
                    <a:pt x="10907" y="4656"/>
                  </a:cubicBezTo>
                  <a:cubicBezTo>
                    <a:pt x="11014" y="4656"/>
                    <a:pt x="11098" y="4561"/>
                    <a:pt x="11098" y="4466"/>
                  </a:cubicBezTo>
                  <a:lnTo>
                    <a:pt x="11098" y="1108"/>
                  </a:lnTo>
                  <a:cubicBezTo>
                    <a:pt x="11086" y="1072"/>
                    <a:pt x="11062" y="1013"/>
                    <a:pt x="11014" y="965"/>
                  </a:cubicBezTo>
                  <a:cubicBezTo>
                    <a:pt x="10967" y="918"/>
                    <a:pt x="10907" y="906"/>
                    <a:pt x="10848" y="906"/>
                  </a:cubicBezTo>
                  <a:cubicBezTo>
                    <a:pt x="10467" y="906"/>
                    <a:pt x="10145" y="608"/>
                    <a:pt x="10133" y="215"/>
                  </a:cubicBezTo>
                  <a:cubicBezTo>
                    <a:pt x="10133" y="96"/>
                    <a:pt x="10026" y="1"/>
                    <a:pt x="989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901;p59">
              <a:extLst>
                <a:ext uri="{FF2B5EF4-FFF2-40B4-BE49-F238E27FC236}">
                  <a16:creationId xmlns:a16="http://schemas.microsoft.com/office/drawing/2014/main" id="{B46C898F-5091-F1DF-5183-94125C93ED60}"/>
                </a:ext>
              </a:extLst>
            </p:cNvPr>
            <p:cNvSpPr/>
            <p:nvPr/>
          </p:nvSpPr>
          <p:spPr>
            <a:xfrm>
              <a:off x="1278299" y="2439293"/>
              <a:ext cx="410829" cy="332343"/>
            </a:xfrm>
            <a:custGeom>
              <a:avLst/>
              <a:gdLst/>
              <a:ahLst/>
              <a:cxnLst/>
              <a:rect l="l" t="t" r="r" b="b"/>
              <a:pathLst>
                <a:path w="12908" h="10442" extrusionOk="0">
                  <a:moveTo>
                    <a:pt x="12348" y="369"/>
                  </a:moveTo>
                  <a:cubicBezTo>
                    <a:pt x="12431" y="369"/>
                    <a:pt x="12503" y="429"/>
                    <a:pt x="12503" y="524"/>
                  </a:cubicBezTo>
                  <a:lnTo>
                    <a:pt x="12503" y="8513"/>
                  </a:lnTo>
                  <a:cubicBezTo>
                    <a:pt x="12503" y="8585"/>
                    <a:pt x="12443" y="8656"/>
                    <a:pt x="12348" y="8656"/>
                  </a:cubicBezTo>
                  <a:lnTo>
                    <a:pt x="11610" y="8656"/>
                  </a:lnTo>
                  <a:lnTo>
                    <a:pt x="11502" y="8454"/>
                  </a:lnTo>
                  <a:cubicBezTo>
                    <a:pt x="11502" y="8454"/>
                    <a:pt x="11514" y="8454"/>
                    <a:pt x="11514" y="8442"/>
                  </a:cubicBezTo>
                  <a:cubicBezTo>
                    <a:pt x="11776" y="8323"/>
                    <a:pt x="11931" y="8049"/>
                    <a:pt x="11907" y="7763"/>
                  </a:cubicBezTo>
                  <a:cubicBezTo>
                    <a:pt x="11907" y="7692"/>
                    <a:pt x="11919" y="7632"/>
                    <a:pt x="11967" y="7573"/>
                  </a:cubicBezTo>
                  <a:cubicBezTo>
                    <a:pt x="12133" y="7334"/>
                    <a:pt x="12133" y="7025"/>
                    <a:pt x="11967" y="6799"/>
                  </a:cubicBezTo>
                  <a:cubicBezTo>
                    <a:pt x="11919" y="6739"/>
                    <a:pt x="11907" y="6668"/>
                    <a:pt x="11907" y="6608"/>
                  </a:cubicBezTo>
                  <a:cubicBezTo>
                    <a:pt x="11931" y="6322"/>
                    <a:pt x="11776" y="6061"/>
                    <a:pt x="11514" y="5941"/>
                  </a:cubicBezTo>
                  <a:cubicBezTo>
                    <a:pt x="11455" y="5906"/>
                    <a:pt x="11395" y="5858"/>
                    <a:pt x="11371" y="5787"/>
                  </a:cubicBezTo>
                  <a:cubicBezTo>
                    <a:pt x="11263" y="5559"/>
                    <a:pt x="11027" y="5401"/>
                    <a:pt x="10779" y="5401"/>
                  </a:cubicBezTo>
                  <a:cubicBezTo>
                    <a:pt x="10754" y="5401"/>
                    <a:pt x="10729" y="5402"/>
                    <a:pt x="10705" y="5406"/>
                  </a:cubicBezTo>
                  <a:cubicBezTo>
                    <a:pt x="10621" y="5406"/>
                    <a:pt x="10562" y="5382"/>
                    <a:pt x="10502" y="5346"/>
                  </a:cubicBezTo>
                  <a:cubicBezTo>
                    <a:pt x="10383" y="5263"/>
                    <a:pt x="10246" y="5221"/>
                    <a:pt x="10111" y="5221"/>
                  </a:cubicBezTo>
                  <a:cubicBezTo>
                    <a:pt x="9975" y="5221"/>
                    <a:pt x="9841" y="5263"/>
                    <a:pt x="9728" y="5346"/>
                  </a:cubicBezTo>
                  <a:cubicBezTo>
                    <a:pt x="9669" y="5382"/>
                    <a:pt x="9597" y="5406"/>
                    <a:pt x="9538" y="5406"/>
                  </a:cubicBezTo>
                  <a:cubicBezTo>
                    <a:pt x="9512" y="5402"/>
                    <a:pt x="9486" y="5401"/>
                    <a:pt x="9461" y="5401"/>
                  </a:cubicBezTo>
                  <a:cubicBezTo>
                    <a:pt x="9206" y="5401"/>
                    <a:pt x="8979" y="5559"/>
                    <a:pt x="8871" y="5787"/>
                  </a:cubicBezTo>
                  <a:cubicBezTo>
                    <a:pt x="8835" y="5846"/>
                    <a:pt x="8800" y="5906"/>
                    <a:pt x="8716" y="5941"/>
                  </a:cubicBezTo>
                  <a:cubicBezTo>
                    <a:pt x="8466" y="6061"/>
                    <a:pt x="8300" y="6322"/>
                    <a:pt x="8335" y="6608"/>
                  </a:cubicBezTo>
                  <a:cubicBezTo>
                    <a:pt x="8335" y="6680"/>
                    <a:pt x="8323" y="6739"/>
                    <a:pt x="8276" y="6799"/>
                  </a:cubicBezTo>
                  <a:cubicBezTo>
                    <a:pt x="8109" y="7037"/>
                    <a:pt x="8109" y="7346"/>
                    <a:pt x="8276" y="7573"/>
                  </a:cubicBezTo>
                  <a:cubicBezTo>
                    <a:pt x="8323" y="7632"/>
                    <a:pt x="8335" y="7704"/>
                    <a:pt x="8335" y="7763"/>
                  </a:cubicBezTo>
                  <a:cubicBezTo>
                    <a:pt x="8300" y="8049"/>
                    <a:pt x="8466" y="8323"/>
                    <a:pt x="8716" y="8442"/>
                  </a:cubicBezTo>
                  <a:cubicBezTo>
                    <a:pt x="8716" y="8442"/>
                    <a:pt x="8740" y="8442"/>
                    <a:pt x="8740" y="8454"/>
                  </a:cubicBezTo>
                  <a:lnTo>
                    <a:pt x="8633" y="8656"/>
                  </a:lnTo>
                  <a:lnTo>
                    <a:pt x="525" y="8656"/>
                  </a:lnTo>
                  <a:cubicBezTo>
                    <a:pt x="441" y="8656"/>
                    <a:pt x="370" y="8597"/>
                    <a:pt x="370" y="8513"/>
                  </a:cubicBezTo>
                  <a:lnTo>
                    <a:pt x="370" y="524"/>
                  </a:lnTo>
                  <a:cubicBezTo>
                    <a:pt x="370" y="441"/>
                    <a:pt x="430" y="369"/>
                    <a:pt x="525" y="369"/>
                  </a:cubicBezTo>
                  <a:close/>
                  <a:moveTo>
                    <a:pt x="10139" y="5638"/>
                  </a:moveTo>
                  <a:cubicBezTo>
                    <a:pt x="10199" y="5638"/>
                    <a:pt x="10258" y="5656"/>
                    <a:pt x="10312" y="5691"/>
                  </a:cubicBezTo>
                  <a:cubicBezTo>
                    <a:pt x="10420" y="5770"/>
                    <a:pt x="10553" y="5817"/>
                    <a:pt x="10684" y="5817"/>
                  </a:cubicBezTo>
                  <a:cubicBezTo>
                    <a:pt x="10711" y="5817"/>
                    <a:pt x="10738" y="5815"/>
                    <a:pt x="10764" y="5810"/>
                  </a:cubicBezTo>
                  <a:cubicBezTo>
                    <a:pt x="10773" y="5810"/>
                    <a:pt x="10782" y="5809"/>
                    <a:pt x="10790" y="5809"/>
                  </a:cubicBezTo>
                  <a:cubicBezTo>
                    <a:pt x="10900" y="5809"/>
                    <a:pt x="11007" y="5878"/>
                    <a:pt x="11062" y="5977"/>
                  </a:cubicBezTo>
                  <a:cubicBezTo>
                    <a:pt x="11133" y="6132"/>
                    <a:pt x="11229" y="6251"/>
                    <a:pt x="11383" y="6311"/>
                  </a:cubicBezTo>
                  <a:cubicBezTo>
                    <a:pt x="11502" y="6370"/>
                    <a:pt x="11562" y="6477"/>
                    <a:pt x="11550" y="6608"/>
                  </a:cubicBezTo>
                  <a:cubicBezTo>
                    <a:pt x="11526" y="6775"/>
                    <a:pt x="11574" y="6930"/>
                    <a:pt x="11669" y="7049"/>
                  </a:cubicBezTo>
                  <a:cubicBezTo>
                    <a:pt x="11741" y="7156"/>
                    <a:pt x="11741" y="7287"/>
                    <a:pt x="11669" y="7394"/>
                  </a:cubicBezTo>
                  <a:cubicBezTo>
                    <a:pt x="11574" y="7525"/>
                    <a:pt x="11538" y="7692"/>
                    <a:pt x="11550" y="7835"/>
                  </a:cubicBezTo>
                  <a:cubicBezTo>
                    <a:pt x="11562" y="7966"/>
                    <a:pt x="11490" y="8085"/>
                    <a:pt x="11383" y="8132"/>
                  </a:cubicBezTo>
                  <a:cubicBezTo>
                    <a:pt x="11288" y="8180"/>
                    <a:pt x="11217" y="8239"/>
                    <a:pt x="11157" y="8299"/>
                  </a:cubicBezTo>
                  <a:lnTo>
                    <a:pt x="11145" y="8323"/>
                  </a:lnTo>
                  <a:lnTo>
                    <a:pt x="11050" y="8454"/>
                  </a:lnTo>
                  <a:cubicBezTo>
                    <a:pt x="10995" y="8563"/>
                    <a:pt x="10911" y="8622"/>
                    <a:pt x="10787" y="8622"/>
                  </a:cubicBezTo>
                  <a:cubicBezTo>
                    <a:pt x="10776" y="8622"/>
                    <a:pt x="10764" y="8621"/>
                    <a:pt x="10752" y="8620"/>
                  </a:cubicBezTo>
                  <a:cubicBezTo>
                    <a:pt x="10726" y="8616"/>
                    <a:pt x="10699" y="8614"/>
                    <a:pt x="10672" y="8614"/>
                  </a:cubicBezTo>
                  <a:cubicBezTo>
                    <a:pt x="10542" y="8614"/>
                    <a:pt x="10410" y="8660"/>
                    <a:pt x="10312" y="8739"/>
                  </a:cubicBezTo>
                  <a:cubicBezTo>
                    <a:pt x="10252" y="8751"/>
                    <a:pt x="10205" y="8763"/>
                    <a:pt x="10169" y="8775"/>
                  </a:cubicBezTo>
                  <a:lnTo>
                    <a:pt x="10074" y="8775"/>
                  </a:lnTo>
                  <a:cubicBezTo>
                    <a:pt x="10026" y="8775"/>
                    <a:pt x="9978" y="8751"/>
                    <a:pt x="9955" y="8739"/>
                  </a:cubicBezTo>
                  <a:cubicBezTo>
                    <a:pt x="9836" y="8656"/>
                    <a:pt x="9705" y="8620"/>
                    <a:pt x="9562" y="8620"/>
                  </a:cubicBezTo>
                  <a:lnTo>
                    <a:pt x="9514" y="8620"/>
                  </a:lnTo>
                  <a:cubicBezTo>
                    <a:pt x="9504" y="8621"/>
                    <a:pt x="9495" y="8622"/>
                    <a:pt x="9486" y="8622"/>
                  </a:cubicBezTo>
                  <a:cubicBezTo>
                    <a:pt x="9366" y="8622"/>
                    <a:pt x="9261" y="8553"/>
                    <a:pt x="9216" y="8454"/>
                  </a:cubicBezTo>
                  <a:cubicBezTo>
                    <a:pt x="9181" y="8406"/>
                    <a:pt x="9157" y="8347"/>
                    <a:pt x="9121" y="8323"/>
                  </a:cubicBezTo>
                  <a:lnTo>
                    <a:pt x="9121" y="8299"/>
                  </a:lnTo>
                  <a:cubicBezTo>
                    <a:pt x="9062" y="8227"/>
                    <a:pt x="8990" y="8168"/>
                    <a:pt x="8895" y="8132"/>
                  </a:cubicBezTo>
                  <a:cubicBezTo>
                    <a:pt x="8776" y="8085"/>
                    <a:pt x="8716" y="7977"/>
                    <a:pt x="8728" y="7835"/>
                  </a:cubicBezTo>
                  <a:cubicBezTo>
                    <a:pt x="8752" y="7680"/>
                    <a:pt x="8704" y="7513"/>
                    <a:pt x="8609" y="7394"/>
                  </a:cubicBezTo>
                  <a:cubicBezTo>
                    <a:pt x="8538" y="7287"/>
                    <a:pt x="8538" y="7156"/>
                    <a:pt x="8609" y="7049"/>
                  </a:cubicBezTo>
                  <a:cubicBezTo>
                    <a:pt x="8704" y="6918"/>
                    <a:pt x="8752" y="6751"/>
                    <a:pt x="8728" y="6608"/>
                  </a:cubicBezTo>
                  <a:cubicBezTo>
                    <a:pt x="8716" y="6489"/>
                    <a:pt x="8788" y="6370"/>
                    <a:pt x="8895" y="6311"/>
                  </a:cubicBezTo>
                  <a:cubicBezTo>
                    <a:pt x="9050" y="6227"/>
                    <a:pt x="9169" y="6132"/>
                    <a:pt x="9228" y="5977"/>
                  </a:cubicBezTo>
                  <a:cubicBezTo>
                    <a:pt x="9283" y="5868"/>
                    <a:pt x="9387" y="5809"/>
                    <a:pt x="9496" y="5809"/>
                  </a:cubicBezTo>
                  <a:cubicBezTo>
                    <a:pt x="9506" y="5809"/>
                    <a:pt x="9516" y="5809"/>
                    <a:pt x="9526" y="5810"/>
                  </a:cubicBezTo>
                  <a:cubicBezTo>
                    <a:pt x="9552" y="5815"/>
                    <a:pt x="9579" y="5817"/>
                    <a:pt x="9606" y="5817"/>
                  </a:cubicBezTo>
                  <a:cubicBezTo>
                    <a:pt x="9737" y="5817"/>
                    <a:pt x="9868" y="5770"/>
                    <a:pt x="9966" y="5691"/>
                  </a:cubicBezTo>
                  <a:cubicBezTo>
                    <a:pt x="10020" y="5656"/>
                    <a:pt x="10080" y="5638"/>
                    <a:pt x="10139" y="5638"/>
                  </a:cubicBezTo>
                  <a:close/>
                  <a:moveTo>
                    <a:pt x="8990" y="8775"/>
                  </a:moveTo>
                  <a:cubicBezTo>
                    <a:pt x="9105" y="8910"/>
                    <a:pt x="9274" y="8982"/>
                    <a:pt x="9458" y="8982"/>
                  </a:cubicBezTo>
                  <a:cubicBezTo>
                    <a:pt x="9484" y="8982"/>
                    <a:pt x="9511" y="8981"/>
                    <a:pt x="9538" y="8978"/>
                  </a:cubicBezTo>
                  <a:cubicBezTo>
                    <a:pt x="9609" y="8978"/>
                    <a:pt x="9669" y="8989"/>
                    <a:pt x="9728" y="9037"/>
                  </a:cubicBezTo>
                  <a:cubicBezTo>
                    <a:pt x="9740" y="9049"/>
                    <a:pt x="9776" y="9061"/>
                    <a:pt x="9788" y="9061"/>
                  </a:cubicBezTo>
                  <a:lnTo>
                    <a:pt x="9383" y="9894"/>
                  </a:lnTo>
                  <a:lnTo>
                    <a:pt x="9193" y="9573"/>
                  </a:lnTo>
                  <a:cubicBezTo>
                    <a:pt x="9151" y="9500"/>
                    <a:pt x="9082" y="9463"/>
                    <a:pt x="9001" y="9463"/>
                  </a:cubicBezTo>
                  <a:cubicBezTo>
                    <a:pt x="8990" y="9463"/>
                    <a:pt x="8978" y="9464"/>
                    <a:pt x="8966" y="9466"/>
                  </a:cubicBezTo>
                  <a:lnTo>
                    <a:pt x="8633" y="9525"/>
                  </a:lnTo>
                  <a:lnTo>
                    <a:pt x="8990" y="8775"/>
                  </a:lnTo>
                  <a:close/>
                  <a:moveTo>
                    <a:pt x="11264" y="8775"/>
                  </a:moveTo>
                  <a:lnTo>
                    <a:pt x="11621" y="9525"/>
                  </a:lnTo>
                  <a:lnTo>
                    <a:pt x="11264" y="9466"/>
                  </a:lnTo>
                  <a:cubicBezTo>
                    <a:pt x="11254" y="9464"/>
                    <a:pt x="11243" y="9463"/>
                    <a:pt x="11233" y="9463"/>
                  </a:cubicBezTo>
                  <a:cubicBezTo>
                    <a:pt x="11158" y="9463"/>
                    <a:pt x="11080" y="9500"/>
                    <a:pt x="11038" y="9573"/>
                  </a:cubicBezTo>
                  <a:lnTo>
                    <a:pt x="10848" y="9894"/>
                  </a:lnTo>
                  <a:lnTo>
                    <a:pt x="10467" y="9061"/>
                  </a:lnTo>
                  <a:cubicBezTo>
                    <a:pt x="10478" y="9049"/>
                    <a:pt x="10502" y="9025"/>
                    <a:pt x="10514" y="9025"/>
                  </a:cubicBezTo>
                  <a:cubicBezTo>
                    <a:pt x="10574" y="8989"/>
                    <a:pt x="10657" y="8978"/>
                    <a:pt x="10717" y="8978"/>
                  </a:cubicBezTo>
                  <a:cubicBezTo>
                    <a:pt x="10731" y="8978"/>
                    <a:pt x="10746" y="8979"/>
                    <a:pt x="10760" y="8979"/>
                  </a:cubicBezTo>
                  <a:cubicBezTo>
                    <a:pt x="10946" y="8979"/>
                    <a:pt x="11121" y="8908"/>
                    <a:pt x="11264" y="8775"/>
                  </a:cubicBezTo>
                  <a:close/>
                  <a:moveTo>
                    <a:pt x="525" y="0"/>
                  </a:moveTo>
                  <a:cubicBezTo>
                    <a:pt x="239" y="0"/>
                    <a:pt x="1" y="238"/>
                    <a:pt x="1" y="524"/>
                  </a:cubicBezTo>
                  <a:lnTo>
                    <a:pt x="1" y="8513"/>
                  </a:lnTo>
                  <a:cubicBezTo>
                    <a:pt x="1" y="8799"/>
                    <a:pt x="239" y="9037"/>
                    <a:pt x="525" y="9037"/>
                  </a:cubicBezTo>
                  <a:lnTo>
                    <a:pt x="8454" y="9037"/>
                  </a:lnTo>
                  <a:lnTo>
                    <a:pt x="8169" y="9632"/>
                  </a:lnTo>
                  <a:cubicBezTo>
                    <a:pt x="8145" y="9704"/>
                    <a:pt x="8145" y="9787"/>
                    <a:pt x="8204" y="9870"/>
                  </a:cubicBezTo>
                  <a:cubicBezTo>
                    <a:pt x="8234" y="9930"/>
                    <a:pt x="8306" y="9957"/>
                    <a:pt x="8370" y="9957"/>
                  </a:cubicBezTo>
                  <a:cubicBezTo>
                    <a:pt x="8383" y="9957"/>
                    <a:pt x="8395" y="9956"/>
                    <a:pt x="8407" y="9954"/>
                  </a:cubicBezTo>
                  <a:lnTo>
                    <a:pt x="8931" y="9870"/>
                  </a:lnTo>
                  <a:lnTo>
                    <a:pt x="9228" y="10347"/>
                  </a:lnTo>
                  <a:cubicBezTo>
                    <a:pt x="9276" y="10418"/>
                    <a:pt x="9347" y="10442"/>
                    <a:pt x="9419" y="10442"/>
                  </a:cubicBezTo>
                  <a:lnTo>
                    <a:pt x="9431" y="10442"/>
                  </a:lnTo>
                  <a:cubicBezTo>
                    <a:pt x="9526" y="10442"/>
                    <a:pt x="9585" y="10382"/>
                    <a:pt x="9633" y="10311"/>
                  </a:cubicBezTo>
                  <a:lnTo>
                    <a:pt x="10133" y="9251"/>
                  </a:lnTo>
                  <a:lnTo>
                    <a:pt x="10645" y="10311"/>
                  </a:lnTo>
                  <a:cubicBezTo>
                    <a:pt x="10669" y="10382"/>
                    <a:pt x="10740" y="10430"/>
                    <a:pt x="10836" y="10442"/>
                  </a:cubicBezTo>
                  <a:lnTo>
                    <a:pt x="10848" y="10442"/>
                  </a:lnTo>
                  <a:cubicBezTo>
                    <a:pt x="10919" y="10442"/>
                    <a:pt x="11002" y="10406"/>
                    <a:pt x="11038" y="10347"/>
                  </a:cubicBezTo>
                  <a:lnTo>
                    <a:pt x="11336" y="9870"/>
                  </a:lnTo>
                  <a:lnTo>
                    <a:pt x="11860" y="9954"/>
                  </a:lnTo>
                  <a:cubicBezTo>
                    <a:pt x="11875" y="9956"/>
                    <a:pt x="11890" y="9957"/>
                    <a:pt x="11904" y="9957"/>
                  </a:cubicBezTo>
                  <a:cubicBezTo>
                    <a:pt x="11977" y="9957"/>
                    <a:pt x="12034" y="9930"/>
                    <a:pt x="12074" y="9870"/>
                  </a:cubicBezTo>
                  <a:cubicBezTo>
                    <a:pt x="12110" y="9787"/>
                    <a:pt x="12133" y="9716"/>
                    <a:pt x="12098" y="9620"/>
                  </a:cubicBezTo>
                  <a:lnTo>
                    <a:pt x="11812" y="9025"/>
                  </a:lnTo>
                  <a:lnTo>
                    <a:pt x="12383" y="9025"/>
                  </a:lnTo>
                  <a:cubicBezTo>
                    <a:pt x="12669" y="9025"/>
                    <a:pt x="12907" y="8787"/>
                    <a:pt x="12907" y="8513"/>
                  </a:cubicBezTo>
                  <a:lnTo>
                    <a:pt x="12907" y="524"/>
                  </a:lnTo>
                  <a:cubicBezTo>
                    <a:pt x="12884" y="238"/>
                    <a:pt x="12645" y="0"/>
                    <a:pt x="12348"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902;p59">
              <a:extLst>
                <a:ext uri="{FF2B5EF4-FFF2-40B4-BE49-F238E27FC236}">
                  <a16:creationId xmlns:a16="http://schemas.microsoft.com/office/drawing/2014/main" id="{CDF7B80A-1F87-A5B5-1674-F29741612D7D}"/>
                </a:ext>
              </a:extLst>
            </p:cNvPr>
            <p:cNvSpPr/>
            <p:nvPr/>
          </p:nvSpPr>
          <p:spPr>
            <a:xfrm>
              <a:off x="1562519" y="2630640"/>
              <a:ext cx="74699" cy="74699"/>
            </a:xfrm>
            <a:custGeom>
              <a:avLst/>
              <a:gdLst/>
              <a:ahLst/>
              <a:cxnLst/>
              <a:rect l="l" t="t" r="r" b="b"/>
              <a:pathLst>
                <a:path w="2347" h="2347" extrusionOk="0">
                  <a:moveTo>
                    <a:pt x="1179" y="382"/>
                  </a:moveTo>
                  <a:cubicBezTo>
                    <a:pt x="1608" y="382"/>
                    <a:pt x="1965" y="739"/>
                    <a:pt x="1965" y="1180"/>
                  </a:cubicBezTo>
                  <a:cubicBezTo>
                    <a:pt x="1977" y="1608"/>
                    <a:pt x="1620" y="1965"/>
                    <a:pt x="1179" y="1965"/>
                  </a:cubicBezTo>
                  <a:cubicBezTo>
                    <a:pt x="739" y="1965"/>
                    <a:pt x="382" y="1608"/>
                    <a:pt x="382" y="1180"/>
                  </a:cubicBezTo>
                  <a:cubicBezTo>
                    <a:pt x="382" y="739"/>
                    <a:pt x="739" y="382"/>
                    <a:pt x="1179" y="382"/>
                  </a:cubicBezTo>
                  <a:close/>
                  <a:moveTo>
                    <a:pt x="1179" y="1"/>
                  </a:moveTo>
                  <a:cubicBezTo>
                    <a:pt x="536" y="1"/>
                    <a:pt x="1" y="525"/>
                    <a:pt x="1" y="1180"/>
                  </a:cubicBezTo>
                  <a:cubicBezTo>
                    <a:pt x="1" y="1811"/>
                    <a:pt x="525" y="2346"/>
                    <a:pt x="1179" y="2346"/>
                  </a:cubicBezTo>
                  <a:cubicBezTo>
                    <a:pt x="1834" y="2346"/>
                    <a:pt x="2346" y="1823"/>
                    <a:pt x="2346" y="1180"/>
                  </a:cubicBezTo>
                  <a:cubicBezTo>
                    <a:pt x="2346" y="525"/>
                    <a:pt x="1834" y="1"/>
                    <a:pt x="117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420;p43">
            <a:extLst>
              <a:ext uri="{FF2B5EF4-FFF2-40B4-BE49-F238E27FC236}">
                <a16:creationId xmlns:a16="http://schemas.microsoft.com/office/drawing/2014/main" id="{8383046F-BA61-AFFE-DDEA-B992DB6ACE15}"/>
              </a:ext>
            </a:extLst>
          </p:cNvPr>
          <p:cNvSpPr/>
          <p:nvPr/>
        </p:nvSpPr>
        <p:spPr>
          <a:xfrm>
            <a:off x="6139868" y="564190"/>
            <a:ext cx="1630425" cy="630936"/>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Active buyer and seller establishing contracts with conditions (time, quantity, expiry) within the exchange</a:t>
            </a:r>
            <a:endParaRPr sz="900" dirty="0">
              <a:solidFill>
                <a:schemeClr val="bg1"/>
              </a:solidFill>
              <a:latin typeface="Catamaran Light" panose="020B0604020202020204" charset="0"/>
              <a:cs typeface="Catamaran Light" panose="020B0604020202020204" charset="0"/>
            </a:endParaRPr>
          </a:p>
        </p:txBody>
      </p:sp>
      <p:sp>
        <p:nvSpPr>
          <p:cNvPr id="44" name="Google Shape;420;p43">
            <a:extLst>
              <a:ext uri="{FF2B5EF4-FFF2-40B4-BE49-F238E27FC236}">
                <a16:creationId xmlns:a16="http://schemas.microsoft.com/office/drawing/2014/main" id="{732C4B70-4188-9FF9-61BE-38A6B7C05301}"/>
              </a:ext>
            </a:extLst>
          </p:cNvPr>
          <p:cNvSpPr/>
          <p:nvPr/>
        </p:nvSpPr>
        <p:spPr>
          <a:xfrm>
            <a:off x="6139868" y="1896258"/>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Market price changes on-time, exchanges will be performed during the life-time of the contract</a:t>
            </a:r>
            <a:endParaRPr sz="900" dirty="0">
              <a:solidFill>
                <a:schemeClr val="bg1"/>
              </a:solidFill>
              <a:latin typeface="Catamaran Light" panose="020B0604020202020204" charset="0"/>
              <a:cs typeface="Catamaran Light" panose="020B0604020202020204" charset="0"/>
            </a:endParaRPr>
          </a:p>
        </p:txBody>
      </p:sp>
      <p:sp>
        <p:nvSpPr>
          <p:cNvPr id="45" name="Google Shape;420;p43">
            <a:extLst>
              <a:ext uri="{FF2B5EF4-FFF2-40B4-BE49-F238E27FC236}">
                <a16:creationId xmlns:a16="http://schemas.microsoft.com/office/drawing/2014/main" id="{91E085BF-8415-B84C-BD7C-99A5F390D799}"/>
              </a:ext>
            </a:extLst>
          </p:cNvPr>
          <p:cNvSpPr/>
          <p:nvPr/>
        </p:nvSpPr>
        <p:spPr>
          <a:xfrm>
            <a:off x="6140357" y="3209632"/>
            <a:ext cx="1630425" cy="62826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Holder of contracts till expiry will bare the obligation and settle with either cash or physical delivery of goods</a:t>
            </a:r>
            <a:endParaRPr sz="900" dirty="0">
              <a:solidFill>
                <a:schemeClr val="bg1"/>
              </a:solidFill>
              <a:latin typeface="Catamaran Light" panose="020B0604020202020204" charset="0"/>
              <a:cs typeface="Catamaran Light" panose="020B0604020202020204" charset="0"/>
            </a:endParaRPr>
          </a:p>
        </p:txBody>
      </p:sp>
      <p:sp>
        <p:nvSpPr>
          <p:cNvPr id="46" name="Oval 45">
            <a:extLst>
              <a:ext uri="{FF2B5EF4-FFF2-40B4-BE49-F238E27FC236}">
                <a16:creationId xmlns:a16="http://schemas.microsoft.com/office/drawing/2014/main" id="{3B0BA3CD-8200-7BD1-C31C-9095F702EF8C}"/>
              </a:ext>
            </a:extLst>
          </p:cNvPr>
          <p:cNvSpPr/>
          <p:nvPr/>
        </p:nvSpPr>
        <p:spPr>
          <a:xfrm>
            <a:off x="5248081" y="569423"/>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1</a:t>
            </a:r>
          </a:p>
        </p:txBody>
      </p:sp>
      <p:pic>
        <p:nvPicPr>
          <p:cNvPr id="8194" name="Picture 2" descr="Dojima Rice Exchange — World's First Futures Exchange.: englishhimki —  LiveJournal">
            <a:extLst>
              <a:ext uri="{FF2B5EF4-FFF2-40B4-BE49-F238E27FC236}">
                <a16:creationId xmlns:a16="http://schemas.microsoft.com/office/drawing/2014/main" id="{8B05C4F2-D225-F3C5-DB46-AFEB326E864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1256" b="842"/>
          <a:stretch/>
        </p:blipFill>
        <p:spPr bwMode="auto">
          <a:xfrm>
            <a:off x="556522" y="271630"/>
            <a:ext cx="4269161" cy="2335792"/>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a:extLst>
              <a:ext uri="{FF2B5EF4-FFF2-40B4-BE49-F238E27FC236}">
                <a16:creationId xmlns:a16="http://schemas.microsoft.com/office/drawing/2014/main" id="{4D62CE8B-A5E9-DF3C-C605-065661CD83F3}"/>
              </a:ext>
            </a:extLst>
          </p:cNvPr>
          <p:cNvSpPr/>
          <p:nvPr/>
        </p:nvSpPr>
        <p:spPr>
          <a:xfrm>
            <a:off x="5248081" y="1896258"/>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2</a:t>
            </a:r>
          </a:p>
        </p:txBody>
      </p:sp>
      <p:sp>
        <p:nvSpPr>
          <p:cNvPr id="48" name="Oval 47">
            <a:extLst>
              <a:ext uri="{FF2B5EF4-FFF2-40B4-BE49-F238E27FC236}">
                <a16:creationId xmlns:a16="http://schemas.microsoft.com/office/drawing/2014/main" id="{669AACE7-2812-ECB3-49BF-50E1A5C27766}"/>
              </a:ext>
            </a:extLst>
          </p:cNvPr>
          <p:cNvSpPr/>
          <p:nvPr/>
        </p:nvSpPr>
        <p:spPr>
          <a:xfrm>
            <a:off x="5254100" y="3204247"/>
            <a:ext cx="274320" cy="27432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tamaran Light" panose="020B0604020202020204" charset="0"/>
                <a:cs typeface="Catamaran Light" panose="020B0604020202020204" charset="0"/>
              </a:rPr>
              <a:t>3</a:t>
            </a:r>
          </a:p>
        </p:txBody>
      </p:sp>
      <p:sp>
        <p:nvSpPr>
          <p:cNvPr id="381" name="Google Shape;381;p41"/>
          <p:cNvSpPr/>
          <p:nvPr/>
        </p:nvSpPr>
        <p:spPr>
          <a:xfrm>
            <a:off x="-165700" y="540000"/>
            <a:ext cx="2320200" cy="138600"/>
          </a:xfrm>
          <a:prstGeom prst="rect">
            <a:avLst/>
          </a:prstGeom>
          <a:solidFill>
            <a:srgbClr val="CFC3AC">
              <a:alpha val="5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5283;p59">
            <a:extLst>
              <a:ext uri="{FF2B5EF4-FFF2-40B4-BE49-F238E27FC236}">
                <a16:creationId xmlns:a16="http://schemas.microsoft.com/office/drawing/2014/main" id="{663637CB-1185-59EB-59BB-102F284F3467}"/>
              </a:ext>
            </a:extLst>
          </p:cNvPr>
          <p:cNvGrpSpPr/>
          <p:nvPr/>
        </p:nvGrpSpPr>
        <p:grpSpPr>
          <a:xfrm>
            <a:off x="6092528" y="3898488"/>
            <a:ext cx="502920" cy="457200"/>
            <a:chOff x="5778676" y="3826972"/>
            <a:chExt cx="349052" cy="313055"/>
          </a:xfrm>
        </p:grpSpPr>
        <p:sp>
          <p:nvSpPr>
            <p:cNvPr id="8" name="Google Shape;5284;p59">
              <a:extLst>
                <a:ext uri="{FF2B5EF4-FFF2-40B4-BE49-F238E27FC236}">
                  <a16:creationId xmlns:a16="http://schemas.microsoft.com/office/drawing/2014/main" id="{AEBEC921-F05A-FFF6-C1BC-35F129F91870}"/>
                </a:ext>
              </a:extLst>
            </p:cNvPr>
            <p:cNvSpPr/>
            <p:nvPr/>
          </p:nvSpPr>
          <p:spPr>
            <a:xfrm>
              <a:off x="5923045" y="3890659"/>
              <a:ext cx="27690" cy="48155"/>
            </a:xfrm>
            <a:custGeom>
              <a:avLst/>
              <a:gdLst/>
              <a:ahLst/>
              <a:cxnLst/>
              <a:rect l="l" t="t" r="r" b="b"/>
              <a:pathLst>
                <a:path w="870" h="1513" extrusionOk="0">
                  <a:moveTo>
                    <a:pt x="406" y="286"/>
                  </a:moveTo>
                  <a:lnTo>
                    <a:pt x="406" y="560"/>
                  </a:lnTo>
                  <a:cubicBezTo>
                    <a:pt x="299" y="524"/>
                    <a:pt x="251" y="488"/>
                    <a:pt x="251" y="417"/>
                  </a:cubicBezTo>
                  <a:cubicBezTo>
                    <a:pt x="251" y="345"/>
                    <a:pt x="334" y="298"/>
                    <a:pt x="406" y="286"/>
                  </a:cubicBezTo>
                  <a:close/>
                  <a:moveTo>
                    <a:pt x="513" y="845"/>
                  </a:moveTo>
                  <a:cubicBezTo>
                    <a:pt x="632" y="893"/>
                    <a:pt x="644" y="953"/>
                    <a:pt x="644" y="1012"/>
                  </a:cubicBezTo>
                  <a:cubicBezTo>
                    <a:pt x="644" y="1119"/>
                    <a:pt x="584" y="1155"/>
                    <a:pt x="513" y="1179"/>
                  </a:cubicBezTo>
                  <a:lnTo>
                    <a:pt x="513" y="845"/>
                  </a:lnTo>
                  <a:close/>
                  <a:moveTo>
                    <a:pt x="465" y="0"/>
                  </a:moveTo>
                  <a:cubicBezTo>
                    <a:pt x="441" y="0"/>
                    <a:pt x="406" y="12"/>
                    <a:pt x="406" y="48"/>
                  </a:cubicBezTo>
                  <a:lnTo>
                    <a:pt x="406" y="83"/>
                  </a:lnTo>
                  <a:cubicBezTo>
                    <a:pt x="179" y="119"/>
                    <a:pt x="48" y="238"/>
                    <a:pt x="48" y="441"/>
                  </a:cubicBezTo>
                  <a:cubicBezTo>
                    <a:pt x="48" y="667"/>
                    <a:pt x="215" y="738"/>
                    <a:pt x="406" y="810"/>
                  </a:cubicBezTo>
                  <a:lnTo>
                    <a:pt x="406" y="1191"/>
                  </a:lnTo>
                  <a:cubicBezTo>
                    <a:pt x="299" y="1167"/>
                    <a:pt x="251" y="1143"/>
                    <a:pt x="168" y="1072"/>
                  </a:cubicBezTo>
                  <a:cubicBezTo>
                    <a:pt x="149" y="1058"/>
                    <a:pt x="132" y="1051"/>
                    <a:pt x="116" y="1051"/>
                  </a:cubicBezTo>
                  <a:cubicBezTo>
                    <a:pt x="92" y="1051"/>
                    <a:pt x="70" y="1067"/>
                    <a:pt x="48" y="1095"/>
                  </a:cubicBezTo>
                  <a:cubicBezTo>
                    <a:pt x="1" y="1155"/>
                    <a:pt x="1" y="1215"/>
                    <a:pt x="48" y="1262"/>
                  </a:cubicBezTo>
                  <a:cubicBezTo>
                    <a:pt x="120" y="1357"/>
                    <a:pt x="275" y="1417"/>
                    <a:pt x="406" y="1417"/>
                  </a:cubicBezTo>
                  <a:lnTo>
                    <a:pt x="406" y="1476"/>
                  </a:lnTo>
                  <a:cubicBezTo>
                    <a:pt x="406" y="1500"/>
                    <a:pt x="441" y="1512"/>
                    <a:pt x="465" y="1512"/>
                  </a:cubicBezTo>
                  <a:cubicBezTo>
                    <a:pt x="501" y="1512"/>
                    <a:pt x="525" y="1500"/>
                    <a:pt x="525" y="1476"/>
                  </a:cubicBezTo>
                  <a:lnTo>
                    <a:pt x="525" y="1417"/>
                  </a:lnTo>
                  <a:cubicBezTo>
                    <a:pt x="715" y="1381"/>
                    <a:pt x="870" y="1262"/>
                    <a:pt x="870" y="1024"/>
                  </a:cubicBezTo>
                  <a:cubicBezTo>
                    <a:pt x="870" y="774"/>
                    <a:pt x="739" y="679"/>
                    <a:pt x="525" y="607"/>
                  </a:cubicBezTo>
                  <a:lnTo>
                    <a:pt x="525" y="286"/>
                  </a:lnTo>
                  <a:cubicBezTo>
                    <a:pt x="572" y="286"/>
                    <a:pt x="596" y="298"/>
                    <a:pt x="656" y="322"/>
                  </a:cubicBezTo>
                  <a:cubicBezTo>
                    <a:pt x="682" y="335"/>
                    <a:pt x="713" y="352"/>
                    <a:pt x="745" y="352"/>
                  </a:cubicBezTo>
                  <a:cubicBezTo>
                    <a:pt x="770" y="352"/>
                    <a:pt x="796" y="341"/>
                    <a:pt x="822" y="310"/>
                  </a:cubicBezTo>
                  <a:cubicBezTo>
                    <a:pt x="858" y="262"/>
                    <a:pt x="870" y="202"/>
                    <a:pt x="810" y="155"/>
                  </a:cubicBezTo>
                  <a:cubicBezTo>
                    <a:pt x="739" y="107"/>
                    <a:pt x="620" y="83"/>
                    <a:pt x="525" y="83"/>
                  </a:cubicBezTo>
                  <a:lnTo>
                    <a:pt x="525" y="48"/>
                  </a:lnTo>
                  <a:cubicBezTo>
                    <a:pt x="525" y="12"/>
                    <a:pt x="501" y="0"/>
                    <a:pt x="46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285;p59">
              <a:extLst>
                <a:ext uri="{FF2B5EF4-FFF2-40B4-BE49-F238E27FC236}">
                  <a16:creationId xmlns:a16="http://schemas.microsoft.com/office/drawing/2014/main" id="{B196EDA7-F323-D507-0E69-7E8B3F0A83DC}"/>
                </a:ext>
              </a:extLst>
            </p:cNvPr>
            <p:cNvSpPr/>
            <p:nvPr/>
          </p:nvSpPr>
          <p:spPr>
            <a:xfrm>
              <a:off x="5976866" y="3843268"/>
              <a:ext cx="80364" cy="80364"/>
            </a:xfrm>
            <a:custGeom>
              <a:avLst/>
              <a:gdLst/>
              <a:ahLst/>
              <a:cxnLst/>
              <a:rect l="l" t="t" r="r" b="b"/>
              <a:pathLst>
                <a:path w="2525" h="2525" extrusionOk="0">
                  <a:moveTo>
                    <a:pt x="1263" y="310"/>
                  </a:moveTo>
                  <a:cubicBezTo>
                    <a:pt x="1786" y="310"/>
                    <a:pt x="2215" y="739"/>
                    <a:pt x="2215" y="1263"/>
                  </a:cubicBezTo>
                  <a:cubicBezTo>
                    <a:pt x="2215" y="1787"/>
                    <a:pt x="1798" y="2215"/>
                    <a:pt x="1263" y="2215"/>
                  </a:cubicBezTo>
                  <a:cubicBezTo>
                    <a:pt x="739" y="2215"/>
                    <a:pt x="310" y="1787"/>
                    <a:pt x="310" y="1263"/>
                  </a:cubicBezTo>
                  <a:cubicBezTo>
                    <a:pt x="310" y="739"/>
                    <a:pt x="739" y="310"/>
                    <a:pt x="1263" y="310"/>
                  </a:cubicBezTo>
                  <a:close/>
                  <a:moveTo>
                    <a:pt x="1263" y="1"/>
                  </a:moveTo>
                  <a:cubicBezTo>
                    <a:pt x="560" y="1"/>
                    <a:pt x="1" y="560"/>
                    <a:pt x="1" y="1263"/>
                  </a:cubicBezTo>
                  <a:cubicBezTo>
                    <a:pt x="1" y="1965"/>
                    <a:pt x="560" y="2525"/>
                    <a:pt x="1263" y="2525"/>
                  </a:cubicBezTo>
                  <a:cubicBezTo>
                    <a:pt x="1965" y="2525"/>
                    <a:pt x="2525" y="1965"/>
                    <a:pt x="2525" y="1263"/>
                  </a:cubicBezTo>
                  <a:cubicBezTo>
                    <a:pt x="2525" y="560"/>
                    <a:pt x="1965"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286;p59">
              <a:extLst>
                <a:ext uri="{FF2B5EF4-FFF2-40B4-BE49-F238E27FC236}">
                  <a16:creationId xmlns:a16="http://schemas.microsoft.com/office/drawing/2014/main" id="{80AE59D7-4A3B-7BC5-93CF-6F83F48ED0AD}"/>
                </a:ext>
              </a:extLst>
            </p:cNvPr>
            <p:cNvSpPr/>
            <p:nvPr/>
          </p:nvSpPr>
          <p:spPr>
            <a:xfrm>
              <a:off x="5879473" y="3826972"/>
              <a:ext cx="193288" cy="144051"/>
            </a:xfrm>
            <a:custGeom>
              <a:avLst/>
              <a:gdLst/>
              <a:ahLst/>
              <a:cxnLst/>
              <a:rect l="l" t="t" r="r" b="b"/>
              <a:pathLst>
                <a:path w="6073" h="4526" extrusionOk="0">
                  <a:moveTo>
                    <a:pt x="1798" y="1775"/>
                  </a:moveTo>
                  <a:cubicBezTo>
                    <a:pt x="2132" y="1775"/>
                    <a:pt x="2430" y="1942"/>
                    <a:pt x="2596" y="2192"/>
                  </a:cubicBezTo>
                  <a:cubicBezTo>
                    <a:pt x="2620" y="2346"/>
                    <a:pt x="2680" y="2477"/>
                    <a:pt x="2739" y="2608"/>
                  </a:cubicBezTo>
                  <a:cubicBezTo>
                    <a:pt x="2739" y="2656"/>
                    <a:pt x="2751" y="2704"/>
                    <a:pt x="2751" y="2727"/>
                  </a:cubicBezTo>
                  <a:cubicBezTo>
                    <a:pt x="2751" y="3251"/>
                    <a:pt x="2322" y="3680"/>
                    <a:pt x="1798" y="3680"/>
                  </a:cubicBezTo>
                  <a:cubicBezTo>
                    <a:pt x="1287" y="3680"/>
                    <a:pt x="846" y="3251"/>
                    <a:pt x="846" y="2727"/>
                  </a:cubicBezTo>
                  <a:cubicBezTo>
                    <a:pt x="846" y="2203"/>
                    <a:pt x="1287" y="1775"/>
                    <a:pt x="1798" y="1775"/>
                  </a:cubicBezTo>
                  <a:close/>
                  <a:moveTo>
                    <a:pt x="1810" y="1251"/>
                  </a:moveTo>
                  <a:cubicBezTo>
                    <a:pt x="2072" y="1251"/>
                    <a:pt x="2334" y="1334"/>
                    <a:pt x="2560" y="1465"/>
                  </a:cubicBezTo>
                  <a:cubicBezTo>
                    <a:pt x="2549" y="1537"/>
                    <a:pt x="2549" y="1632"/>
                    <a:pt x="2537" y="1692"/>
                  </a:cubicBezTo>
                  <a:cubicBezTo>
                    <a:pt x="2322" y="1537"/>
                    <a:pt x="2072" y="1453"/>
                    <a:pt x="1787" y="1453"/>
                  </a:cubicBezTo>
                  <a:cubicBezTo>
                    <a:pt x="1084" y="1453"/>
                    <a:pt x="525" y="2013"/>
                    <a:pt x="525" y="2715"/>
                  </a:cubicBezTo>
                  <a:cubicBezTo>
                    <a:pt x="525" y="3418"/>
                    <a:pt x="1084" y="3978"/>
                    <a:pt x="1787" y="3978"/>
                  </a:cubicBezTo>
                  <a:cubicBezTo>
                    <a:pt x="2382" y="3978"/>
                    <a:pt x="2894" y="3561"/>
                    <a:pt x="3025" y="3001"/>
                  </a:cubicBezTo>
                  <a:lnTo>
                    <a:pt x="3192" y="3156"/>
                  </a:lnTo>
                  <a:cubicBezTo>
                    <a:pt x="3025" y="3775"/>
                    <a:pt x="2465" y="4204"/>
                    <a:pt x="1810" y="4204"/>
                  </a:cubicBezTo>
                  <a:cubicBezTo>
                    <a:pt x="1001" y="4204"/>
                    <a:pt x="334" y="3549"/>
                    <a:pt x="334" y="2727"/>
                  </a:cubicBezTo>
                  <a:cubicBezTo>
                    <a:pt x="334" y="1906"/>
                    <a:pt x="989" y="1251"/>
                    <a:pt x="1810" y="1251"/>
                  </a:cubicBezTo>
                  <a:close/>
                  <a:moveTo>
                    <a:pt x="4299" y="1"/>
                  </a:moveTo>
                  <a:cubicBezTo>
                    <a:pt x="3549" y="1"/>
                    <a:pt x="2894" y="501"/>
                    <a:pt x="2632" y="1168"/>
                  </a:cubicBezTo>
                  <a:cubicBezTo>
                    <a:pt x="2382" y="1037"/>
                    <a:pt x="2084" y="953"/>
                    <a:pt x="1787" y="953"/>
                  </a:cubicBezTo>
                  <a:cubicBezTo>
                    <a:pt x="810" y="953"/>
                    <a:pt x="1" y="1763"/>
                    <a:pt x="1" y="2739"/>
                  </a:cubicBezTo>
                  <a:cubicBezTo>
                    <a:pt x="1" y="3727"/>
                    <a:pt x="810" y="4525"/>
                    <a:pt x="1787" y="4525"/>
                  </a:cubicBezTo>
                  <a:cubicBezTo>
                    <a:pt x="2549" y="4525"/>
                    <a:pt x="3203" y="4049"/>
                    <a:pt x="3453" y="3370"/>
                  </a:cubicBezTo>
                  <a:cubicBezTo>
                    <a:pt x="3703" y="3501"/>
                    <a:pt x="3989" y="3573"/>
                    <a:pt x="4299" y="3573"/>
                  </a:cubicBezTo>
                  <a:cubicBezTo>
                    <a:pt x="4704" y="3573"/>
                    <a:pt x="5108" y="3442"/>
                    <a:pt x="5418" y="3192"/>
                  </a:cubicBezTo>
                  <a:cubicBezTo>
                    <a:pt x="5728" y="2942"/>
                    <a:pt x="5954" y="2596"/>
                    <a:pt x="6049" y="2203"/>
                  </a:cubicBezTo>
                  <a:cubicBezTo>
                    <a:pt x="6073" y="2108"/>
                    <a:pt x="6037" y="2013"/>
                    <a:pt x="5942" y="2001"/>
                  </a:cubicBezTo>
                  <a:cubicBezTo>
                    <a:pt x="5932" y="2000"/>
                    <a:pt x="5921" y="1999"/>
                    <a:pt x="5911" y="1999"/>
                  </a:cubicBezTo>
                  <a:cubicBezTo>
                    <a:pt x="5839" y="1999"/>
                    <a:pt x="5772" y="2037"/>
                    <a:pt x="5751" y="2120"/>
                  </a:cubicBezTo>
                  <a:cubicBezTo>
                    <a:pt x="5597" y="2787"/>
                    <a:pt x="5001" y="3251"/>
                    <a:pt x="4323" y="3251"/>
                  </a:cubicBezTo>
                  <a:cubicBezTo>
                    <a:pt x="3787" y="3251"/>
                    <a:pt x="3311" y="2965"/>
                    <a:pt x="3037" y="2501"/>
                  </a:cubicBezTo>
                  <a:cubicBezTo>
                    <a:pt x="3013" y="2358"/>
                    <a:pt x="2953" y="2203"/>
                    <a:pt x="2882" y="2084"/>
                  </a:cubicBezTo>
                  <a:cubicBezTo>
                    <a:pt x="2680" y="1180"/>
                    <a:pt x="3382" y="322"/>
                    <a:pt x="4311" y="322"/>
                  </a:cubicBezTo>
                  <a:cubicBezTo>
                    <a:pt x="4989" y="322"/>
                    <a:pt x="5585" y="775"/>
                    <a:pt x="5739" y="1453"/>
                  </a:cubicBezTo>
                  <a:cubicBezTo>
                    <a:pt x="5750" y="1528"/>
                    <a:pt x="5818" y="1574"/>
                    <a:pt x="5901" y="1574"/>
                  </a:cubicBezTo>
                  <a:cubicBezTo>
                    <a:pt x="5911" y="1574"/>
                    <a:pt x="5920" y="1574"/>
                    <a:pt x="5930" y="1572"/>
                  </a:cubicBezTo>
                  <a:cubicBezTo>
                    <a:pt x="6013" y="1549"/>
                    <a:pt x="6061" y="1465"/>
                    <a:pt x="6049" y="1370"/>
                  </a:cubicBezTo>
                  <a:cubicBezTo>
                    <a:pt x="5954" y="989"/>
                    <a:pt x="5739" y="644"/>
                    <a:pt x="5418" y="394"/>
                  </a:cubicBezTo>
                  <a:cubicBezTo>
                    <a:pt x="5108" y="144"/>
                    <a:pt x="4704" y="1"/>
                    <a:pt x="429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287;p59">
              <a:extLst>
                <a:ext uri="{FF2B5EF4-FFF2-40B4-BE49-F238E27FC236}">
                  <a16:creationId xmlns:a16="http://schemas.microsoft.com/office/drawing/2014/main" id="{3A18830E-99ED-2462-0E8E-182371E138A8}"/>
                </a:ext>
              </a:extLst>
            </p:cNvPr>
            <p:cNvSpPr/>
            <p:nvPr/>
          </p:nvSpPr>
          <p:spPr>
            <a:xfrm>
              <a:off x="6003760" y="3859946"/>
              <a:ext cx="26958" cy="47773"/>
            </a:xfrm>
            <a:custGeom>
              <a:avLst/>
              <a:gdLst/>
              <a:ahLst/>
              <a:cxnLst/>
              <a:rect l="l" t="t" r="r" b="b"/>
              <a:pathLst>
                <a:path w="847" h="1501" extrusionOk="0">
                  <a:moveTo>
                    <a:pt x="382" y="298"/>
                  </a:moveTo>
                  <a:lnTo>
                    <a:pt x="382" y="572"/>
                  </a:lnTo>
                  <a:cubicBezTo>
                    <a:pt x="287" y="536"/>
                    <a:pt x="239" y="501"/>
                    <a:pt x="239" y="429"/>
                  </a:cubicBezTo>
                  <a:cubicBezTo>
                    <a:pt x="239" y="358"/>
                    <a:pt x="310" y="310"/>
                    <a:pt x="382" y="298"/>
                  </a:cubicBezTo>
                  <a:close/>
                  <a:moveTo>
                    <a:pt x="489" y="870"/>
                  </a:moveTo>
                  <a:cubicBezTo>
                    <a:pt x="608" y="917"/>
                    <a:pt x="620" y="977"/>
                    <a:pt x="620" y="1037"/>
                  </a:cubicBezTo>
                  <a:cubicBezTo>
                    <a:pt x="620" y="1132"/>
                    <a:pt x="560" y="1167"/>
                    <a:pt x="489" y="1203"/>
                  </a:cubicBezTo>
                  <a:lnTo>
                    <a:pt x="489" y="870"/>
                  </a:lnTo>
                  <a:close/>
                  <a:moveTo>
                    <a:pt x="441" y="1"/>
                  </a:moveTo>
                  <a:cubicBezTo>
                    <a:pt x="418" y="1"/>
                    <a:pt x="382" y="13"/>
                    <a:pt x="382" y="36"/>
                  </a:cubicBezTo>
                  <a:lnTo>
                    <a:pt x="382" y="84"/>
                  </a:lnTo>
                  <a:cubicBezTo>
                    <a:pt x="156" y="120"/>
                    <a:pt x="25" y="239"/>
                    <a:pt x="25" y="441"/>
                  </a:cubicBezTo>
                  <a:cubicBezTo>
                    <a:pt x="25" y="679"/>
                    <a:pt x="203" y="739"/>
                    <a:pt x="382" y="810"/>
                  </a:cubicBezTo>
                  <a:lnTo>
                    <a:pt x="382" y="1191"/>
                  </a:lnTo>
                  <a:cubicBezTo>
                    <a:pt x="275" y="1167"/>
                    <a:pt x="239" y="1132"/>
                    <a:pt x="144" y="1072"/>
                  </a:cubicBezTo>
                  <a:cubicBezTo>
                    <a:pt x="125" y="1059"/>
                    <a:pt x="108" y="1053"/>
                    <a:pt x="92" y="1053"/>
                  </a:cubicBezTo>
                  <a:cubicBezTo>
                    <a:pt x="37" y="1053"/>
                    <a:pt x="1" y="1121"/>
                    <a:pt x="1" y="1167"/>
                  </a:cubicBezTo>
                  <a:cubicBezTo>
                    <a:pt x="1" y="1203"/>
                    <a:pt x="13" y="1227"/>
                    <a:pt x="25" y="1251"/>
                  </a:cubicBezTo>
                  <a:cubicBezTo>
                    <a:pt x="96" y="1346"/>
                    <a:pt x="251" y="1394"/>
                    <a:pt x="382" y="1394"/>
                  </a:cubicBezTo>
                  <a:lnTo>
                    <a:pt x="382" y="1453"/>
                  </a:lnTo>
                  <a:cubicBezTo>
                    <a:pt x="382" y="1489"/>
                    <a:pt x="418" y="1501"/>
                    <a:pt x="441" y="1501"/>
                  </a:cubicBezTo>
                  <a:cubicBezTo>
                    <a:pt x="477" y="1501"/>
                    <a:pt x="501" y="1489"/>
                    <a:pt x="501" y="1453"/>
                  </a:cubicBezTo>
                  <a:lnTo>
                    <a:pt x="501" y="1394"/>
                  </a:lnTo>
                  <a:cubicBezTo>
                    <a:pt x="703" y="1370"/>
                    <a:pt x="846" y="1251"/>
                    <a:pt x="846" y="1013"/>
                  </a:cubicBezTo>
                  <a:cubicBezTo>
                    <a:pt x="846" y="786"/>
                    <a:pt x="691" y="691"/>
                    <a:pt x="501" y="620"/>
                  </a:cubicBezTo>
                  <a:lnTo>
                    <a:pt x="501" y="298"/>
                  </a:lnTo>
                  <a:cubicBezTo>
                    <a:pt x="584" y="298"/>
                    <a:pt x="608" y="310"/>
                    <a:pt x="680" y="358"/>
                  </a:cubicBezTo>
                  <a:cubicBezTo>
                    <a:pt x="694" y="362"/>
                    <a:pt x="709" y="364"/>
                    <a:pt x="723" y="364"/>
                  </a:cubicBezTo>
                  <a:cubicBezTo>
                    <a:pt x="754" y="364"/>
                    <a:pt x="782" y="351"/>
                    <a:pt x="799" y="310"/>
                  </a:cubicBezTo>
                  <a:cubicBezTo>
                    <a:pt x="834" y="263"/>
                    <a:pt x="846" y="203"/>
                    <a:pt x="787" y="155"/>
                  </a:cubicBezTo>
                  <a:cubicBezTo>
                    <a:pt x="715" y="96"/>
                    <a:pt x="596" y="84"/>
                    <a:pt x="501" y="84"/>
                  </a:cubicBezTo>
                  <a:lnTo>
                    <a:pt x="501" y="36"/>
                  </a:lnTo>
                  <a:cubicBezTo>
                    <a:pt x="501" y="13"/>
                    <a:pt x="477" y="1"/>
                    <a:pt x="44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88;p59">
              <a:extLst>
                <a:ext uri="{FF2B5EF4-FFF2-40B4-BE49-F238E27FC236}">
                  <a16:creationId xmlns:a16="http://schemas.microsoft.com/office/drawing/2014/main" id="{91B7C5F4-4DCB-8206-A9B3-8CEA13C20255}"/>
                </a:ext>
              </a:extLst>
            </p:cNvPr>
            <p:cNvSpPr/>
            <p:nvPr/>
          </p:nvSpPr>
          <p:spPr>
            <a:xfrm>
              <a:off x="5778676" y="3939865"/>
              <a:ext cx="349052" cy="200163"/>
            </a:xfrm>
            <a:custGeom>
              <a:avLst/>
              <a:gdLst/>
              <a:ahLst/>
              <a:cxnLst/>
              <a:rect l="l" t="t" r="r" b="b"/>
              <a:pathLst>
                <a:path w="10967" h="6289" extrusionOk="0">
                  <a:moveTo>
                    <a:pt x="3483" y="1855"/>
                  </a:moveTo>
                  <a:cubicBezTo>
                    <a:pt x="3500" y="1855"/>
                    <a:pt x="3513" y="1868"/>
                    <a:pt x="3513" y="1895"/>
                  </a:cubicBezTo>
                  <a:cubicBezTo>
                    <a:pt x="3584" y="2074"/>
                    <a:pt x="4573" y="4693"/>
                    <a:pt x="4620" y="4776"/>
                  </a:cubicBezTo>
                  <a:cubicBezTo>
                    <a:pt x="4632" y="4788"/>
                    <a:pt x="4620" y="4824"/>
                    <a:pt x="4584" y="4824"/>
                  </a:cubicBezTo>
                  <a:lnTo>
                    <a:pt x="3882" y="5086"/>
                  </a:lnTo>
                  <a:cubicBezTo>
                    <a:pt x="3846" y="4955"/>
                    <a:pt x="2846" y="2300"/>
                    <a:pt x="2775" y="2133"/>
                  </a:cubicBezTo>
                  <a:lnTo>
                    <a:pt x="3465" y="1859"/>
                  </a:lnTo>
                  <a:cubicBezTo>
                    <a:pt x="3471" y="1856"/>
                    <a:pt x="3477" y="1855"/>
                    <a:pt x="3483" y="1855"/>
                  </a:cubicBezTo>
                  <a:close/>
                  <a:moveTo>
                    <a:pt x="2477" y="2228"/>
                  </a:moveTo>
                  <a:lnTo>
                    <a:pt x="3584" y="5193"/>
                  </a:lnTo>
                  <a:cubicBezTo>
                    <a:pt x="3072" y="5407"/>
                    <a:pt x="1739" y="5907"/>
                    <a:pt x="1513" y="6003"/>
                  </a:cubicBezTo>
                  <a:cubicBezTo>
                    <a:pt x="1507" y="6005"/>
                    <a:pt x="1500" y="6007"/>
                    <a:pt x="1493" y="6007"/>
                  </a:cubicBezTo>
                  <a:cubicBezTo>
                    <a:pt x="1468" y="6007"/>
                    <a:pt x="1438" y="5991"/>
                    <a:pt x="1429" y="5955"/>
                  </a:cubicBezTo>
                  <a:lnTo>
                    <a:pt x="358" y="3109"/>
                  </a:lnTo>
                  <a:cubicBezTo>
                    <a:pt x="346" y="3086"/>
                    <a:pt x="358" y="3038"/>
                    <a:pt x="405" y="3026"/>
                  </a:cubicBezTo>
                  <a:cubicBezTo>
                    <a:pt x="1072" y="2764"/>
                    <a:pt x="2013" y="2407"/>
                    <a:pt x="2477" y="2228"/>
                  </a:cubicBezTo>
                  <a:close/>
                  <a:moveTo>
                    <a:pt x="10060" y="0"/>
                  </a:moveTo>
                  <a:cubicBezTo>
                    <a:pt x="9818" y="0"/>
                    <a:pt x="9583" y="125"/>
                    <a:pt x="9407" y="288"/>
                  </a:cubicBezTo>
                  <a:lnTo>
                    <a:pt x="7728" y="1681"/>
                  </a:lnTo>
                  <a:cubicBezTo>
                    <a:pt x="7632" y="1478"/>
                    <a:pt x="7430" y="1264"/>
                    <a:pt x="7061" y="1264"/>
                  </a:cubicBezTo>
                  <a:cubicBezTo>
                    <a:pt x="6668" y="1264"/>
                    <a:pt x="6361" y="1262"/>
                    <a:pt x="6115" y="1262"/>
                  </a:cubicBezTo>
                  <a:cubicBezTo>
                    <a:pt x="5377" y="1262"/>
                    <a:pt x="5192" y="1276"/>
                    <a:pt x="4906" y="1383"/>
                  </a:cubicBezTo>
                  <a:lnTo>
                    <a:pt x="3834" y="1835"/>
                  </a:lnTo>
                  <a:lnTo>
                    <a:pt x="3822" y="1788"/>
                  </a:lnTo>
                  <a:cubicBezTo>
                    <a:pt x="3766" y="1647"/>
                    <a:pt x="3637" y="1551"/>
                    <a:pt x="3491" y="1551"/>
                  </a:cubicBezTo>
                  <a:cubicBezTo>
                    <a:pt x="3451" y="1551"/>
                    <a:pt x="3411" y="1558"/>
                    <a:pt x="3370" y="1574"/>
                  </a:cubicBezTo>
                  <a:lnTo>
                    <a:pt x="2560" y="1871"/>
                  </a:lnTo>
                  <a:cubicBezTo>
                    <a:pt x="2203" y="2014"/>
                    <a:pt x="1084" y="2431"/>
                    <a:pt x="298" y="2728"/>
                  </a:cubicBezTo>
                  <a:cubicBezTo>
                    <a:pt x="108" y="2800"/>
                    <a:pt x="1" y="3026"/>
                    <a:pt x="72" y="3217"/>
                  </a:cubicBezTo>
                  <a:lnTo>
                    <a:pt x="1144" y="6038"/>
                  </a:lnTo>
                  <a:cubicBezTo>
                    <a:pt x="1199" y="6196"/>
                    <a:pt x="1348" y="6288"/>
                    <a:pt x="1501" y="6288"/>
                  </a:cubicBezTo>
                  <a:cubicBezTo>
                    <a:pt x="1545" y="6288"/>
                    <a:pt x="1589" y="6281"/>
                    <a:pt x="1632" y="6265"/>
                  </a:cubicBezTo>
                  <a:cubicBezTo>
                    <a:pt x="1870" y="6181"/>
                    <a:pt x="3501" y="5562"/>
                    <a:pt x="3858" y="5431"/>
                  </a:cubicBezTo>
                  <a:lnTo>
                    <a:pt x="4704" y="5122"/>
                  </a:lnTo>
                  <a:cubicBezTo>
                    <a:pt x="4882" y="5050"/>
                    <a:pt x="4989" y="4848"/>
                    <a:pt x="4918" y="4657"/>
                  </a:cubicBezTo>
                  <a:lnTo>
                    <a:pt x="4894" y="4622"/>
                  </a:lnTo>
                  <a:cubicBezTo>
                    <a:pt x="5454" y="4383"/>
                    <a:pt x="5466" y="4360"/>
                    <a:pt x="6049" y="4360"/>
                  </a:cubicBezTo>
                  <a:cubicBezTo>
                    <a:pt x="6132" y="4360"/>
                    <a:pt x="6204" y="4288"/>
                    <a:pt x="6204" y="4193"/>
                  </a:cubicBezTo>
                  <a:cubicBezTo>
                    <a:pt x="6204" y="4110"/>
                    <a:pt x="6132" y="4026"/>
                    <a:pt x="6049" y="4026"/>
                  </a:cubicBezTo>
                  <a:cubicBezTo>
                    <a:pt x="5418" y="4026"/>
                    <a:pt x="5358" y="4074"/>
                    <a:pt x="4799" y="4312"/>
                  </a:cubicBezTo>
                  <a:lnTo>
                    <a:pt x="3965" y="2097"/>
                  </a:lnTo>
                  <a:lnTo>
                    <a:pt x="5037" y="1645"/>
                  </a:lnTo>
                  <a:cubicBezTo>
                    <a:pt x="5251" y="1571"/>
                    <a:pt x="5403" y="1559"/>
                    <a:pt x="5989" y="1559"/>
                  </a:cubicBezTo>
                  <a:cubicBezTo>
                    <a:pt x="6250" y="1559"/>
                    <a:pt x="6597" y="1562"/>
                    <a:pt x="7073" y="1562"/>
                  </a:cubicBezTo>
                  <a:cubicBezTo>
                    <a:pt x="7240" y="1562"/>
                    <a:pt x="7359" y="1621"/>
                    <a:pt x="7430" y="1740"/>
                  </a:cubicBezTo>
                  <a:cubicBezTo>
                    <a:pt x="7478" y="1835"/>
                    <a:pt x="7490" y="1919"/>
                    <a:pt x="7502" y="1931"/>
                  </a:cubicBezTo>
                  <a:cubicBezTo>
                    <a:pt x="7502" y="1990"/>
                    <a:pt x="7454" y="2276"/>
                    <a:pt x="7180" y="2336"/>
                  </a:cubicBezTo>
                  <a:cubicBezTo>
                    <a:pt x="6740" y="2407"/>
                    <a:pt x="5823" y="2538"/>
                    <a:pt x="5811" y="2538"/>
                  </a:cubicBezTo>
                  <a:cubicBezTo>
                    <a:pt x="5716" y="2562"/>
                    <a:pt x="5656" y="2633"/>
                    <a:pt x="5668" y="2728"/>
                  </a:cubicBezTo>
                  <a:cubicBezTo>
                    <a:pt x="5692" y="2800"/>
                    <a:pt x="5751" y="2859"/>
                    <a:pt x="5823" y="2859"/>
                  </a:cubicBezTo>
                  <a:lnTo>
                    <a:pt x="5847" y="2859"/>
                  </a:lnTo>
                  <a:cubicBezTo>
                    <a:pt x="5870" y="2859"/>
                    <a:pt x="6787" y="2728"/>
                    <a:pt x="7240" y="2645"/>
                  </a:cubicBezTo>
                  <a:cubicBezTo>
                    <a:pt x="7632" y="2574"/>
                    <a:pt x="7787" y="2240"/>
                    <a:pt x="7811" y="2026"/>
                  </a:cubicBezTo>
                  <a:lnTo>
                    <a:pt x="9633" y="514"/>
                  </a:lnTo>
                  <a:cubicBezTo>
                    <a:pt x="9747" y="415"/>
                    <a:pt x="9895" y="311"/>
                    <a:pt x="10058" y="311"/>
                  </a:cubicBezTo>
                  <a:cubicBezTo>
                    <a:pt x="10151" y="311"/>
                    <a:pt x="10248" y="344"/>
                    <a:pt x="10347" y="431"/>
                  </a:cubicBezTo>
                  <a:cubicBezTo>
                    <a:pt x="10645" y="728"/>
                    <a:pt x="10371" y="1073"/>
                    <a:pt x="10299" y="1145"/>
                  </a:cubicBezTo>
                  <a:cubicBezTo>
                    <a:pt x="10228" y="1216"/>
                    <a:pt x="8013" y="3609"/>
                    <a:pt x="8013" y="3609"/>
                  </a:cubicBezTo>
                  <a:cubicBezTo>
                    <a:pt x="7680" y="3990"/>
                    <a:pt x="7251" y="4050"/>
                    <a:pt x="7073" y="4062"/>
                  </a:cubicBezTo>
                  <a:lnTo>
                    <a:pt x="6787" y="4062"/>
                  </a:lnTo>
                  <a:cubicBezTo>
                    <a:pt x="6704" y="4062"/>
                    <a:pt x="6620" y="4133"/>
                    <a:pt x="6620" y="4229"/>
                  </a:cubicBezTo>
                  <a:cubicBezTo>
                    <a:pt x="6620" y="4312"/>
                    <a:pt x="6704" y="4383"/>
                    <a:pt x="6787" y="4383"/>
                  </a:cubicBezTo>
                  <a:lnTo>
                    <a:pt x="7097" y="4383"/>
                  </a:lnTo>
                  <a:cubicBezTo>
                    <a:pt x="7311" y="4371"/>
                    <a:pt x="7859" y="4300"/>
                    <a:pt x="8264" y="3836"/>
                  </a:cubicBezTo>
                  <a:lnTo>
                    <a:pt x="10550" y="1371"/>
                  </a:lnTo>
                  <a:cubicBezTo>
                    <a:pt x="10728" y="1121"/>
                    <a:pt x="10966" y="621"/>
                    <a:pt x="10550" y="204"/>
                  </a:cubicBezTo>
                  <a:cubicBezTo>
                    <a:pt x="10395" y="59"/>
                    <a:pt x="10226" y="0"/>
                    <a:pt x="1006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4800;p59">
            <a:extLst>
              <a:ext uri="{FF2B5EF4-FFF2-40B4-BE49-F238E27FC236}">
                <a16:creationId xmlns:a16="http://schemas.microsoft.com/office/drawing/2014/main" id="{96C68455-89F3-1567-D02C-C9443933A47F}"/>
              </a:ext>
            </a:extLst>
          </p:cNvPr>
          <p:cNvGrpSpPr/>
          <p:nvPr/>
        </p:nvGrpSpPr>
        <p:grpSpPr>
          <a:xfrm>
            <a:off x="5281963" y="1965562"/>
            <a:ext cx="777240" cy="822960"/>
            <a:chOff x="3576626" y="1975821"/>
            <a:chExt cx="284251" cy="351694"/>
          </a:xfrm>
        </p:grpSpPr>
        <p:sp>
          <p:nvSpPr>
            <p:cNvPr id="18" name="Google Shape;4801;p59">
              <a:extLst>
                <a:ext uri="{FF2B5EF4-FFF2-40B4-BE49-F238E27FC236}">
                  <a16:creationId xmlns:a16="http://schemas.microsoft.com/office/drawing/2014/main" id="{26A921CA-DB84-408B-A995-2C02287FD4FA}"/>
                </a:ext>
              </a:extLst>
            </p:cNvPr>
            <p:cNvSpPr/>
            <p:nvPr/>
          </p:nvSpPr>
          <p:spPr>
            <a:xfrm>
              <a:off x="3576626" y="2145971"/>
              <a:ext cx="284251" cy="181544"/>
            </a:xfrm>
            <a:custGeom>
              <a:avLst/>
              <a:gdLst/>
              <a:ahLst/>
              <a:cxnLst/>
              <a:rect l="l" t="t" r="r" b="b"/>
              <a:pathLst>
                <a:path w="8931" h="5704" extrusionOk="0">
                  <a:moveTo>
                    <a:pt x="3001" y="346"/>
                  </a:moveTo>
                  <a:cubicBezTo>
                    <a:pt x="3096" y="346"/>
                    <a:pt x="3179" y="370"/>
                    <a:pt x="3263" y="453"/>
                  </a:cubicBezTo>
                  <a:cubicBezTo>
                    <a:pt x="3334" y="525"/>
                    <a:pt x="3358" y="608"/>
                    <a:pt x="3358" y="703"/>
                  </a:cubicBezTo>
                  <a:lnTo>
                    <a:pt x="3358" y="1132"/>
                  </a:lnTo>
                  <a:cubicBezTo>
                    <a:pt x="3358" y="1311"/>
                    <a:pt x="3263" y="1477"/>
                    <a:pt x="3096" y="1584"/>
                  </a:cubicBezTo>
                  <a:cubicBezTo>
                    <a:pt x="3048" y="1608"/>
                    <a:pt x="3025" y="1656"/>
                    <a:pt x="3025" y="1715"/>
                  </a:cubicBezTo>
                  <a:lnTo>
                    <a:pt x="3025" y="1894"/>
                  </a:lnTo>
                  <a:lnTo>
                    <a:pt x="2644" y="1894"/>
                  </a:lnTo>
                  <a:lnTo>
                    <a:pt x="2644" y="1715"/>
                  </a:lnTo>
                  <a:cubicBezTo>
                    <a:pt x="2644" y="1656"/>
                    <a:pt x="2620" y="1608"/>
                    <a:pt x="2572" y="1584"/>
                  </a:cubicBezTo>
                  <a:cubicBezTo>
                    <a:pt x="2405" y="1489"/>
                    <a:pt x="2310" y="1311"/>
                    <a:pt x="2310" y="1132"/>
                  </a:cubicBezTo>
                  <a:lnTo>
                    <a:pt x="2310" y="703"/>
                  </a:lnTo>
                  <a:cubicBezTo>
                    <a:pt x="2310" y="513"/>
                    <a:pt x="2465" y="346"/>
                    <a:pt x="2667" y="346"/>
                  </a:cubicBezTo>
                  <a:close/>
                  <a:moveTo>
                    <a:pt x="6096" y="346"/>
                  </a:moveTo>
                  <a:cubicBezTo>
                    <a:pt x="6192" y="346"/>
                    <a:pt x="6275" y="370"/>
                    <a:pt x="6358" y="453"/>
                  </a:cubicBezTo>
                  <a:cubicBezTo>
                    <a:pt x="6430" y="525"/>
                    <a:pt x="6454" y="608"/>
                    <a:pt x="6454" y="703"/>
                  </a:cubicBezTo>
                  <a:lnTo>
                    <a:pt x="6454" y="1132"/>
                  </a:lnTo>
                  <a:cubicBezTo>
                    <a:pt x="6454" y="1311"/>
                    <a:pt x="6370" y="1477"/>
                    <a:pt x="6192" y="1584"/>
                  </a:cubicBezTo>
                  <a:cubicBezTo>
                    <a:pt x="6144" y="1608"/>
                    <a:pt x="6120" y="1656"/>
                    <a:pt x="6120" y="1715"/>
                  </a:cubicBezTo>
                  <a:lnTo>
                    <a:pt x="6120" y="1894"/>
                  </a:lnTo>
                  <a:lnTo>
                    <a:pt x="5739" y="1894"/>
                  </a:lnTo>
                  <a:lnTo>
                    <a:pt x="5739" y="1715"/>
                  </a:lnTo>
                  <a:cubicBezTo>
                    <a:pt x="5739" y="1656"/>
                    <a:pt x="5715" y="1608"/>
                    <a:pt x="5668" y="1584"/>
                  </a:cubicBezTo>
                  <a:cubicBezTo>
                    <a:pt x="5501" y="1489"/>
                    <a:pt x="5406" y="1311"/>
                    <a:pt x="5406" y="1132"/>
                  </a:cubicBezTo>
                  <a:lnTo>
                    <a:pt x="5406" y="703"/>
                  </a:lnTo>
                  <a:cubicBezTo>
                    <a:pt x="5406" y="513"/>
                    <a:pt x="5561" y="346"/>
                    <a:pt x="5763" y="346"/>
                  </a:cubicBezTo>
                  <a:close/>
                  <a:moveTo>
                    <a:pt x="1453" y="2061"/>
                  </a:moveTo>
                  <a:cubicBezTo>
                    <a:pt x="1548" y="2061"/>
                    <a:pt x="1632" y="2084"/>
                    <a:pt x="1715" y="2156"/>
                  </a:cubicBezTo>
                  <a:cubicBezTo>
                    <a:pt x="1786" y="2239"/>
                    <a:pt x="1810" y="2323"/>
                    <a:pt x="1810" y="2418"/>
                  </a:cubicBezTo>
                  <a:lnTo>
                    <a:pt x="1810" y="2846"/>
                  </a:lnTo>
                  <a:cubicBezTo>
                    <a:pt x="1810" y="3037"/>
                    <a:pt x="1715" y="3204"/>
                    <a:pt x="1548" y="3287"/>
                  </a:cubicBezTo>
                  <a:cubicBezTo>
                    <a:pt x="1501" y="3323"/>
                    <a:pt x="1477" y="3370"/>
                    <a:pt x="1477" y="3430"/>
                  </a:cubicBezTo>
                  <a:lnTo>
                    <a:pt x="1477" y="3608"/>
                  </a:lnTo>
                  <a:lnTo>
                    <a:pt x="1096" y="3608"/>
                  </a:lnTo>
                  <a:lnTo>
                    <a:pt x="1096" y="3430"/>
                  </a:lnTo>
                  <a:cubicBezTo>
                    <a:pt x="1096" y="3370"/>
                    <a:pt x="1072" y="3323"/>
                    <a:pt x="1024" y="3287"/>
                  </a:cubicBezTo>
                  <a:cubicBezTo>
                    <a:pt x="858" y="3204"/>
                    <a:pt x="762" y="3025"/>
                    <a:pt x="762" y="2846"/>
                  </a:cubicBezTo>
                  <a:lnTo>
                    <a:pt x="762" y="2418"/>
                  </a:lnTo>
                  <a:cubicBezTo>
                    <a:pt x="762" y="2215"/>
                    <a:pt x="917" y="2061"/>
                    <a:pt x="1120" y="2061"/>
                  </a:cubicBezTo>
                  <a:close/>
                  <a:moveTo>
                    <a:pt x="4549" y="2061"/>
                  </a:moveTo>
                  <a:cubicBezTo>
                    <a:pt x="4644" y="2061"/>
                    <a:pt x="4727" y="2084"/>
                    <a:pt x="4810" y="2156"/>
                  </a:cubicBezTo>
                  <a:cubicBezTo>
                    <a:pt x="4882" y="2239"/>
                    <a:pt x="4906" y="2323"/>
                    <a:pt x="4906" y="2418"/>
                  </a:cubicBezTo>
                  <a:lnTo>
                    <a:pt x="4906" y="2846"/>
                  </a:lnTo>
                  <a:cubicBezTo>
                    <a:pt x="4906" y="3025"/>
                    <a:pt x="4810" y="3204"/>
                    <a:pt x="4644" y="3287"/>
                  </a:cubicBezTo>
                  <a:cubicBezTo>
                    <a:pt x="4596" y="3323"/>
                    <a:pt x="4572" y="3370"/>
                    <a:pt x="4572" y="3430"/>
                  </a:cubicBezTo>
                  <a:lnTo>
                    <a:pt x="4572" y="3608"/>
                  </a:lnTo>
                  <a:lnTo>
                    <a:pt x="4191" y="3608"/>
                  </a:lnTo>
                  <a:lnTo>
                    <a:pt x="4191" y="3430"/>
                  </a:lnTo>
                  <a:cubicBezTo>
                    <a:pt x="4191" y="3370"/>
                    <a:pt x="4168" y="3323"/>
                    <a:pt x="4120" y="3287"/>
                  </a:cubicBezTo>
                  <a:cubicBezTo>
                    <a:pt x="3953" y="3204"/>
                    <a:pt x="3858" y="3025"/>
                    <a:pt x="3858" y="2846"/>
                  </a:cubicBezTo>
                  <a:lnTo>
                    <a:pt x="3858" y="2418"/>
                  </a:lnTo>
                  <a:cubicBezTo>
                    <a:pt x="3858" y="2215"/>
                    <a:pt x="4013" y="2061"/>
                    <a:pt x="4215" y="2061"/>
                  </a:cubicBezTo>
                  <a:close/>
                  <a:moveTo>
                    <a:pt x="7668" y="2061"/>
                  </a:moveTo>
                  <a:cubicBezTo>
                    <a:pt x="7751" y="2061"/>
                    <a:pt x="7847" y="2084"/>
                    <a:pt x="7918" y="2156"/>
                  </a:cubicBezTo>
                  <a:cubicBezTo>
                    <a:pt x="7989" y="2239"/>
                    <a:pt x="8025" y="2323"/>
                    <a:pt x="8025" y="2418"/>
                  </a:cubicBezTo>
                  <a:lnTo>
                    <a:pt x="8025" y="2846"/>
                  </a:lnTo>
                  <a:cubicBezTo>
                    <a:pt x="8001" y="3025"/>
                    <a:pt x="7918" y="3204"/>
                    <a:pt x="7751" y="3287"/>
                  </a:cubicBezTo>
                  <a:cubicBezTo>
                    <a:pt x="7704" y="3323"/>
                    <a:pt x="7680" y="3370"/>
                    <a:pt x="7680" y="3430"/>
                  </a:cubicBezTo>
                  <a:lnTo>
                    <a:pt x="7680" y="3608"/>
                  </a:lnTo>
                  <a:lnTo>
                    <a:pt x="7311" y="3608"/>
                  </a:lnTo>
                  <a:lnTo>
                    <a:pt x="7311" y="3430"/>
                  </a:lnTo>
                  <a:cubicBezTo>
                    <a:pt x="7311" y="3370"/>
                    <a:pt x="7275" y="3323"/>
                    <a:pt x="7227" y="3287"/>
                  </a:cubicBezTo>
                  <a:cubicBezTo>
                    <a:pt x="7073" y="3204"/>
                    <a:pt x="6966" y="3025"/>
                    <a:pt x="6966" y="2846"/>
                  </a:cubicBezTo>
                  <a:lnTo>
                    <a:pt x="6966" y="2418"/>
                  </a:lnTo>
                  <a:cubicBezTo>
                    <a:pt x="6966" y="2215"/>
                    <a:pt x="7132" y="2061"/>
                    <a:pt x="7323" y="2061"/>
                  </a:cubicBezTo>
                  <a:close/>
                  <a:moveTo>
                    <a:pt x="5787" y="1"/>
                  </a:moveTo>
                  <a:cubicBezTo>
                    <a:pt x="5418" y="1"/>
                    <a:pt x="5120" y="310"/>
                    <a:pt x="5120" y="691"/>
                  </a:cubicBezTo>
                  <a:lnTo>
                    <a:pt x="5120" y="1120"/>
                  </a:lnTo>
                  <a:cubicBezTo>
                    <a:pt x="5120" y="1382"/>
                    <a:pt x="5251" y="1644"/>
                    <a:pt x="5465" y="1799"/>
                  </a:cubicBezTo>
                  <a:lnTo>
                    <a:pt x="5465" y="1953"/>
                  </a:lnTo>
                  <a:lnTo>
                    <a:pt x="5180" y="2073"/>
                  </a:lnTo>
                  <a:cubicBezTo>
                    <a:pt x="5144" y="2025"/>
                    <a:pt x="5120" y="1977"/>
                    <a:pt x="5072" y="1942"/>
                  </a:cubicBezTo>
                  <a:cubicBezTo>
                    <a:pt x="4941" y="1799"/>
                    <a:pt x="4775" y="1739"/>
                    <a:pt x="4596" y="1739"/>
                  </a:cubicBezTo>
                  <a:lnTo>
                    <a:pt x="4251" y="1739"/>
                  </a:lnTo>
                  <a:cubicBezTo>
                    <a:pt x="4001" y="1739"/>
                    <a:pt x="3798" y="1882"/>
                    <a:pt x="3679" y="2073"/>
                  </a:cubicBezTo>
                  <a:lnTo>
                    <a:pt x="3394" y="1953"/>
                  </a:lnTo>
                  <a:lnTo>
                    <a:pt x="3394" y="1799"/>
                  </a:lnTo>
                  <a:cubicBezTo>
                    <a:pt x="3596" y="1644"/>
                    <a:pt x="3739" y="1382"/>
                    <a:pt x="3739" y="1120"/>
                  </a:cubicBezTo>
                  <a:lnTo>
                    <a:pt x="3739" y="691"/>
                  </a:lnTo>
                  <a:cubicBezTo>
                    <a:pt x="3739" y="513"/>
                    <a:pt x="3656" y="334"/>
                    <a:pt x="3537" y="215"/>
                  </a:cubicBezTo>
                  <a:cubicBezTo>
                    <a:pt x="3406" y="72"/>
                    <a:pt x="3239" y="13"/>
                    <a:pt x="3060" y="13"/>
                  </a:cubicBezTo>
                  <a:lnTo>
                    <a:pt x="2727" y="13"/>
                  </a:lnTo>
                  <a:cubicBezTo>
                    <a:pt x="2346" y="13"/>
                    <a:pt x="2048" y="334"/>
                    <a:pt x="2048" y="703"/>
                  </a:cubicBezTo>
                  <a:lnTo>
                    <a:pt x="2048" y="1132"/>
                  </a:lnTo>
                  <a:cubicBezTo>
                    <a:pt x="2048" y="1406"/>
                    <a:pt x="2191" y="1656"/>
                    <a:pt x="2394" y="1822"/>
                  </a:cubicBezTo>
                  <a:lnTo>
                    <a:pt x="2394" y="1965"/>
                  </a:lnTo>
                  <a:lnTo>
                    <a:pt x="2108" y="2084"/>
                  </a:lnTo>
                  <a:cubicBezTo>
                    <a:pt x="2084" y="2037"/>
                    <a:pt x="2048" y="2001"/>
                    <a:pt x="2013" y="1953"/>
                  </a:cubicBezTo>
                  <a:cubicBezTo>
                    <a:pt x="1870" y="1822"/>
                    <a:pt x="1715" y="1763"/>
                    <a:pt x="1536" y="1763"/>
                  </a:cubicBezTo>
                  <a:lnTo>
                    <a:pt x="1191" y="1763"/>
                  </a:lnTo>
                  <a:cubicBezTo>
                    <a:pt x="822" y="1763"/>
                    <a:pt x="524" y="2073"/>
                    <a:pt x="524" y="2442"/>
                  </a:cubicBezTo>
                  <a:lnTo>
                    <a:pt x="524" y="2870"/>
                  </a:lnTo>
                  <a:cubicBezTo>
                    <a:pt x="524" y="3144"/>
                    <a:pt x="655" y="3394"/>
                    <a:pt x="858" y="3561"/>
                  </a:cubicBezTo>
                  <a:lnTo>
                    <a:pt x="858" y="3704"/>
                  </a:lnTo>
                  <a:lnTo>
                    <a:pt x="429" y="3882"/>
                  </a:lnTo>
                  <a:cubicBezTo>
                    <a:pt x="179" y="3989"/>
                    <a:pt x="0" y="4239"/>
                    <a:pt x="0" y="4513"/>
                  </a:cubicBezTo>
                  <a:lnTo>
                    <a:pt x="0" y="5537"/>
                  </a:lnTo>
                  <a:cubicBezTo>
                    <a:pt x="0" y="5632"/>
                    <a:pt x="72" y="5704"/>
                    <a:pt x="167" y="5704"/>
                  </a:cubicBezTo>
                  <a:cubicBezTo>
                    <a:pt x="250" y="5704"/>
                    <a:pt x="322" y="5632"/>
                    <a:pt x="322" y="5537"/>
                  </a:cubicBezTo>
                  <a:lnTo>
                    <a:pt x="322" y="4513"/>
                  </a:lnTo>
                  <a:cubicBezTo>
                    <a:pt x="322" y="4358"/>
                    <a:pt x="417" y="4228"/>
                    <a:pt x="548" y="4180"/>
                  </a:cubicBezTo>
                  <a:lnTo>
                    <a:pt x="1060" y="3977"/>
                  </a:lnTo>
                  <a:lnTo>
                    <a:pt x="1679" y="3977"/>
                  </a:lnTo>
                  <a:lnTo>
                    <a:pt x="2191" y="4180"/>
                  </a:lnTo>
                  <a:cubicBezTo>
                    <a:pt x="2322" y="4239"/>
                    <a:pt x="2405" y="4358"/>
                    <a:pt x="2405" y="4513"/>
                  </a:cubicBezTo>
                  <a:lnTo>
                    <a:pt x="2405" y="5537"/>
                  </a:lnTo>
                  <a:cubicBezTo>
                    <a:pt x="2405" y="5632"/>
                    <a:pt x="2489" y="5704"/>
                    <a:pt x="2572" y="5704"/>
                  </a:cubicBezTo>
                  <a:cubicBezTo>
                    <a:pt x="2667" y="5704"/>
                    <a:pt x="2739" y="5632"/>
                    <a:pt x="2739" y="5537"/>
                  </a:cubicBezTo>
                  <a:lnTo>
                    <a:pt x="2739" y="4513"/>
                  </a:lnTo>
                  <a:cubicBezTo>
                    <a:pt x="2739" y="4228"/>
                    <a:pt x="2572" y="3989"/>
                    <a:pt x="2310" y="3882"/>
                  </a:cubicBezTo>
                  <a:lnTo>
                    <a:pt x="1870" y="3704"/>
                  </a:lnTo>
                  <a:lnTo>
                    <a:pt x="1870" y="3561"/>
                  </a:lnTo>
                  <a:cubicBezTo>
                    <a:pt x="2084" y="3394"/>
                    <a:pt x="2215" y="3144"/>
                    <a:pt x="2215" y="2870"/>
                  </a:cubicBezTo>
                  <a:lnTo>
                    <a:pt x="2215" y="2442"/>
                  </a:lnTo>
                  <a:lnTo>
                    <a:pt x="2215" y="2418"/>
                  </a:lnTo>
                  <a:lnTo>
                    <a:pt x="2608" y="2263"/>
                  </a:lnTo>
                  <a:lnTo>
                    <a:pt x="3227" y="2263"/>
                  </a:lnTo>
                  <a:lnTo>
                    <a:pt x="3620" y="2418"/>
                  </a:lnTo>
                  <a:lnTo>
                    <a:pt x="3620" y="2442"/>
                  </a:lnTo>
                  <a:lnTo>
                    <a:pt x="3620" y="2870"/>
                  </a:lnTo>
                  <a:cubicBezTo>
                    <a:pt x="3620" y="3144"/>
                    <a:pt x="3751" y="3394"/>
                    <a:pt x="3953" y="3561"/>
                  </a:cubicBezTo>
                  <a:lnTo>
                    <a:pt x="3953" y="3704"/>
                  </a:lnTo>
                  <a:lnTo>
                    <a:pt x="3525" y="3882"/>
                  </a:lnTo>
                  <a:cubicBezTo>
                    <a:pt x="3275" y="3989"/>
                    <a:pt x="3096" y="4239"/>
                    <a:pt x="3096" y="4513"/>
                  </a:cubicBezTo>
                  <a:lnTo>
                    <a:pt x="3096" y="5537"/>
                  </a:lnTo>
                  <a:cubicBezTo>
                    <a:pt x="3096" y="5632"/>
                    <a:pt x="3167" y="5704"/>
                    <a:pt x="3263" y="5704"/>
                  </a:cubicBezTo>
                  <a:cubicBezTo>
                    <a:pt x="3346" y="5704"/>
                    <a:pt x="3417" y="5632"/>
                    <a:pt x="3417" y="5537"/>
                  </a:cubicBezTo>
                  <a:lnTo>
                    <a:pt x="3417" y="4513"/>
                  </a:lnTo>
                  <a:cubicBezTo>
                    <a:pt x="3417" y="4358"/>
                    <a:pt x="3513" y="4228"/>
                    <a:pt x="3644" y="4180"/>
                  </a:cubicBezTo>
                  <a:lnTo>
                    <a:pt x="4156" y="3977"/>
                  </a:lnTo>
                  <a:lnTo>
                    <a:pt x="4775" y="3977"/>
                  </a:lnTo>
                  <a:lnTo>
                    <a:pt x="5287" y="4180"/>
                  </a:lnTo>
                  <a:cubicBezTo>
                    <a:pt x="5418" y="4239"/>
                    <a:pt x="5501" y="4358"/>
                    <a:pt x="5501" y="4513"/>
                  </a:cubicBezTo>
                  <a:lnTo>
                    <a:pt x="5501" y="5537"/>
                  </a:lnTo>
                  <a:cubicBezTo>
                    <a:pt x="5501" y="5632"/>
                    <a:pt x="5584" y="5704"/>
                    <a:pt x="5668" y="5704"/>
                  </a:cubicBezTo>
                  <a:cubicBezTo>
                    <a:pt x="5763" y="5704"/>
                    <a:pt x="5834" y="5632"/>
                    <a:pt x="5834" y="5537"/>
                  </a:cubicBezTo>
                  <a:lnTo>
                    <a:pt x="5834" y="4513"/>
                  </a:lnTo>
                  <a:cubicBezTo>
                    <a:pt x="5834" y="4228"/>
                    <a:pt x="5668" y="3989"/>
                    <a:pt x="5406" y="3882"/>
                  </a:cubicBezTo>
                  <a:lnTo>
                    <a:pt x="4965" y="3704"/>
                  </a:lnTo>
                  <a:lnTo>
                    <a:pt x="4965" y="3561"/>
                  </a:lnTo>
                  <a:cubicBezTo>
                    <a:pt x="5180" y="3394"/>
                    <a:pt x="5311" y="3144"/>
                    <a:pt x="5311" y="2870"/>
                  </a:cubicBezTo>
                  <a:lnTo>
                    <a:pt x="5311" y="2442"/>
                  </a:lnTo>
                  <a:lnTo>
                    <a:pt x="5311" y="2418"/>
                  </a:lnTo>
                  <a:lnTo>
                    <a:pt x="5703" y="2263"/>
                  </a:lnTo>
                  <a:lnTo>
                    <a:pt x="6323" y="2263"/>
                  </a:lnTo>
                  <a:lnTo>
                    <a:pt x="6715" y="2418"/>
                  </a:lnTo>
                  <a:lnTo>
                    <a:pt x="6715" y="2442"/>
                  </a:lnTo>
                  <a:lnTo>
                    <a:pt x="6715" y="2870"/>
                  </a:lnTo>
                  <a:cubicBezTo>
                    <a:pt x="6715" y="3144"/>
                    <a:pt x="6846" y="3394"/>
                    <a:pt x="7049" y="3561"/>
                  </a:cubicBezTo>
                  <a:lnTo>
                    <a:pt x="7049" y="3704"/>
                  </a:lnTo>
                  <a:lnTo>
                    <a:pt x="6620" y="3882"/>
                  </a:lnTo>
                  <a:cubicBezTo>
                    <a:pt x="6370" y="3989"/>
                    <a:pt x="6192" y="4239"/>
                    <a:pt x="6192" y="4513"/>
                  </a:cubicBezTo>
                  <a:lnTo>
                    <a:pt x="6192" y="5537"/>
                  </a:lnTo>
                  <a:cubicBezTo>
                    <a:pt x="6192" y="5632"/>
                    <a:pt x="6263" y="5704"/>
                    <a:pt x="6358" y="5704"/>
                  </a:cubicBezTo>
                  <a:cubicBezTo>
                    <a:pt x="6442" y="5704"/>
                    <a:pt x="6513" y="5632"/>
                    <a:pt x="6513" y="5537"/>
                  </a:cubicBezTo>
                  <a:lnTo>
                    <a:pt x="6513" y="4513"/>
                  </a:lnTo>
                  <a:cubicBezTo>
                    <a:pt x="6513" y="4358"/>
                    <a:pt x="6608" y="4228"/>
                    <a:pt x="6739" y="4180"/>
                  </a:cubicBezTo>
                  <a:lnTo>
                    <a:pt x="7251" y="3977"/>
                  </a:lnTo>
                  <a:lnTo>
                    <a:pt x="7870" y="3977"/>
                  </a:lnTo>
                  <a:lnTo>
                    <a:pt x="8382" y="4180"/>
                  </a:lnTo>
                  <a:cubicBezTo>
                    <a:pt x="8513" y="4239"/>
                    <a:pt x="8597" y="4358"/>
                    <a:pt x="8597" y="4513"/>
                  </a:cubicBezTo>
                  <a:lnTo>
                    <a:pt x="8597" y="5537"/>
                  </a:lnTo>
                  <a:cubicBezTo>
                    <a:pt x="8597" y="5632"/>
                    <a:pt x="8680" y="5704"/>
                    <a:pt x="8763" y="5704"/>
                  </a:cubicBezTo>
                  <a:cubicBezTo>
                    <a:pt x="8859" y="5704"/>
                    <a:pt x="8930" y="5632"/>
                    <a:pt x="8930" y="5537"/>
                  </a:cubicBezTo>
                  <a:lnTo>
                    <a:pt x="8930" y="4513"/>
                  </a:lnTo>
                  <a:cubicBezTo>
                    <a:pt x="8859" y="4204"/>
                    <a:pt x="8680" y="3942"/>
                    <a:pt x="8418" y="3847"/>
                  </a:cubicBezTo>
                  <a:lnTo>
                    <a:pt x="7989" y="3668"/>
                  </a:lnTo>
                  <a:lnTo>
                    <a:pt x="7989" y="3513"/>
                  </a:lnTo>
                  <a:cubicBezTo>
                    <a:pt x="8204" y="3346"/>
                    <a:pt x="8335" y="3096"/>
                    <a:pt x="8335" y="2835"/>
                  </a:cubicBezTo>
                  <a:lnTo>
                    <a:pt x="8335" y="2394"/>
                  </a:lnTo>
                  <a:cubicBezTo>
                    <a:pt x="8335" y="2215"/>
                    <a:pt x="8263" y="2037"/>
                    <a:pt x="8144" y="1918"/>
                  </a:cubicBezTo>
                  <a:cubicBezTo>
                    <a:pt x="8001" y="1787"/>
                    <a:pt x="7847" y="1727"/>
                    <a:pt x="7668" y="1727"/>
                  </a:cubicBezTo>
                  <a:lnTo>
                    <a:pt x="7323" y="1727"/>
                  </a:lnTo>
                  <a:cubicBezTo>
                    <a:pt x="7073" y="1727"/>
                    <a:pt x="6858" y="1858"/>
                    <a:pt x="6739" y="2061"/>
                  </a:cubicBezTo>
                  <a:lnTo>
                    <a:pt x="6454" y="1942"/>
                  </a:lnTo>
                  <a:lnTo>
                    <a:pt x="6454" y="1787"/>
                  </a:lnTo>
                  <a:cubicBezTo>
                    <a:pt x="6668" y="1620"/>
                    <a:pt x="6799" y="1370"/>
                    <a:pt x="6799" y="1108"/>
                  </a:cubicBezTo>
                  <a:lnTo>
                    <a:pt x="6799" y="668"/>
                  </a:lnTo>
                  <a:cubicBezTo>
                    <a:pt x="6799" y="489"/>
                    <a:pt x="6727" y="310"/>
                    <a:pt x="6608" y="191"/>
                  </a:cubicBezTo>
                  <a:cubicBezTo>
                    <a:pt x="6477" y="60"/>
                    <a:pt x="6311" y="1"/>
                    <a:pt x="613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802;p59">
              <a:extLst>
                <a:ext uri="{FF2B5EF4-FFF2-40B4-BE49-F238E27FC236}">
                  <a16:creationId xmlns:a16="http://schemas.microsoft.com/office/drawing/2014/main" id="{741D04BB-66FD-F7EF-9530-DCA6006605D9}"/>
                </a:ext>
              </a:extLst>
            </p:cNvPr>
            <p:cNvSpPr/>
            <p:nvPr/>
          </p:nvSpPr>
          <p:spPr>
            <a:xfrm>
              <a:off x="3656195" y="1975821"/>
              <a:ext cx="120149" cy="164134"/>
            </a:xfrm>
            <a:custGeom>
              <a:avLst/>
              <a:gdLst/>
              <a:ahLst/>
              <a:cxnLst/>
              <a:rect l="l" t="t" r="r" b="b"/>
              <a:pathLst>
                <a:path w="3775" h="5157" extrusionOk="0">
                  <a:moveTo>
                    <a:pt x="2049" y="334"/>
                  </a:moveTo>
                  <a:cubicBezTo>
                    <a:pt x="2239" y="334"/>
                    <a:pt x="2406" y="501"/>
                    <a:pt x="2406" y="691"/>
                  </a:cubicBezTo>
                  <a:lnTo>
                    <a:pt x="2406" y="1037"/>
                  </a:lnTo>
                  <a:cubicBezTo>
                    <a:pt x="2406" y="1334"/>
                    <a:pt x="2168" y="1549"/>
                    <a:pt x="1882" y="1549"/>
                  </a:cubicBezTo>
                  <a:cubicBezTo>
                    <a:pt x="1869" y="1550"/>
                    <a:pt x="1855" y="1550"/>
                    <a:pt x="1842" y="1550"/>
                  </a:cubicBezTo>
                  <a:cubicBezTo>
                    <a:pt x="1575" y="1550"/>
                    <a:pt x="1358" y="1321"/>
                    <a:pt x="1358" y="1037"/>
                  </a:cubicBezTo>
                  <a:lnTo>
                    <a:pt x="1358" y="691"/>
                  </a:lnTo>
                  <a:cubicBezTo>
                    <a:pt x="1358" y="501"/>
                    <a:pt x="1513" y="334"/>
                    <a:pt x="1715" y="334"/>
                  </a:cubicBezTo>
                  <a:close/>
                  <a:moveTo>
                    <a:pt x="2049" y="1870"/>
                  </a:moveTo>
                  <a:lnTo>
                    <a:pt x="2049" y="1965"/>
                  </a:lnTo>
                  <a:cubicBezTo>
                    <a:pt x="2072" y="2025"/>
                    <a:pt x="2084" y="2073"/>
                    <a:pt x="2108" y="2132"/>
                  </a:cubicBezTo>
                  <a:lnTo>
                    <a:pt x="1894" y="2358"/>
                  </a:lnTo>
                  <a:lnTo>
                    <a:pt x="1870" y="2358"/>
                  </a:lnTo>
                  <a:lnTo>
                    <a:pt x="1656" y="2132"/>
                  </a:lnTo>
                  <a:cubicBezTo>
                    <a:pt x="1679" y="2085"/>
                    <a:pt x="1691" y="2025"/>
                    <a:pt x="1691" y="1965"/>
                  </a:cubicBezTo>
                  <a:lnTo>
                    <a:pt x="1691" y="1870"/>
                  </a:lnTo>
                  <a:cubicBezTo>
                    <a:pt x="1751" y="1882"/>
                    <a:pt x="1810" y="1882"/>
                    <a:pt x="1870" y="1882"/>
                  </a:cubicBezTo>
                  <a:cubicBezTo>
                    <a:pt x="1929" y="1882"/>
                    <a:pt x="1989" y="1882"/>
                    <a:pt x="2049" y="1870"/>
                  </a:cubicBezTo>
                  <a:close/>
                  <a:moveTo>
                    <a:pt x="2382" y="2323"/>
                  </a:moveTo>
                  <a:lnTo>
                    <a:pt x="2668" y="2454"/>
                  </a:lnTo>
                  <a:cubicBezTo>
                    <a:pt x="2727" y="2489"/>
                    <a:pt x="2763" y="2549"/>
                    <a:pt x="2763" y="2620"/>
                  </a:cubicBezTo>
                  <a:lnTo>
                    <a:pt x="2763" y="2942"/>
                  </a:lnTo>
                  <a:lnTo>
                    <a:pt x="1025" y="2942"/>
                  </a:lnTo>
                  <a:lnTo>
                    <a:pt x="1025" y="2620"/>
                  </a:lnTo>
                  <a:lnTo>
                    <a:pt x="1013" y="2620"/>
                  </a:lnTo>
                  <a:cubicBezTo>
                    <a:pt x="1013" y="2549"/>
                    <a:pt x="1060" y="2489"/>
                    <a:pt x="1120" y="2454"/>
                  </a:cubicBezTo>
                  <a:lnTo>
                    <a:pt x="1394" y="2323"/>
                  </a:lnTo>
                  <a:lnTo>
                    <a:pt x="1656" y="2585"/>
                  </a:lnTo>
                  <a:cubicBezTo>
                    <a:pt x="1715" y="2632"/>
                    <a:pt x="1799" y="2680"/>
                    <a:pt x="1894" y="2680"/>
                  </a:cubicBezTo>
                  <a:cubicBezTo>
                    <a:pt x="1977" y="2680"/>
                    <a:pt x="2049" y="2656"/>
                    <a:pt x="2132" y="2585"/>
                  </a:cubicBezTo>
                  <a:lnTo>
                    <a:pt x="2382" y="2323"/>
                  </a:lnTo>
                  <a:close/>
                  <a:moveTo>
                    <a:pt x="3334" y="3263"/>
                  </a:moveTo>
                  <a:lnTo>
                    <a:pt x="3156" y="3632"/>
                  </a:lnTo>
                  <a:lnTo>
                    <a:pt x="596" y="3632"/>
                  </a:lnTo>
                  <a:lnTo>
                    <a:pt x="417" y="3263"/>
                  </a:lnTo>
                  <a:close/>
                  <a:moveTo>
                    <a:pt x="1715" y="1"/>
                  </a:moveTo>
                  <a:cubicBezTo>
                    <a:pt x="1334" y="1"/>
                    <a:pt x="1025" y="299"/>
                    <a:pt x="1025" y="691"/>
                  </a:cubicBezTo>
                  <a:lnTo>
                    <a:pt x="1025" y="1025"/>
                  </a:lnTo>
                  <a:cubicBezTo>
                    <a:pt x="1025" y="1311"/>
                    <a:pt x="1156" y="1549"/>
                    <a:pt x="1370" y="1715"/>
                  </a:cubicBezTo>
                  <a:lnTo>
                    <a:pt x="1370" y="1954"/>
                  </a:lnTo>
                  <a:lnTo>
                    <a:pt x="1370" y="1965"/>
                  </a:lnTo>
                  <a:lnTo>
                    <a:pt x="965" y="2180"/>
                  </a:lnTo>
                  <a:cubicBezTo>
                    <a:pt x="786" y="2263"/>
                    <a:pt x="679" y="2430"/>
                    <a:pt x="679" y="2620"/>
                  </a:cubicBezTo>
                  <a:lnTo>
                    <a:pt x="679" y="2942"/>
                  </a:lnTo>
                  <a:lnTo>
                    <a:pt x="155" y="2942"/>
                  </a:lnTo>
                  <a:cubicBezTo>
                    <a:pt x="96" y="2942"/>
                    <a:pt x="60" y="2966"/>
                    <a:pt x="24" y="3013"/>
                  </a:cubicBezTo>
                  <a:cubicBezTo>
                    <a:pt x="1" y="3061"/>
                    <a:pt x="1" y="3120"/>
                    <a:pt x="24" y="3180"/>
                  </a:cubicBezTo>
                  <a:lnTo>
                    <a:pt x="370" y="3859"/>
                  </a:lnTo>
                  <a:cubicBezTo>
                    <a:pt x="394" y="3918"/>
                    <a:pt x="453" y="3954"/>
                    <a:pt x="513" y="3954"/>
                  </a:cubicBezTo>
                  <a:lnTo>
                    <a:pt x="691" y="3954"/>
                  </a:lnTo>
                  <a:lnTo>
                    <a:pt x="691" y="4990"/>
                  </a:lnTo>
                  <a:cubicBezTo>
                    <a:pt x="691" y="5085"/>
                    <a:pt x="775" y="5156"/>
                    <a:pt x="858" y="5156"/>
                  </a:cubicBezTo>
                  <a:cubicBezTo>
                    <a:pt x="953" y="5156"/>
                    <a:pt x="1025" y="5085"/>
                    <a:pt x="1025" y="4990"/>
                  </a:cubicBezTo>
                  <a:lnTo>
                    <a:pt x="1025" y="3954"/>
                  </a:lnTo>
                  <a:lnTo>
                    <a:pt x="2763" y="3954"/>
                  </a:lnTo>
                  <a:lnTo>
                    <a:pt x="2763" y="4990"/>
                  </a:lnTo>
                  <a:cubicBezTo>
                    <a:pt x="2763" y="5085"/>
                    <a:pt x="2846" y="5156"/>
                    <a:pt x="2930" y="5156"/>
                  </a:cubicBezTo>
                  <a:cubicBezTo>
                    <a:pt x="3025" y="5156"/>
                    <a:pt x="3096" y="5085"/>
                    <a:pt x="3096" y="4990"/>
                  </a:cubicBezTo>
                  <a:lnTo>
                    <a:pt x="3096" y="3954"/>
                  </a:lnTo>
                  <a:lnTo>
                    <a:pt x="3275" y="3954"/>
                  </a:lnTo>
                  <a:cubicBezTo>
                    <a:pt x="3334" y="3954"/>
                    <a:pt x="3394" y="3918"/>
                    <a:pt x="3418" y="3859"/>
                  </a:cubicBezTo>
                  <a:lnTo>
                    <a:pt x="3763" y="3180"/>
                  </a:lnTo>
                  <a:cubicBezTo>
                    <a:pt x="3775" y="3132"/>
                    <a:pt x="3763" y="3073"/>
                    <a:pt x="3751" y="3013"/>
                  </a:cubicBezTo>
                  <a:cubicBezTo>
                    <a:pt x="3715" y="2966"/>
                    <a:pt x="3680" y="2942"/>
                    <a:pt x="3620" y="2942"/>
                  </a:cubicBezTo>
                  <a:lnTo>
                    <a:pt x="3084" y="2942"/>
                  </a:lnTo>
                  <a:lnTo>
                    <a:pt x="3084" y="2620"/>
                  </a:lnTo>
                  <a:cubicBezTo>
                    <a:pt x="3084" y="2430"/>
                    <a:pt x="2977" y="2251"/>
                    <a:pt x="2799" y="2180"/>
                  </a:cubicBezTo>
                  <a:lnTo>
                    <a:pt x="2394" y="1965"/>
                  </a:lnTo>
                  <a:lnTo>
                    <a:pt x="2394" y="1954"/>
                  </a:lnTo>
                  <a:lnTo>
                    <a:pt x="2394" y="1715"/>
                  </a:lnTo>
                  <a:cubicBezTo>
                    <a:pt x="2608" y="1561"/>
                    <a:pt x="2739" y="1311"/>
                    <a:pt x="2739" y="1025"/>
                  </a:cubicBezTo>
                  <a:lnTo>
                    <a:pt x="2739" y="691"/>
                  </a:lnTo>
                  <a:cubicBezTo>
                    <a:pt x="2739" y="310"/>
                    <a:pt x="2441" y="1"/>
                    <a:pt x="204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803;p59">
              <a:extLst>
                <a:ext uri="{FF2B5EF4-FFF2-40B4-BE49-F238E27FC236}">
                  <a16:creationId xmlns:a16="http://schemas.microsoft.com/office/drawing/2014/main" id="{CF652AAA-451F-0572-065F-EBEFBCC5E5A3}"/>
                </a:ext>
              </a:extLst>
            </p:cNvPr>
            <p:cNvSpPr/>
            <p:nvPr/>
          </p:nvSpPr>
          <p:spPr>
            <a:xfrm>
              <a:off x="3700149" y="2113380"/>
              <a:ext cx="32241" cy="10280"/>
            </a:xfrm>
            <a:custGeom>
              <a:avLst/>
              <a:gdLst/>
              <a:ahLst/>
              <a:cxnLst/>
              <a:rect l="l" t="t" r="r" b="b"/>
              <a:pathLst>
                <a:path w="1013" h="323" extrusionOk="0">
                  <a:moveTo>
                    <a:pt x="167" y="1"/>
                  </a:moveTo>
                  <a:cubicBezTo>
                    <a:pt x="72" y="1"/>
                    <a:pt x="1" y="72"/>
                    <a:pt x="1" y="168"/>
                  </a:cubicBezTo>
                  <a:cubicBezTo>
                    <a:pt x="1" y="251"/>
                    <a:pt x="72" y="322"/>
                    <a:pt x="167" y="322"/>
                  </a:cubicBezTo>
                  <a:lnTo>
                    <a:pt x="846" y="322"/>
                  </a:lnTo>
                  <a:cubicBezTo>
                    <a:pt x="941" y="322"/>
                    <a:pt x="1013" y="251"/>
                    <a:pt x="1013" y="168"/>
                  </a:cubicBezTo>
                  <a:cubicBezTo>
                    <a:pt x="1013" y="72"/>
                    <a:pt x="941" y="1"/>
                    <a:pt x="84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5177;p59">
            <a:extLst>
              <a:ext uri="{FF2B5EF4-FFF2-40B4-BE49-F238E27FC236}">
                <a16:creationId xmlns:a16="http://schemas.microsoft.com/office/drawing/2014/main" id="{A08746A3-3A66-1667-4207-69F12B980C86}"/>
              </a:ext>
            </a:extLst>
          </p:cNvPr>
          <p:cNvGrpSpPr/>
          <p:nvPr/>
        </p:nvGrpSpPr>
        <p:grpSpPr>
          <a:xfrm>
            <a:off x="6116229" y="1242003"/>
            <a:ext cx="457200" cy="457200"/>
            <a:chOff x="7098912" y="1969392"/>
            <a:chExt cx="359651" cy="361560"/>
          </a:xfrm>
        </p:grpSpPr>
        <p:sp>
          <p:nvSpPr>
            <p:cNvPr id="61" name="Google Shape;5178;p59">
              <a:extLst>
                <a:ext uri="{FF2B5EF4-FFF2-40B4-BE49-F238E27FC236}">
                  <a16:creationId xmlns:a16="http://schemas.microsoft.com/office/drawing/2014/main" id="{F6BEC4B9-695D-CA8A-D21B-4968393C496E}"/>
                </a:ext>
              </a:extLst>
            </p:cNvPr>
            <p:cNvSpPr/>
            <p:nvPr/>
          </p:nvSpPr>
          <p:spPr>
            <a:xfrm>
              <a:off x="7098912" y="2127607"/>
              <a:ext cx="134567" cy="202582"/>
            </a:xfrm>
            <a:custGeom>
              <a:avLst/>
              <a:gdLst/>
              <a:ahLst/>
              <a:cxnLst/>
              <a:rect l="l" t="t" r="r" b="b"/>
              <a:pathLst>
                <a:path w="4228" h="6365" extrusionOk="0">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179;p59">
              <a:extLst>
                <a:ext uri="{FF2B5EF4-FFF2-40B4-BE49-F238E27FC236}">
                  <a16:creationId xmlns:a16="http://schemas.microsoft.com/office/drawing/2014/main" id="{8310419C-0D4B-01B7-0008-D177112098BD}"/>
                </a:ext>
              </a:extLst>
            </p:cNvPr>
            <p:cNvSpPr/>
            <p:nvPr/>
          </p:nvSpPr>
          <p:spPr>
            <a:xfrm>
              <a:off x="7120141" y="2297184"/>
              <a:ext cx="10662" cy="33005"/>
            </a:xfrm>
            <a:custGeom>
              <a:avLst/>
              <a:gdLst/>
              <a:ahLst/>
              <a:cxnLst/>
              <a:rect l="l" t="t" r="r" b="b"/>
              <a:pathLst>
                <a:path w="335" h="1037" extrusionOk="0">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5180;p59">
              <a:extLst>
                <a:ext uri="{FF2B5EF4-FFF2-40B4-BE49-F238E27FC236}">
                  <a16:creationId xmlns:a16="http://schemas.microsoft.com/office/drawing/2014/main" id="{115AF094-5703-8F11-3773-D2DE6997DC3A}"/>
                </a:ext>
              </a:extLst>
            </p:cNvPr>
            <p:cNvSpPr/>
            <p:nvPr/>
          </p:nvSpPr>
          <p:spPr>
            <a:xfrm>
              <a:off x="7199360" y="2297184"/>
              <a:ext cx="10248" cy="33005"/>
            </a:xfrm>
            <a:custGeom>
              <a:avLst/>
              <a:gdLst/>
              <a:ahLst/>
              <a:cxnLst/>
              <a:rect l="l" t="t" r="r" b="b"/>
              <a:pathLst>
                <a:path w="322" h="1037" extrusionOk="0">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8" name="Google Shape;5181;p59">
              <a:extLst>
                <a:ext uri="{FF2B5EF4-FFF2-40B4-BE49-F238E27FC236}">
                  <a16:creationId xmlns:a16="http://schemas.microsoft.com/office/drawing/2014/main" id="{24DF36CD-E129-32F8-2B68-7776017FE47A}"/>
                </a:ext>
              </a:extLst>
            </p:cNvPr>
            <p:cNvSpPr/>
            <p:nvPr/>
          </p:nvSpPr>
          <p:spPr>
            <a:xfrm>
              <a:off x="7357001" y="2165704"/>
              <a:ext cx="56876" cy="17823"/>
            </a:xfrm>
            <a:custGeom>
              <a:avLst/>
              <a:gdLst/>
              <a:ahLst/>
              <a:cxnLst/>
              <a:rect l="l" t="t" r="r" b="b"/>
              <a:pathLst>
                <a:path w="1787" h="560" extrusionOk="0">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9" name="Google Shape;5182;p59">
              <a:extLst>
                <a:ext uri="{FF2B5EF4-FFF2-40B4-BE49-F238E27FC236}">
                  <a16:creationId xmlns:a16="http://schemas.microsoft.com/office/drawing/2014/main" id="{9C5CCD17-F80B-DC42-2BF5-23E77743B8F9}"/>
                </a:ext>
              </a:extLst>
            </p:cNvPr>
            <p:cNvSpPr/>
            <p:nvPr/>
          </p:nvSpPr>
          <p:spPr>
            <a:xfrm>
              <a:off x="7312666" y="2133113"/>
              <a:ext cx="145897" cy="197840"/>
            </a:xfrm>
            <a:custGeom>
              <a:avLst/>
              <a:gdLst/>
              <a:ahLst/>
              <a:cxnLst/>
              <a:rect l="l" t="t" r="r" b="b"/>
              <a:pathLst>
                <a:path w="4584" h="6216" extrusionOk="0">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0" name="Google Shape;5183;p59">
              <a:extLst>
                <a:ext uri="{FF2B5EF4-FFF2-40B4-BE49-F238E27FC236}">
                  <a16:creationId xmlns:a16="http://schemas.microsoft.com/office/drawing/2014/main" id="{C944D639-3DB9-96FC-A6B1-77BBC7DB8A4B}"/>
                </a:ext>
              </a:extLst>
            </p:cNvPr>
            <p:cNvSpPr/>
            <p:nvPr/>
          </p:nvSpPr>
          <p:spPr>
            <a:xfrm>
              <a:off x="7340324" y="2291486"/>
              <a:ext cx="10630" cy="38702"/>
            </a:xfrm>
            <a:custGeom>
              <a:avLst/>
              <a:gdLst/>
              <a:ahLst/>
              <a:cxnLst/>
              <a:rect l="l" t="t" r="r" b="b"/>
              <a:pathLst>
                <a:path w="334" h="1216" extrusionOk="0">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1" name="Google Shape;5184;p59">
              <a:extLst>
                <a:ext uri="{FF2B5EF4-FFF2-40B4-BE49-F238E27FC236}">
                  <a16:creationId xmlns:a16="http://schemas.microsoft.com/office/drawing/2014/main" id="{4BE00E32-06E0-6294-A68B-595E0FCB8056}"/>
                </a:ext>
              </a:extLst>
            </p:cNvPr>
            <p:cNvSpPr/>
            <p:nvPr/>
          </p:nvSpPr>
          <p:spPr>
            <a:xfrm>
              <a:off x="7419511" y="2291486"/>
              <a:ext cx="10630" cy="38702"/>
            </a:xfrm>
            <a:custGeom>
              <a:avLst/>
              <a:gdLst/>
              <a:ahLst/>
              <a:cxnLst/>
              <a:rect l="l" t="t" r="r" b="b"/>
              <a:pathLst>
                <a:path w="334" h="1216" extrusionOk="0">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3" name="Google Shape;5185;p59">
              <a:extLst>
                <a:ext uri="{FF2B5EF4-FFF2-40B4-BE49-F238E27FC236}">
                  <a16:creationId xmlns:a16="http://schemas.microsoft.com/office/drawing/2014/main" id="{46194CCD-431B-4403-7E45-59B021CC5BAC}"/>
                </a:ext>
              </a:extLst>
            </p:cNvPr>
            <p:cNvSpPr/>
            <p:nvPr/>
          </p:nvSpPr>
          <p:spPr>
            <a:xfrm>
              <a:off x="7153878" y="1969392"/>
              <a:ext cx="225498" cy="188355"/>
            </a:xfrm>
            <a:custGeom>
              <a:avLst/>
              <a:gdLst/>
              <a:ahLst/>
              <a:cxnLst/>
              <a:rect l="l" t="t" r="r" b="b"/>
              <a:pathLst>
                <a:path w="7085" h="5918" extrusionOk="0">
                  <a:moveTo>
                    <a:pt x="2441" y="4227"/>
                  </a:moveTo>
                  <a:lnTo>
                    <a:pt x="2346" y="4608"/>
                  </a:lnTo>
                  <a:lnTo>
                    <a:pt x="2132" y="4608"/>
                  </a:lnTo>
                  <a:cubicBezTo>
                    <a:pt x="1917" y="4608"/>
                    <a:pt x="1751" y="4442"/>
                    <a:pt x="1751" y="4239"/>
                  </a:cubicBezTo>
                  <a:lnTo>
                    <a:pt x="175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4" name="Google Shape;5186;p59">
              <a:extLst>
                <a:ext uri="{FF2B5EF4-FFF2-40B4-BE49-F238E27FC236}">
                  <a16:creationId xmlns:a16="http://schemas.microsoft.com/office/drawing/2014/main" id="{5E5C8415-8544-8A5D-4F88-11B467299935}"/>
                </a:ext>
              </a:extLst>
            </p:cNvPr>
            <p:cNvSpPr/>
            <p:nvPr/>
          </p:nvSpPr>
          <p:spPr>
            <a:xfrm>
              <a:off x="7193663" y="2003511"/>
              <a:ext cx="27308" cy="10248"/>
            </a:xfrm>
            <a:custGeom>
              <a:avLst/>
              <a:gdLst/>
              <a:ahLst/>
              <a:cxnLst/>
              <a:rect l="l" t="t" r="r" b="b"/>
              <a:pathLst>
                <a:path w="858" h="322" extrusionOk="0">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5" name="Google Shape;5187;p59">
              <a:extLst>
                <a:ext uri="{FF2B5EF4-FFF2-40B4-BE49-F238E27FC236}">
                  <a16:creationId xmlns:a16="http://schemas.microsoft.com/office/drawing/2014/main" id="{01A6CE3F-7C77-A10F-C10F-724CD05CEF1C}"/>
                </a:ext>
              </a:extLst>
            </p:cNvPr>
            <p:cNvSpPr/>
            <p:nvPr/>
          </p:nvSpPr>
          <p:spPr>
            <a:xfrm>
              <a:off x="7233065" y="2003511"/>
              <a:ext cx="83802" cy="10248"/>
            </a:xfrm>
            <a:custGeom>
              <a:avLst/>
              <a:gdLst/>
              <a:ahLst/>
              <a:cxnLst/>
              <a:rect l="l" t="t" r="r" b="b"/>
              <a:pathLst>
                <a:path w="2633" h="322" extrusionOk="0">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6" name="Google Shape;5188;p59">
              <a:extLst>
                <a:ext uri="{FF2B5EF4-FFF2-40B4-BE49-F238E27FC236}">
                  <a16:creationId xmlns:a16="http://schemas.microsoft.com/office/drawing/2014/main" id="{1FB26C4E-6E06-CBB3-2332-43639D2B4131}"/>
                </a:ext>
              </a:extLst>
            </p:cNvPr>
            <p:cNvSpPr/>
            <p:nvPr/>
          </p:nvSpPr>
          <p:spPr>
            <a:xfrm>
              <a:off x="7193281" y="2031933"/>
              <a:ext cx="123936" cy="10248"/>
            </a:xfrm>
            <a:custGeom>
              <a:avLst/>
              <a:gdLst/>
              <a:ahLst/>
              <a:cxnLst/>
              <a:rect l="l" t="t" r="r" b="b"/>
              <a:pathLst>
                <a:path w="3894" h="322" extrusionOk="0">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7" name="Google Shape;5189;p59">
              <a:extLst>
                <a:ext uri="{FF2B5EF4-FFF2-40B4-BE49-F238E27FC236}">
                  <a16:creationId xmlns:a16="http://schemas.microsoft.com/office/drawing/2014/main" id="{F6378EFA-3FF5-FB40-F52A-C977E2FA1704}"/>
                </a:ext>
              </a:extLst>
            </p:cNvPr>
            <p:cNvSpPr/>
            <p:nvPr/>
          </p:nvSpPr>
          <p:spPr>
            <a:xfrm>
              <a:off x="7193663" y="2059973"/>
              <a:ext cx="83770" cy="10248"/>
            </a:xfrm>
            <a:custGeom>
              <a:avLst/>
              <a:gdLst/>
              <a:ahLst/>
              <a:cxnLst/>
              <a:rect l="l" t="t" r="r" b="b"/>
              <a:pathLst>
                <a:path w="2632" h="322" extrusionOk="0">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8" name="Google Shape;5190;p59">
              <a:extLst>
                <a:ext uri="{FF2B5EF4-FFF2-40B4-BE49-F238E27FC236}">
                  <a16:creationId xmlns:a16="http://schemas.microsoft.com/office/drawing/2014/main" id="{11D8A981-F997-E063-F246-F2CA6C95C07E}"/>
                </a:ext>
              </a:extLst>
            </p:cNvPr>
            <p:cNvSpPr/>
            <p:nvPr/>
          </p:nvSpPr>
          <p:spPr>
            <a:xfrm>
              <a:off x="7289145" y="2059973"/>
              <a:ext cx="27722" cy="10248"/>
            </a:xfrm>
            <a:custGeom>
              <a:avLst/>
              <a:gdLst/>
              <a:ahLst/>
              <a:cxnLst/>
              <a:rect l="l" t="t" r="r" b="b"/>
              <a:pathLst>
                <a:path w="871" h="322" extrusionOk="0">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7373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 name="Group 36">
            <a:extLst>
              <a:ext uri="{FF2B5EF4-FFF2-40B4-BE49-F238E27FC236}">
                <a16:creationId xmlns:a16="http://schemas.microsoft.com/office/drawing/2014/main" id="{C36BA357-AF33-4F4D-933A-3F18DAE087DF}"/>
              </a:ext>
            </a:extLst>
          </p:cNvPr>
          <p:cNvGrpSpPr/>
          <p:nvPr/>
        </p:nvGrpSpPr>
        <p:grpSpPr>
          <a:xfrm>
            <a:off x="4020976" y="480059"/>
            <a:ext cx="4370335" cy="3169771"/>
            <a:chOff x="4117228" y="480059"/>
            <a:chExt cx="4370335" cy="3169771"/>
          </a:xfrm>
        </p:grpSpPr>
        <p:pic>
          <p:nvPicPr>
            <p:cNvPr id="24" name="Picture 23">
              <a:extLst>
                <a:ext uri="{FF2B5EF4-FFF2-40B4-BE49-F238E27FC236}">
                  <a16:creationId xmlns:a16="http://schemas.microsoft.com/office/drawing/2014/main" id="{90E57E9F-36DA-725F-F889-65B6F3A86118}"/>
                </a:ext>
              </a:extLst>
            </p:cNvPr>
            <p:cNvPicPr>
              <a:picLocks noChangeAspect="1"/>
            </p:cNvPicPr>
            <p:nvPr/>
          </p:nvPicPr>
          <p:blipFill>
            <a:blip r:embed="rId3"/>
            <a:srcRect t="2909" r="1853" b="2684"/>
            <a:stretch/>
          </p:blipFill>
          <p:spPr>
            <a:xfrm>
              <a:off x="4117228" y="539897"/>
              <a:ext cx="4370335" cy="3109933"/>
            </a:xfrm>
            <a:prstGeom prst="rect">
              <a:avLst/>
            </a:prstGeom>
          </p:spPr>
        </p:pic>
        <p:sp>
          <p:nvSpPr>
            <p:cNvPr id="36" name="Rectangle 35">
              <a:extLst>
                <a:ext uri="{FF2B5EF4-FFF2-40B4-BE49-F238E27FC236}">
                  <a16:creationId xmlns:a16="http://schemas.microsoft.com/office/drawing/2014/main" id="{1884E9A1-8BB2-B5B6-85B0-80DE7D50239C}"/>
                </a:ext>
              </a:extLst>
            </p:cNvPr>
            <p:cNvSpPr/>
            <p:nvPr/>
          </p:nvSpPr>
          <p:spPr>
            <a:xfrm>
              <a:off x="4117228" y="480059"/>
              <a:ext cx="376020" cy="2291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a:extLst>
              <a:ext uri="{FF2B5EF4-FFF2-40B4-BE49-F238E27FC236}">
                <a16:creationId xmlns:a16="http://schemas.microsoft.com/office/drawing/2014/main" id="{5C1A88DD-4D49-2DB0-26D3-377A20CAA513}"/>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846F646-CBF8-994E-5419-16E9BDA92DBB}"/>
              </a:ext>
            </a:extLst>
          </p:cNvPr>
          <p:cNvSpPr txBox="1"/>
          <p:nvPr/>
        </p:nvSpPr>
        <p:spPr>
          <a:xfrm>
            <a:off x="245015" y="4780279"/>
            <a:ext cx="7362285" cy="307777"/>
          </a:xfrm>
          <a:prstGeom prst="rect">
            <a:avLst/>
          </a:prstGeom>
          <a:noFill/>
        </p:spPr>
        <p:txBody>
          <a:bodyPr wrap="square" rtlCol="0">
            <a:spAutoFit/>
          </a:bodyPr>
          <a:lstStyle/>
          <a:p>
            <a:r>
              <a:rPr lang="en-US" sz="700" dirty="0">
                <a:latin typeface="Catamaran Light" panose="020B0604020202020204" charset="0"/>
                <a:cs typeface="Catamaran Light" panose="020B0604020202020204" charset="0"/>
              </a:rPr>
              <a:t>“The </a:t>
            </a:r>
            <a:r>
              <a:rPr lang="en-US" sz="700" dirty="0" err="1">
                <a:latin typeface="Catamaran Light" panose="020B0604020202020204" charset="0"/>
                <a:cs typeface="Catamaran Light" panose="020B0604020202020204" charset="0"/>
              </a:rPr>
              <a:t>Dojima</a:t>
            </a:r>
            <a:r>
              <a:rPr lang="en-US" sz="700" dirty="0">
                <a:latin typeface="Catamaran Light" panose="020B0604020202020204" charset="0"/>
                <a:cs typeface="Catamaran Light" panose="020B0604020202020204" charset="0"/>
              </a:rPr>
              <a:t> Rice Market and the Origins of Futures Trading,” Harvard Business School, Published November 2010</a:t>
            </a:r>
          </a:p>
          <a:p>
            <a:r>
              <a:rPr lang="en-US" sz="700" dirty="0" err="1">
                <a:latin typeface="Catamaran Light" panose="020B0604020202020204" charset="0"/>
                <a:cs typeface="Catamaran Light" panose="020B0604020202020204" charset="0"/>
              </a:rPr>
              <a:t>Schaede</a:t>
            </a:r>
            <a:r>
              <a:rPr lang="en-US" sz="700" dirty="0">
                <a:latin typeface="Catamaran Light" panose="020B0604020202020204" charset="0"/>
                <a:cs typeface="Catamaran Light" panose="020B0604020202020204" charset="0"/>
              </a:rPr>
              <a:t>, Ulrike, “Forwards and Futures in Tokugawa-period Japan: A New Perspective on the </a:t>
            </a:r>
            <a:r>
              <a:rPr lang="en-US" sz="700" dirty="0" err="1">
                <a:latin typeface="Catamaran Light" panose="020B0604020202020204" charset="0"/>
                <a:cs typeface="Catamaran Light" panose="020B0604020202020204" charset="0"/>
              </a:rPr>
              <a:t>Dojima</a:t>
            </a:r>
            <a:r>
              <a:rPr lang="en-US" sz="700" dirty="0">
                <a:latin typeface="Catamaran Light" panose="020B0604020202020204" charset="0"/>
                <a:cs typeface="Catamaran Light" panose="020B0604020202020204" charset="0"/>
              </a:rPr>
              <a:t> Rice Market,” </a:t>
            </a:r>
            <a:r>
              <a:rPr lang="en-US" sz="700" dirty="0" err="1">
                <a:latin typeface="Catamaran Light" panose="020B0604020202020204" charset="0"/>
                <a:cs typeface="Catamaran Light" panose="020B0604020202020204" charset="0"/>
              </a:rPr>
              <a:t>Universitat</a:t>
            </a:r>
            <a:r>
              <a:rPr lang="en-US" sz="700" dirty="0">
                <a:latin typeface="Catamaran Light" panose="020B0604020202020204" charset="0"/>
                <a:cs typeface="Catamaran Light" panose="020B0604020202020204" charset="0"/>
              </a:rPr>
              <a:t> Marburg, Published March 1989</a:t>
            </a:r>
          </a:p>
        </p:txBody>
      </p:sp>
      <p:pic>
        <p:nvPicPr>
          <p:cNvPr id="15" name="Picture 14">
            <a:extLst>
              <a:ext uri="{FF2B5EF4-FFF2-40B4-BE49-F238E27FC236}">
                <a16:creationId xmlns:a16="http://schemas.microsoft.com/office/drawing/2014/main" id="{48AFA131-B11E-C672-F439-6D2D5DFFF097}"/>
              </a:ext>
            </a:extLst>
          </p:cNvPr>
          <p:cNvPicPr>
            <a:picLocks noChangeAspect="1"/>
          </p:cNvPicPr>
          <p:nvPr/>
        </p:nvPicPr>
        <p:blipFill>
          <a:blip r:embed="rId4"/>
          <a:stretch>
            <a:fillRect/>
          </a:stretch>
        </p:blipFill>
        <p:spPr>
          <a:xfrm>
            <a:off x="555980" y="480059"/>
            <a:ext cx="3472080" cy="3942703"/>
          </a:xfrm>
          <a:prstGeom prst="rect">
            <a:avLst/>
          </a:prstGeom>
        </p:spPr>
      </p:pic>
      <p:sp>
        <p:nvSpPr>
          <p:cNvPr id="26" name="Google Shape;420;p43">
            <a:extLst>
              <a:ext uri="{FF2B5EF4-FFF2-40B4-BE49-F238E27FC236}">
                <a16:creationId xmlns:a16="http://schemas.microsoft.com/office/drawing/2014/main" id="{7E88DC89-BB36-C498-AD6C-ED3990C5F756}"/>
              </a:ext>
            </a:extLst>
          </p:cNvPr>
          <p:cNvSpPr/>
          <p:nvPr/>
        </p:nvSpPr>
        <p:spPr>
          <a:xfrm>
            <a:off x="4119775" y="3702706"/>
            <a:ext cx="4692850" cy="767639"/>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The Shogunate, a hereditary military dictatorship with Emperor remained largely a ceremonial figurehead, governed Japan from 1192 until 1867 where Meiji Restoration happened. The rise in population, stagnant rice production, growing government spending, a reliance on rice as the primary commodity, et cetera had led to the deterioration of Shogunate’s finances (according to the Sumitomo Group)</a:t>
            </a:r>
            <a:endParaRPr sz="900" dirty="0">
              <a:solidFill>
                <a:schemeClr val="bg1"/>
              </a:solidFill>
              <a:latin typeface="Catamaran Light" panose="020B0604020202020204" charset="0"/>
              <a:cs typeface="Catamaran Light" panose="020B0604020202020204" charset="0"/>
            </a:endParaRPr>
          </a:p>
        </p:txBody>
      </p:sp>
      <p:grpSp>
        <p:nvGrpSpPr>
          <p:cNvPr id="34" name="Group 33">
            <a:extLst>
              <a:ext uri="{FF2B5EF4-FFF2-40B4-BE49-F238E27FC236}">
                <a16:creationId xmlns:a16="http://schemas.microsoft.com/office/drawing/2014/main" id="{E188DA4B-9EBB-4A6E-2A38-7721436287CB}"/>
              </a:ext>
            </a:extLst>
          </p:cNvPr>
          <p:cNvGrpSpPr/>
          <p:nvPr/>
        </p:nvGrpSpPr>
        <p:grpSpPr>
          <a:xfrm>
            <a:off x="6367731" y="709225"/>
            <a:ext cx="1477774" cy="2615949"/>
            <a:chOff x="6656484" y="709225"/>
            <a:chExt cx="1477774" cy="2615949"/>
          </a:xfrm>
        </p:grpSpPr>
        <p:sp>
          <p:nvSpPr>
            <p:cNvPr id="25" name="Rectangle 24">
              <a:extLst>
                <a:ext uri="{FF2B5EF4-FFF2-40B4-BE49-F238E27FC236}">
                  <a16:creationId xmlns:a16="http://schemas.microsoft.com/office/drawing/2014/main" id="{2D51A5D6-EB7C-F821-2097-38D546D93FD4}"/>
                </a:ext>
              </a:extLst>
            </p:cNvPr>
            <p:cNvSpPr/>
            <p:nvPr/>
          </p:nvSpPr>
          <p:spPr>
            <a:xfrm>
              <a:off x="6656484" y="709225"/>
              <a:ext cx="1477774" cy="2615949"/>
            </a:xfrm>
            <a:prstGeom prst="rect">
              <a:avLst/>
            </a:prstGeom>
            <a:solidFill>
              <a:srgbClr val="CFC3A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C71652B5-A6B2-1338-4A58-7172A930D89F}"/>
                </a:ext>
              </a:extLst>
            </p:cNvPr>
            <p:cNvCxnSpPr/>
            <p:nvPr/>
          </p:nvCxnSpPr>
          <p:spPr>
            <a:xfrm flipV="1">
              <a:off x="6772818" y="1143869"/>
              <a:ext cx="1157777" cy="12064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A7FCC92-2885-27C7-D477-24AAF0A4490E}"/>
                </a:ext>
              </a:extLst>
            </p:cNvPr>
            <p:cNvCxnSpPr>
              <a:cxnSpLocks/>
            </p:cNvCxnSpPr>
            <p:nvPr/>
          </p:nvCxnSpPr>
          <p:spPr>
            <a:xfrm>
              <a:off x="7972315" y="778805"/>
              <a:ext cx="0" cy="230512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35" name="Google Shape;420;p43">
            <a:extLst>
              <a:ext uri="{FF2B5EF4-FFF2-40B4-BE49-F238E27FC236}">
                <a16:creationId xmlns:a16="http://schemas.microsoft.com/office/drawing/2014/main" id="{FD82E749-683A-B8C6-E419-15CCE0CD4B53}"/>
              </a:ext>
            </a:extLst>
          </p:cNvPr>
          <p:cNvSpPr/>
          <p:nvPr/>
        </p:nvSpPr>
        <p:spPr>
          <a:xfrm rot="5400000">
            <a:off x="7169626" y="1877431"/>
            <a:ext cx="2901675" cy="387404"/>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End of Shogunate (1192 to 1867 AD)</a:t>
            </a:r>
          </a:p>
          <a:p>
            <a:pPr marL="0" lvl="0" indent="0" algn="ctr" rtl="0">
              <a:spcBef>
                <a:spcPts val="0"/>
              </a:spcBef>
              <a:spcAft>
                <a:spcPts val="0"/>
              </a:spcAft>
              <a:buNone/>
            </a:pPr>
            <a:r>
              <a:rPr lang="en-US" sz="900" dirty="0">
                <a:solidFill>
                  <a:schemeClr val="bg1"/>
                </a:solidFill>
                <a:latin typeface="Catamaran Light" panose="020B0604020202020204" charset="0"/>
                <a:cs typeface="Catamaran Light" panose="020B0604020202020204" charset="0"/>
              </a:rPr>
              <a:t>Meiji Restoration (1867 onward)</a:t>
            </a:r>
            <a:endParaRPr sz="900" dirty="0">
              <a:solidFill>
                <a:schemeClr val="bg1"/>
              </a:solidFill>
              <a:latin typeface="Catamaran Light" panose="020B0604020202020204" charset="0"/>
              <a:cs typeface="Catamaran Light" panose="020B0604020202020204" charset="0"/>
            </a:endParaRPr>
          </a:p>
        </p:txBody>
      </p:sp>
    </p:spTree>
    <p:extLst>
      <p:ext uri="{BB962C8B-B14F-4D97-AF65-F5344CB8AC3E}">
        <p14:creationId xmlns:p14="http://schemas.microsoft.com/office/powerpoint/2010/main" val="645396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1026" name="Picture 2" descr="Rarely-Seen Pictures Show the Farm Work in Japan over 100 Years Ago">
            <a:extLst>
              <a:ext uri="{FF2B5EF4-FFF2-40B4-BE49-F238E27FC236}">
                <a16:creationId xmlns:a16="http://schemas.microsoft.com/office/drawing/2014/main" id="{65DA1B53-908B-8023-F559-C1F9204637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41" b="13360"/>
          <a:stretch/>
        </p:blipFill>
        <p:spPr bwMode="auto">
          <a:xfrm>
            <a:off x="1948199" y="535526"/>
            <a:ext cx="7195801" cy="4059802"/>
          </a:xfrm>
          <a:prstGeom prst="rect">
            <a:avLst/>
          </a:prstGeom>
          <a:noFill/>
          <a:extLst>
            <a:ext uri="{909E8E84-426E-40DD-AFC4-6F175D3DCCD1}">
              <a14:hiddenFill xmlns:a14="http://schemas.microsoft.com/office/drawing/2010/main">
                <a:solidFill>
                  <a:srgbClr val="FFFFFF"/>
                </a:solidFill>
              </a14:hiddenFill>
            </a:ext>
          </a:extLst>
        </p:spPr>
      </p:pic>
      <p:sp>
        <p:nvSpPr>
          <p:cNvPr id="219" name="Google Shape;219;p32"/>
          <p:cNvSpPr/>
          <p:nvPr/>
        </p:nvSpPr>
        <p:spPr>
          <a:xfrm rot="5400000">
            <a:off x="-752200" y="2013850"/>
            <a:ext cx="4059900" cy="111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2"/>
          <p:cNvSpPr/>
          <p:nvPr/>
        </p:nvSpPr>
        <p:spPr>
          <a:xfrm rot="-5400000" flipH="1">
            <a:off x="3168750" y="1947125"/>
            <a:ext cx="1440300" cy="3881400"/>
          </a:xfrm>
          <a:prstGeom prst="rect">
            <a:avLst/>
          </a:prstGeom>
          <a:gradFill>
            <a:gsLst>
              <a:gs pos="0">
                <a:srgbClr val="908269">
                  <a:alpha val="49019"/>
                </a:srgbClr>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2"/>
          <p:cNvSpPr txBox="1">
            <a:spLocks noGrp="1"/>
          </p:cNvSpPr>
          <p:nvPr>
            <p:ph type="ctrTitle"/>
          </p:nvPr>
        </p:nvSpPr>
        <p:spPr>
          <a:xfrm rot="-5400000">
            <a:off x="-343101" y="1759150"/>
            <a:ext cx="2888100" cy="8979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solidFill>
                  <a:schemeClr val="lt1"/>
                </a:solidFill>
              </a:rPr>
              <a:t>THEN</a:t>
            </a:r>
            <a:endParaRPr dirty="0">
              <a:solidFill>
                <a:schemeClr val="lt1"/>
              </a:solidFill>
            </a:endParaRPr>
          </a:p>
        </p:txBody>
      </p:sp>
      <p:sp>
        <p:nvSpPr>
          <p:cNvPr id="223" name="Google Shape;223;p32"/>
          <p:cNvSpPr txBox="1">
            <a:spLocks noGrp="1"/>
          </p:cNvSpPr>
          <p:nvPr>
            <p:ph type="subTitle" idx="1"/>
          </p:nvPr>
        </p:nvSpPr>
        <p:spPr>
          <a:xfrm>
            <a:off x="2117847" y="3380460"/>
            <a:ext cx="2951400" cy="29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solidFill>
                  <a:schemeClr val="lt1"/>
                </a:solidFill>
              </a:rPr>
              <a:t>Originally, derivative contracts, particularly in the forms of forward and future contracts, were used widely as an insurance for farmers to protect themselves from potential trade and production risks externally and internally. That is not limited to climate, natural disaster, failures, et cetera.</a:t>
            </a:r>
            <a:endParaRPr dirty="0">
              <a:solidFill>
                <a:schemeClr val="lt1"/>
              </a:solidFill>
            </a:endParaRPr>
          </a:p>
        </p:txBody>
      </p:sp>
      <p:sp>
        <p:nvSpPr>
          <p:cNvPr id="2" name="Google Shape;148;p26">
            <a:extLst>
              <a:ext uri="{FF2B5EF4-FFF2-40B4-BE49-F238E27FC236}">
                <a16:creationId xmlns:a16="http://schemas.microsoft.com/office/drawing/2014/main" id="{85420E65-3FD1-FA72-0DE6-DB00000F080A}"/>
              </a:ext>
            </a:extLst>
          </p:cNvPr>
          <p:cNvSpPr txBox="1">
            <a:spLocks/>
          </p:cNvSpPr>
          <p:nvPr/>
        </p:nvSpPr>
        <p:spPr>
          <a:xfrm rot="16200000">
            <a:off x="-98053" y="914601"/>
            <a:ext cx="930612" cy="577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Livvic"/>
              <a:buNone/>
              <a:defRPr sz="48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4800"/>
              <a:buFont typeface="Fira Sans Extra Condensed Medium"/>
              <a:buNone/>
              <a:defRPr sz="4800" b="1"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 dirty="0">
                <a:solidFill>
                  <a:schemeClr val="tx1"/>
                </a:solidFill>
              </a:rPr>
              <a:t>05</a:t>
            </a:r>
          </a:p>
        </p:txBody>
      </p:sp>
      <p:cxnSp>
        <p:nvCxnSpPr>
          <p:cNvPr id="3" name="Straight Connector 2">
            <a:extLst>
              <a:ext uri="{FF2B5EF4-FFF2-40B4-BE49-F238E27FC236}">
                <a16:creationId xmlns:a16="http://schemas.microsoft.com/office/drawing/2014/main" id="{FEAC6C0F-C03E-BBEA-DB09-0242D9989B8F}"/>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B13C96D-8FB0-E6E4-B17C-C526F554C852}"/>
              </a:ext>
            </a:extLst>
          </p:cNvPr>
          <p:cNvSpPr txBox="1"/>
          <p:nvPr/>
        </p:nvSpPr>
        <p:spPr>
          <a:xfrm>
            <a:off x="245015" y="4780279"/>
            <a:ext cx="7362285" cy="200055"/>
          </a:xfrm>
          <a:prstGeom prst="rect">
            <a:avLst/>
          </a:prstGeom>
          <a:noFill/>
        </p:spPr>
        <p:txBody>
          <a:bodyPr wrap="square" rtlCol="0">
            <a:spAutoFit/>
          </a:bodyPr>
          <a:lstStyle/>
          <a:p>
            <a:r>
              <a:rPr lang="en-US" sz="700" dirty="0" err="1">
                <a:latin typeface="Catamaran Light" panose="020B0604020202020204" charset="0"/>
                <a:cs typeface="Catamaran Light" panose="020B0604020202020204" charset="0"/>
              </a:rPr>
              <a:t>Kummer</a:t>
            </a:r>
            <a:r>
              <a:rPr lang="en-US" sz="700" dirty="0">
                <a:latin typeface="Catamaran Light" panose="020B0604020202020204" charset="0"/>
                <a:cs typeface="Catamaran Light" panose="020B0604020202020204" charset="0"/>
              </a:rPr>
              <a:t>, Steve and </a:t>
            </a:r>
            <a:r>
              <a:rPr lang="en-US" sz="700" dirty="0" err="1">
                <a:latin typeface="Catamaran Light" panose="020B0604020202020204" charset="0"/>
                <a:cs typeface="Catamaran Light" panose="020B0604020202020204" charset="0"/>
              </a:rPr>
              <a:t>Pauletto</a:t>
            </a:r>
            <a:r>
              <a:rPr lang="en-US" sz="700" dirty="0">
                <a:latin typeface="Catamaran Light" panose="020B0604020202020204" charset="0"/>
                <a:cs typeface="Catamaran Light" panose="020B0604020202020204" charset="0"/>
              </a:rPr>
              <a:t>, Christian, et al., “The History of Derivatives: A Few Milestones,” Research Gate, Published in 2012, https://www.researchgate.net/publication/349385381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5128" name="Picture 8" descr="Antique Prints of Royal Exchange London">
            <a:extLst>
              <a:ext uri="{FF2B5EF4-FFF2-40B4-BE49-F238E27FC236}">
                <a16:creationId xmlns:a16="http://schemas.microsoft.com/office/drawing/2014/main" id="{94CDEC80-D41B-3DFC-CDDF-64556B6141C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t="3626" b="3694"/>
          <a:stretch/>
        </p:blipFill>
        <p:spPr bwMode="auto">
          <a:xfrm>
            <a:off x="0" y="541849"/>
            <a:ext cx="7188453" cy="4059802"/>
          </a:xfrm>
          <a:prstGeom prst="rect">
            <a:avLst/>
          </a:prstGeom>
          <a:noFill/>
          <a:extLst>
            <a:ext uri="{909E8E84-426E-40DD-AFC4-6F175D3DCCD1}">
              <a14:hiddenFill xmlns:a14="http://schemas.microsoft.com/office/drawing/2010/main">
                <a:solidFill>
                  <a:srgbClr val="FFFFFF"/>
                </a:solidFill>
              </a14:hiddenFill>
            </a:ext>
          </a:extLst>
        </p:spPr>
      </p:pic>
      <p:sp>
        <p:nvSpPr>
          <p:cNvPr id="229" name="Google Shape;229;p33"/>
          <p:cNvSpPr/>
          <p:nvPr/>
        </p:nvSpPr>
        <p:spPr>
          <a:xfrm rot="-5400000" flipH="1">
            <a:off x="5836301" y="2013850"/>
            <a:ext cx="4059900" cy="111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3"/>
          <p:cNvSpPr/>
          <p:nvPr/>
        </p:nvSpPr>
        <p:spPr>
          <a:xfrm rot="5400000">
            <a:off x="4527603" y="1947125"/>
            <a:ext cx="1440300" cy="3881400"/>
          </a:xfrm>
          <a:prstGeom prst="rect">
            <a:avLst/>
          </a:prstGeom>
          <a:gradFill>
            <a:gsLst>
              <a:gs pos="0">
                <a:srgbClr val="908269">
                  <a:alpha val="49019"/>
                </a:srgbClr>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3"/>
          <p:cNvSpPr txBox="1">
            <a:spLocks noGrp="1"/>
          </p:cNvSpPr>
          <p:nvPr>
            <p:ph type="subTitle" idx="1"/>
          </p:nvPr>
        </p:nvSpPr>
        <p:spPr>
          <a:xfrm flipH="1">
            <a:off x="4189625" y="3380460"/>
            <a:ext cx="2951400" cy="29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solidFill>
                  <a:schemeClr val="lt1"/>
                </a:solidFill>
              </a:rPr>
              <a:t>Derivatives were still widely used to hedge against risks in the fields of interest, exchange, and trade risks insurance. However, it has opened the ground that welcomed speculators to make specific bet to enable them to profit in market volatilities. </a:t>
            </a:r>
            <a:endParaRPr dirty="0">
              <a:solidFill>
                <a:schemeClr val="lt1"/>
              </a:solidFill>
            </a:endParaRPr>
          </a:p>
        </p:txBody>
      </p:sp>
      <p:sp>
        <p:nvSpPr>
          <p:cNvPr id="232" name="Google Shape;232;p33"/>
          <p:cNvSpPr txBox="1">
            <a:spLocks noGrp="1"/>
          </p:cNvSpPr>
          <p:nvPr>
            <p:ph type="ctrTitle"/>
          </p:nvPr>
        </p:nvSpPr>
        <p:spPr>
          <a:xfrm rot="5400000">
            <a:off x="6612409" y="1752564"/>
            <a:ext cx="2888100" cy="89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lt1"/>
                </a:solidFill>
              </a:rPr>
              <a:t>NOW</a:t>
            </a:r>
            <a:endParaRPr dirty="0">
              <a:solidFill>
                <a:schemeClr val="lt1"/>
              </a:solidFill>
            </a:endParaRPr>
          </a:p>
        </p:txBody>
      </p:sp>
      <p:cxnSp>
        <p:nvCxnSpPr>
          <p:cNvPr id="2" name="Straight Connector 1">
            <a:extLst>
              <a:ext uri="{FF2B5EF4-FFF2-40B4-BE49-F238E27FC236}">
                <a16:creationId xmlns:a16="http://schemas.microsoft.com/office/drawing/2014/main" id="{D0539AE9-B6F0-DA03-2664-F6B60A9F72ED}"/>
              </a:ext>
            </a:extLst>
          </p:cNvPr>
          <p:cNvCxnSpPr>
            <a:cxnSpLocks/>
          </p:cNvCxnSpPr>
          <p:nvPr/>
        </p:nvCxnSpPr>
        <p:spPr>
          <a:xfrm>
            <a:off x="331375" y="4749800"/>
            <a:ext cx="84812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2098B8C-4DAD-D0F0-3702-082EB1322E60}"/>
              </a:ext>
            </a:extLst>
          </p:cNvPr>
          <p:cNvSpPr txBox="1"/>
          <p:nvPr/>
        </p:nvSpPr>
        <p:spPr>
          <a:xfrm>
            <a:off x="245015" y="4780279"/>
            <a:ext cx="7260685" cy="200055"/>
          </a:xfrm>
          <a:prstGeom prst="rect">
            <a:avLst/>
          </a:prstGeom>
          <a:noFill/>
        </p:spPr>
        <p:txBody>
          <a:bodyPr wrap="square" rtlCol="0">
            <a:spAutoFit/>
          </a:bodyPr>
          <a:lstStyle/>
          <a:p>
            <a:r>
              <a:rPr lang="en-US" sz="700" dirty="0">
                <a:latin typeface="Catamaran Light" panose="020B0604020202020204" charset="0"/>
                <a:cs typeface="Catamaran Light" panose="020B0604020202020204" charset="0"/>
              </a:rPr>
              <a:t>Boyd, Charles Austin II, “The Historical Role of the Use of Derivatives for Speculation,” University of South Carolina, Published in 2025, https://scholarcommons.sc.edu/senior_theses/48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1"/>
        <p:cNvGrpSpPr/>
        <p:nvPr/>
      </p:nvGrpSpPr>
      <p:grpSpPr>
        <a:xfrm>
          <a:off x="0" y="0"/>
          <a:ext cx="0" cy="0"/>
          <a:chOff x="0" y="0"/>
          <a:chExt cx="0" cy="0"/>
        </a:xfrm>
      </p:grpSpPr>
      <p:pic>
        <p:nvPicPr>
          <p:cNvPr id="2050" name="Picture 2" descr="Classical Greek culture (article) | Khan Academy">
            <a:extLst>
              <a:ext uri="{FF2B5EF4-FFF2-40B4-BE49-F238E27FC236}">
                <a16:creationId xmlns:a16="http://schemas.microsoft.com/office/drawing/2014/main" id="{1891A946-D88B-4DFF-B245-862C1BD9F4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4422"/>
          <a:stretch/>
        </p:blipFill>
        <p:spPr bwMode="auto">
          <a:xfrm>
            <a:off x="3981435" y="0"/>
            <a:ext cx="5162565" cy="5143500"/>
          </a:xfrm>
          <a:prstGeom prst="rect">
            <a:avLst/>
          </a:prstGeom>
          <a:noFill/>
          <a:extLst>
            <a:ext uri="{909E8E84-426E-40DD-AFC4-6F175D3DCCD1}">
              <a14:hiddenFill xmlns:a14="http://schemas.microsoft.com/office/drawing/2010/main">
                <a:solidFill>
                  <a:srgbClr val="FFFFFF"/>
                </a:solidFill>
              </a14:hiddenFill>
            </a:ext>
          </a:extLst>
        </p:spPr>
      </p:pic>
      <p:sp>
        <p:nvSpPr>
          <p:cNvPr id="573" name="Google Shape;573;p49"/>
          <p:cNvSpPr/>
          <p:nvPr/>
        </p:nvSpPr>
        <p:spPr>
          <a:xfrm rot="5400000">
            <a:off x="1428875" y="205200"/>
            <a:ext cx="3358800" cy="5026500"/>
          </a:xfrm>
          <a:prstGeom prst="rect">
            <a:avLst/>
          </a:prstGeom>
          <a:solidFill>
            <a:srgbClr val="908269">
              <a:alpha val="617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9"/>
          <p:cNvSpPr txBox="1">
            <a:spLocks noGrp="1"/>
          </p:cNvSpPr>
          <p:nvPr>
            <p:ph type="subTitle" idx="1"/>
          </p:nvPr>
        </p:nvSpPr>
        <p:spPr>
          <a:xfrm>
            <a:off x="831200" y="2314225"/>
            <a:ext cx="2856300" cy="178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lt1"/>
                </a:solidFill>
              </a:rPr>
              <a:t>Thank you for listening to the presentation</a:t>
            </a:r>
          </a:p>
          <a:p>
            <a:pPr marL="0" lvl="0" indent="0" algn="l" rtl="0">
              <a:spcBef>
                <a:spcPts val="0"/>
              </a:spcBef>
              <a:spcAft>
                <a:spcPts val="0"/>
              </a:spcAft>
              <a:buClr>
                <a:schemeClr val="dk1"/>
              </a:buClr>
              <a:buSzPts val="1100"/>
              <a:buFont typeface="Arial"/>
              <a:buNone/>
            </a:pPr>
            <a:r>
              <a:rPr lang="en-US" dirty="0">
                <a:solidFill>
                  <a:schemeClr val="lt1"/>
                </a:solidFill>
              </a:rPr>
              <a:t>Now we open the ground for Q&amp;A</a:t>
            </a:r>
            <a:endParaRPr dirty="0">
              <a:solidFill>
                <a:schemeClr val="lt1"/>
              </a:solidFill>
            </a:endParaRPr>
          </a:p>
          <a:p>
            <a:pPr marL="0" lvl="0" indent="0" algn="l" rtl="0">
              <a:spcBef>
                <a:spcPts val="0"/>
              </a:spcBef>
              <a:spcAft>
                <a:spcPts val="0"/>
              </a:spcAft>
              <a:buClr>
                <a:schemeClr val="dk1"/>
              </a:buClr>
              <a:buSzPts val="1100"/>
              <a:buFont typeface="Arial"/>
              <a:buNone/>
            </a:pPr>
            <a:endParaRPr dirty="0">
              <a:solidFill>
                <a:schemeClr val="lt1"/>
              </a:solidFill>
            </a:endParaRPr>
          </a:p>
          <a:p>
            <a:pPr marL="0" lvl="0" indent="0" algn="l" rtl="0">
              <a:spcBef>
                <a:spcPts val="0"/>
              </a:spcBef>
              <a:spcAft>
                <a:spcPts val="0"/>
              </a:spcAft>
              <a:buClr>
                <a:schemeClr val="dk1"/>
              </a:buClr>
              <a:buSzPts val="1100"/>
              <a:buFont typeface="Arial"/>
              <a:buNone/>
            </a:pPr>
            <a:r>
              <a:rPr lang="en" dirty="0">
                <a:solidFill>
                  <a:schemeClr val="lt1"/>
                </a:solidFill>
              </a:rPr>
              <a:t>cyruszqk@bu.edu </a:t>
            </a:r>
            <a:endParaRPr dirty="0">
              <a:solidFill>
                <a:schemeClr val="lt1"/>
              </a:solidFill>
            </a:endParaRPr>
          </a:p>
        </p:txBody>
      </p:sp>
      <p:sp>
        <p:nvSpPr>
          <p:cNvPr id="575" name="Google Shape;575;p49"/>
          <p:cNvSpPr txBox="1">
            <a:spLocks noGrp="1"/>
          </p:cNvSpPr>
          <p:nvPr>
            <p:ph type="ctrTitle"/>
          </p:nvPr>
        </p:nvSpPr>
        <p:spPr>
          <a:xfrm>
            <a:off x="831200" y="376500"/>
            <a:ext cx="2607300" cy="2054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dirty="0">
                <a:solidFill>
                  <a:schemeClr val="lt1"/>
                </a:solidFill>
              </a:rPr>
              <a:t>THANKS</a:t>
            </a:r>
            <a:endParaRPr sz="3000" dirty="0">
              <a:solidFill>
                <a:schemeClr val="lt1"/>
              </a:solidFill>
            </a:endParaRPr>
          </a:p>
        </p:txBody>
      </p:sp>
    </p:spTree>
  </p:cSld>
  <p:clrMapOvr>
    <a:masterClrMapping/>
  </p:clrMapOvr>
</p:sld>
</file>

<file path=ppt/theme/theme1.xml><?xml version="1.0" encoding="utf-8"?>
<a:theme xmlns:a="http://schemas.openxmlformats.org/drawingml/2006/main" name="Engineering Project Proposal by Slidesgo">
  <a:themeElements>
    <a:clrScheme name="Simple Light">
      <a:dk1>
        <a:srgbClr val="434343"/>
      </a:dk1>
      <a:lt1>
        <a:srgbClr val="FFFFFF"/>
      </a:lt1>
      <a:dk2>
        <a:srgbClr val="595959"/>
      </a:dk2>
      <a:lt2>
        <a:srgbClr val="EEEEEE"/>
      </a:lt2>
      <a:accent1>
        <a:srgbClr val="908269"/>
      </a:accent1>
      <a:accent2>
        <a:srgbClr val="212121"/>
      </a:accent2>
      <a:accent3>
        <a:srgbClr val="CFC3AC"/>
      </a:accent3>
      <a:accent4>
        <a:srgbClr val="976E26"/>
      </a:accent4>
      <a:accent5>
        <a:srgbClr val="927D59"/>
      </a:accent5>
      <a:accent6>
        <a:srgbClr val="584F3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9097</TotalTime>
  <Words>1518</Words>
  <Application>Microsoft Office PowerPoint</Application>
  <PresentationFormat>On-screen Show (16:9)</PresentationFormat>
  <Paragraphs>109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Roboto</vt:lpstr>
      <vt:lpstr>Livvic</vt:lpstr>
      <vt:lpstr>Catamaran Light</vt:lpstr>
      <vt:lpstr>Fira Sans Extra Condensed Medium</vt:lpstr>
      <vt:lpstr>Engineering Project Proposal by Slidesgo</vt:lpstr>
      <vt:lpstr>Derivative Markets</vt:lpstr>
      <vt:lpstr>TABLE OF CONTENTS </vt:lpstr>
      <vt:lpstr>Introduction to Derivatives</vt:lpstr>
      <vt:lpstr>Original Purposes </vt:lpstr>
      <vt:lpstr>For this Discussion We will focus on </vt:lpstr>
      <vt:lpstr> Forwards Ancient Babylon</vt:lpstr>
      <vt:lpstr>Earliest Form of Derivatives: Forwards </vt:lpstr>
      <vt:lpstr>Options  Ancient Greece</vt:lpstr>
      <vt:lpstr>Evolving Obligations: Options </vt:lpstr>
      <vt:lpstr>Futures  Edo Japan</vt:lpstr>
      <vt:lpstr>Popularization: Futures </vt:lpstr>
      <vt:lpstr>PowerPoint Presentation</vt:lpstr>
      <vt:lpstr>THEN</vt:lpstr>
      <vt:lpstr>NOW</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Cyrus Kwan</cp:lastModifiedBy>
  <cp:revision>8</cp:revision>
  <dcterms:modified xsi:type="dcterms:W3CDTF">2024-09-19T22:15:11Z</dcterms:modified>
</cp:coreProperties>
</file>