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81" r:id="rId6"/>
    <p:sldId id="264" r:id="rId7"/>
    <p:sldId id="300" r:id="rId8"/>
    <p:sldId id="283" r:id="rId9"/>
    <p:sldId id="288" r:id="rId10"/>
    <p:sldId id="292" r:id="rId11"/>
    <p:sldId id="286" r:id="rId12"/>
    <p:sldId id="302" r:id="rId13"/>
    <p:sldId id="308" r:id="rId14"/>
    <p:sldId id="289" r:id="rId15"/>
    <p:sldId id="293" r:id="rId16"/>
    <p:sldId id="287" r:id="rId17"/>
    <p:sldId id="304" r:id="rId18"/>
    <p:sldId id="309" r:id="rId19"/>
    <p:sldId id="282" r:id="rId20"/>
    <p:sldId id="261" r:id="rId21"/>
    <p:sldId id="295" r:id="rId22"/>
    <p:sldId id="306" r:id="rId23"/>
    <p:sldId id="284" r:id="rId24"/>
    <p:sldId id="301" r:id="rId25"/>
    <p:sldId id="260" r:id="rId26"/>
    <p:sldId id="274" r:id="rId27"/>
  </p:sldIdLst>
  <p:sldSz cx="18288000" cy="10287000"/>
  <p:notesSz cx="6858000" cy="9144000"/>
  <p:embeddedFontLst>
    <p:embeddedFont>
      <p:font typeface="Cambria Math" panose="02040503050406030204" pitchFamily="18" charset="0"/>
      <p:regular r:id="rId29"/>
    </p:embeddedFont>
    <p:embeddedFont>
      <p:font typeface="DM Serif Display" pitchFamily="2" charset="0"/>
      <p:regular r:id="rId30"/>
      <p: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C03221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99" autoAdjust="0"/>
  </p:normalViewPr>
  <p:slideViewPr>
    <p:cSldViewPr snapToGrid="0">
      <p:cViewPr>
        <p:scale>
          <a:sx n="22" d="100"/>
          <a:sy n="22" d="100"/>
        </p:scale>
        <p:origin x="501" y="10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2772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The Anglo-Saxon financial mode is characterized by its reliance on tradeable, non-monitored debt and a market-driven approach to financing. It developed in Britain during the Industrial Revolution and remains a defining feature of financial systems in countries like the United States and the United Kingdom.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The German financial system is characterized by a bank-centric, relationship-based model that prioritizes close monitoring of borrowers, long-term financing, and active involvement of banks in firm governance. This system emerged during Germany’s industrialization in the 19</a:t>
            </a:r>
            <a:r>
              <a:rPr lang="en-US" sz="1100" b="0" i="0" u="none" strike="noStrike" cap="none" baseline="30000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</a:t>
            </a:r>
            <a:r>
              <a:rPr lang="en-US" sz="1100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century and is closely associated with the “universal banking” model, where banks serve as both financiers and strategic partners to industrial firms.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2213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1838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7087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0069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3968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527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9966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alpha, beta, N, and Tau (Anglo-Saxon)</a:t>
            </a:r>
            <a:endParaRPr dirty="0"/>
          </a:p>
        </p:txBody>
      </p:sp>
      <p:sp>
        <p:nvSpPr>
          <p:cNvPr id="202" name="Google Shape;2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6895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" name="Google Shape;2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0049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does benefit hear mean? What is zero-profit condition?</a:t>
            </a:r>
            <a:endParaRPr dirty="0"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2089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Where are the equilibria?</a:t>
            </a:r>
            <a:endParaRPr dirty="0"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9700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68308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243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Explains what bargaining power mean, monitored and non-monitored loan mean</a:t>
            </a:r>
            <a:endParaRPr dirty="0"/>
          </a:p>
        </p:txBody>
      </p:sp>
      <p:sp>
        <p:nvSpPr>
          <p:cNvPr id="73" name="Google Shape;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95239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1981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6057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14353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One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9164850" y="993300"/>
            <a:ext cx="8073600" cy="8300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Two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>
            <a:spLocks noGrp="1"/>
          </p:cNvSpPr>
          <p:nvPr>
            <p:ph type="pic" idx="2"/>
          </p:nvPr>
        </p:nvSpPr>
        <p:spPr>
          <a:xfrm>
            <a:off x="1015500" y="1022400"/>
            <a:ext cx="8141700" cy="4127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" name="Google Shape;20;p5"/>
          <p:cNvSpPr>
            <a:spLocks noGrp="1"/>
          </p:cNvSpPr>
          <p:nvPr>
            <p:ph type="pic" idx="3"/>
          </p:nvPr>
        </p:nvSpPr>
        <p:spPr>
          <a:xfrm>
            <a:off x="1015500" y="5119100"/>
            <a:ext cx="8141700" cy="4127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llery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>
            <a:spLocks noGrp="1"/>
          </p:cNvSpPr>
          <p:nvPr>
            <p:ph type="pic" idx="2"/>
          </p:nvPr>
        </p:nvSpPr>
        <p:spPr>
          <a:xfrm>
            <a:off x="1015500" y="5118388"/>
            <a:ext cx="3506400" cy="4127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6"/>
          <p:cNvSpPr>
            <a:spLocks noGrp="1"/>
          </p:cNvSpPr>
          <p:nvPr>
            <p:ph type="pic" idx="3"/>
          </p:nvPr>
        </p:nvSpPr>
        <p:spPr>
          <a:xfrm>
            <a:off x="4498625" y="5111500"/>
            <a:ext cx="7599900" cy="4127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" name="Google Shape;24;p6"/>
          <p:cNvSpPr>
            <a:spLocks noGrp="1"/>
          </p:cNvSpPr>
          <p:nvPr>
            <p:ph type="pic" idx="4"/>
          </p:nvPr>
        </p:nvSpPr>
        <p:spPr>
          <a:xfrm>
            <a:off x="12121825" y="5111500"/>
            <a:ext cx="5142000" cy="4127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6"/>
          <p:cNvSpPr>
            <a:spLocks noGrp="1"/>
          </p:cNvSpPr>
          <p:nvPr>
            <p:ph type="pic" idx="5"/>
          </p:nvPr>
        </p:nvSpPr>
        <p:spPr>
          <a:xfrm>
            <a:off x="1015500" y="1022400"/>
            <a:ext cx="5726100" cy="4127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" name="Google Shape;26;p6"/>
          <p:cNvSpPr>
            <a:spLocks noGrp="1"/>
          </p:cNvSpPr>
          <p:nvPr>
            <p:ph type="pic" idx="6"/>
          </p:nvPr>
        </p:nvSpPr>
        <p:spPr>
          <a:xfrm>
            <a:off x="6754700" y="1022400"/>
            <a:ext cx="7599900" cy="4127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" name="Google Shape;27;p6"/>
          <p:cNvSpPr>
            <a:spLocks noGrp="1"/>
          </p:cNvSpPr>
          <p:nvPr>
            <p:ph type="pic" idx="7"/>
          </p:nvPr>
        </p:nvSpPr>
        <p:spPr>
          <a:xfrm>
            <a:off x="13753000" y="1022400"/>
            <a:ext cx="3506400" cy="4127400"/>
          </a:xfrm>
          <a:prstGeom prst="rect">
            <a:avLst/>
          </a:prstGeom>
          <a:noFill/>
          <a:ln w="1905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4400"/>
              <a:buFont typeface="DM Serif Display"/>
              <a:buNone/>
              <a:defRPr sz="44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1400"/>
              <a:buFont typeface="DM Serif Display"/>
              <a:buNone/>
              <a:defRPr sz="18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1400"/>
              <a:buFont typeface="DM Serif Display"/>
              <a:buNone/>
              <a:defRPr sz="18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1400"/>
              <a:buFont typeface="DM Serif Display"/>
              <a:buNone/>
              <a:defRPr sz="18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1400"/>
              <a:buFont typeface="DM Serif Display"/>
              <a:buNone/>
              <a:defRPr sz="18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1400"/>
              <a:buFont typeface="DM Serif Display"/>
              <a:buNone/>
              <a:defRPr sz="18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1400"/>
              <a:buFont typeface="DM Serif Display"/>
              <a:buNone/>
              <a:defRPr sz="18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1400"/>
              <a:buFont typeface="DM Serif Display"/>
              <a:buNone/>
              <a:defRPr sz="18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1400"/>
              <a:buFont typeface="DM Serif Display"/>
              <a:buNone/>
              <a:defRPr sz="18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C03221"/>
              </a:buClr>
              <a:buSzPts val="3200"/>
              <a:buFont typeface="DM Serif Display"/>
              <a:buChar char="•"/>
              <a:defRPr sz="32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C03221"/>
              </a:buClr>
              <a:buSzPts val="2800"/>
              <a:buFont typeface="DM Serif Display"/>
              <a:buChar char="–"/>
              <a:defRPr sz="28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C03221"/>
              </a:buClr>
              <a:buSzPts val="2400"/>
              <a:buFont typeface="DM Serif Display"/>
              <a:buChar char="•"/>
              <a:defRPr sz="24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C03221"/>
              </a:buClr>
              <a:buSzPts val="2000"/>
              <a:buFont typeface="DM Serif Display"/>
              <a:buChar char="–"/>
              <a:defRPr sz="20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C03221"/>
              </a:buClr>
              <a:buSzPts val="2000"/>
              <a:buFont typeface="DM Serif Display"/>
              <a:buChar char="»"/>
              <a:defRPr sz="20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C03221"/>
              </a:buClr>
              <a:buSzPts val="2000"/>
              <a:buFont typeface="DM Serif Display"/>
              <a:buChar char="•"/>
              <a:defRPr sz="20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C03221"/>
              </a:buClr>
              <a:buSzPts val="2000"/>
              <a:buFont typeface="DM Serif Display"/>
              <a:buChar char="•"/>
              <a:defRPr sz="20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C03221"/>
              </a:buClr>
              <a:buSzPts val="2000"/>
              <a:buFont typeface="DM Serif Display"/>
              <a:buChar char="•"/>
              <a:defRPr sz="20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C03221"/>
              </a:buClr>
              <a:buSzPts val="2000"/>
              <a:buFont typeface="DM Serif Display"/>
              <a:buChar char="•"/>
              <a:defRPr sz="2000" i="0" u="none" strike="noStrike" cap="none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Google Shape;32;p7"/>
          <p:cNvCxnSpPr/>
          <p:nvPr/>
        </p:nvCxnSpPr>
        <p:spPr>
          <a:xfrm>
            <a:off x="1028700" y="9258300"/>
            <a:ext cx="16230600" cy="0"/>
          </a:xfrm>
          <a:prstGeom prst="straightConnector1">
            <a:avLst/>
          </a:prstGeom>
          <a:noFill/>
          <a:ln w="38100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p7"/>
          <p:cNvSpPr txBox="1"/>
          <p:nvPr/>
        </p:nvSpPr>
        <p:spPr>
          <a:xfrm>
            <a:off x="1028698" y="3846985"/>
            <a:ext cx="14876319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 Comparison between Anglo-Saxon and German Financial Systems</a:t>
            </a:r>
            <a:endParaRPr sz="7000" dirty="0"/>
          </a:p>
        </p:txBody>
      </p:sp>
      <p:sp>
        <p:nvSpPr>
          <p:cNvPr id="35" name="Google Shape;35;p7"/>
          <p:cNvSpPr txBox="1"/>
          <p:nvPr/>
        </p:nvSpPr>
        <p:spPr>
          <a:xfrm>
            <a:off x="1028698" y="5656457"/>
            <a:ext cx="13564757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Boston University College of Arts and Sciences – Department of Economics</a:t>
            </a:r>
            <a:r>
              <a:rPr lang="en-US" sz="18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</a:t>
            </a: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EC565 Economic Institutions in Historical Perspectives</a:t>
            </a:r>
          </a:p>
          <a:p>
            <a:pPr marL="0" marR="0" lvl="0" indent="0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Cyrus Zheng Qian Kwan</a:t>
            </a:r>
            <a:endParaRPr lang="en-US" sz="1800" b="0" i="0" u="none" strike="noStrike" cap="none" dirty="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/>
        </p:nvSpPr>
        <p:spPr>
          <a:xfrm>
            <a:off x="2018084" y="2927506"/>
            <a:ext cx="9140911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The content of this presentation is based on Baliga’s and Polak</a:t>
            </a:r>
            <a:r>
              <a:rPr lang="en-US" sz="36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’s </a:t>
            </a:r>
            <a:r>
              <a:rPr lang="en-US" sz="3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paper on Anglo-Saxon and German Financial Systems from the perspective of monitored and nonmonitored loans, preferences of </a:t>
            </a:r>
            <a:r>
              <a:rPr lang="en-US" sz="36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loan selections, and their economic implications</a:t>
            </a:r>
            <a:endParaRPr lang="en-US" sz="3600" b="0" i="0" u="none" strike="noStrike" cap="none" dirty="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marR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marR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“The Emergence and Persistence of the Anglo-Saxon and German Financial Systems” Oxford University Press 2004</a:t>
            </a:r>
            <a:endParaRPr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D25A2A-94EC-98DB-FC7D-80F98BAA3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7010" y="1365656"/>
            <a:ext cx="4242067" cy="755568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/>
        </p:nvSpPr>
        <p:spPr>
          <a:xfrm>
            <a:off x="9662534" y="2681287"/>
            <a:ext cx="8218141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09041" marR="0" lvl="1" indent="-60452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5600"/>
              <a:buFont typeface="DM Serif Display"/>
              <a:buAutoNum type="arabicPeriod"/>
            </a:pPr>
            <a:r>
              <a:rPr lang="en-US" sz="40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Abstract &amp; </a:t>
            </a:r>
            <a:r>
              <a:rPr lang="en-US" sz="40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Introduction</a:t>
            </a:r>
            <a:endParaRPr lang="en-US" sz="4000" dirty="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1209041" marR="0" lvl="1" indent="-60452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5600"/>
              <a:buFont typeface="DM Serif Display"/>
              <a:buAutoNum type="arabicPeriod"/>
            </a:pPr>
            <a:r>
              <a:rPr lang="en-US" sz="40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Economic Models and Figures</a:t>
            </a:r>
            <a:endParaRPr sz="4000" dirty="0"/>
          </a:p>
          <a:p>
            <a:pPr marL="1209041" marR="0" lvl="1" indent="-60452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5600"/>
              <a:buFont typeface="DM Serif Display"/>
              <a:buAutoNum type="arabicPeriod"/>
            </a:pPr>
            <a:r>
              <a:rPr lang="en-US" sz="4000" dirty="0">
                <a:solidFill>
                  <a:srgbClr val="C03221"/>
                </a:solidFill>
                <a:latin typeface="DM Serif Display"/>
                <a:sym typeface="DM Serif Display"/>
              </a:rPr>
              <a:t>Derived Propositions</a:t>
            </a:r>
            <a:endParaRPr sz="4000" dirty="0"/>
          </a:p>
          <a:p>
            <a:pPr marL="1209041" marR="0" lvl="1" indent="-60452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03221"/>
              </a:buClr>
              <a:buSzPts val="5600"/>
              <a:buFont typeface="DM Serif Display"/>
              <a:buAutoNum type="arabicPeriod"/>
            </a:pPr>
            <a:r>
              <a:rPr lang="en-US" sz="40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Conclusions and Discussions</a:t>
            </a:r>
            <a:endParaRPr sz="4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F50790-0320-0686-4621-6CC9185A8242}"/>
              </a:ext>
            </a:extLst>
          </p:cNvPr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C03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57;p10">
            <a:extLst>
              <a:ext uri="{FF2B5EF4-FFF2-40B4-BE49-F238E27FC236}">
                <a16:creationId xmlns:a16="http://schemas.microsoft.com/office/drawing/2014/main" id="{76BAA2EF-7F86-27FB-19D1-B1EAE89F83A3}"/>
              </a:ext>
            </a:extLst>
          </p:cNvPr>
          <p:cNvSpPr txBox="1"/>
          <p:nvPr/>
        </p:nvSpPr>
        <p:spPr>
          <a:xfrm>
            <a:off x="407325" y="4798789"/>
            <a:ext cx="827947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Table of Content</a:t>
            </a:r>
            <a:endParaRPr sz="5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322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/>
        </p:nvSpPr>
        <p:spPr>
          <a:xfrm>
            <a:off x="815098" y="4060254"/>
            <a:ext cx="15731836" cy="1821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Abstract &amp; Introduction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Anglo-Saxon and German Financial Systems</a:t>
            </a:r>
            <a:endParaRPr sz="60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9703891" y="1182660"/>
            <a:ext cx="7555500" cy="6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The Abstract</a:t>
            </a:r>
            <a:endParaRPr dirty="0"/>
          </a:p>
        </p:txBody>
      </p:sp>
      <p:sp>
        <p:nvSpPr>
          <p:cNvPr id="101" name="Google Shape;101;p14"/>
          <p:cNvSpPr txBox="1"/>
          <p:nvPr/>
        </p:nvSpPr>
        <p:spPr>
          <a:xfrm>
            <a:off x="9232900" y="1960011"/>
            <a:ext cx="8128001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This paper aims to examine why Anglo-Saxon and German financial systems prevailed and persisted since their inception through a moral hazard model to compare monitored and non-monitored loans for industries. This paper presents an extended form of simulation into at what given situation would borrower or lender prefer monitored and non-monitored loans; thus, projecting that multiple equilibria can exist, welfare implications, and their robustness to coordinate.</a:t>
            </a:r>
            <a:endParaRPr sz="2000" dirty="0"/>
          </a:p>
        </p:txBody>
      </p:sp>
      <p:pic>
        <p:nvPicPr>
          <p:cNvPr id="1026" name="Picture 2" descr="Pin page">
            <a:extLst>
              <a:ext uri="{FF2B5EF4-FFF2-40B4-BE49-F238E27FC236}">
                <a16:creationId xmlns:a16="http://schemas.microsoft.com/office/drawing/2014/main" id="{67C92893-AA29-CB3B-ABD3-B6D5AFEFD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1" y="1107950"/>
            <a:ext cx="70104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rvey of the German Textile Industry, 18th and 19th Centuries – Fashion's  Flashback">
            <a:extLst>
              <a:ext uri="{FF2B5EF4-FFF2-40B4-BE49-F238E27FC236}">
                <a16:creationId xmlns:a16="http://schemas.microsoft.com/office/drawing/2014/main" id="{3ED7B995-B023-B88D-8C18-C5FD45B79A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" r="1885" b="3768"/>
          <a:stretch/>
        </p:blipFill>
        <p:spPr bwMode="auto">
          <a:xfrm>
            <a:off x="1522974" y="5315688"/>
            <a:ext cx="7212458" cy="406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00;p14">
            <a:extLst>
              <a:ext uri="{FF2B5EF4-FFF2-40B4-BE49-F238E27FC236}">
                <a16:creationId xmlns:a16="http://schemas.microsoft.com/office/drawing/2014/main" id="{9D6296C6-19B3-D850-502D-03DC7B4CA45B}"/>
              </a:ext>
            </a:extLst>
          </p:cNvPr>
          <p:cNvSpPr txBox="1"/>
          <p:nvPr/>
        </p:nvSpPr>
        <p:spPr>
          <a:xfrm>
            <a:off x="9703891" y="4482684"/>
            <a:ext cx="7555500" cy="6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Glossaries</a:t>
            </a:r>
            <a:endParaRPr dirty="0"/>
          </a:p>
        </p:txBody>
      </p:sp>
      <p:sp>
        <p:nvSpPr>
          <p:cNvPr id="3" name="Google Shape;101;p14">
            <a:extLst>
              <a:ext uri="{FF2B5EF4-FFF2-40B4-BE49-F238E27FC236}">
                <a16:creationId xmlns:a16="http://schemas.microsoft.com/office/drawing/2014/main" id="{A274EE97-186B-F1E2-9122-0B8CF60FBBA4}"/>
              </a:ext>
            </a:extLst>
          </p:cNvPr>
          <p:cNvSpPr txBox="1"/>
          <p:nvPr/>
        </p:nvSpPr>
        <p:spPr>
          <a:xfrm>
            <a:off x="9283700" y="5137175"/>
            <a:ext cx="8000949" cy="430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Welfare implications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The total economic surplus generated by the financial system, including entrepreneur payoff, lender’s profit, and externalities (The broader impacts of economic activity on society)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C03221"/>
                </a:solidFill>
                <a:latin typeface="DM Serif Display"/>
                <a:sym typeface="DM Serif Display"/>
              </a:rPr>
              <a:t>Zero-profit situation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3221"/>
                </a:solidFill>
                <a:latin typeface="DM Serif Display"/>
                <a:sym typeface="DM Serif Display"/>
              </a:rPr>
              <a:t>When the lender’s expected income (from loan repayments) exactly covers their costs, including both variable and fixed costs. The lender earns no surplus or loss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C03221"/>
                </a:solidFill>
                <a:latin typeface="DM Serif Display"/>
                <a:sym typeface="DM Serif Display"/>
              </a:rPr>
              <a:t>Equilibria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3221"/>
                </a:solidFill>
                <a:latin typeface="DM Serif Display"/>
                <a:sym typeface="DM Serif Display"/>
              </a:rPr>
              <a:t>When the zero-profit intersects with entrepreneur’s incentive compatibility condition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C03221"/>
                </a:solidFill>
                <a:latin typeface="DM Serif Display"/>
                <a:sym typeface="DM Serif Display"/>
              </a:rPr>
              <a:t>Robustness to coordination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3221"/>
                </a:solidFill>
                <a:latin typeface="DM Serif Display"/>
                <a:sym typeface="DM Serif Display"/>
              </a:rPr>
              <a:t>The ability of a financial system to maintain efficient outcomes even when participants’ actions are not perfectly aligned or coordinated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411697240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5"/>
          <p:cNvGrpSpPr/>
          <p:nvPr/>
        </p:nvGrpSpPr>
        <p:grpSpPr>
          <a:xfrm>
            <a:off x="9144000" y="-108496"/>
            <a:ext cx="9144000" cy="10395496"/>
            <a:chOff x="0" y="-28575"/>
            <a:chExt cx="2408296" cy="2737908"/>
          </a:xfrm>
        </p:grpSpPr>
        <p:sp>
          <p:nvSpPr>
            <p:cNvPr id="110" name="Google Shape;110;p15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 extrusionOk="0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0322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0" y="-28575"/>
              <a:ext cx="2408296" cy="2737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15"/>
          <p:cNvSpPr txBox="1"/>
          <p:nvPr/>
        </p:nvSpPr>
        <p:spPr>
          <a:xfrm>
            <a:off x="1028700" y="1753017"/>
            <a:ext cx="7086600" cy="6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Anglo-Saxon Model</a:t>
            </a:r>
            <a:endParaRPr dirty="0"/>
          </a:p>
        </p:txBody>
      </p:sp>
      <p:sp>
        <p:nvSpPr>
          <p:cNvPr id="115" name="Google Shape;115;p15"/>
          <p:cNvSpPr txBox="1"/>
          <p:nvPr/>
        </p:nvSpPr>
        <p:spPr>
          <a:xfrm>
            <a:off x="1304748" y="2761758"/>
            <a:ext cx="708660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Key Features: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Unmonitored debt and limited bank involvement, market-based finance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Preference for liquidity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Small and short-term based loans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Encouragement of small, independent firms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High dependence on market mechanisms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Important Historical Aspects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Earlier industrialization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More resources and private wealth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Liquid and thick market 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Interest rates were usually lower relative to Germany</a:t>
            </a:r>
          </a:p>
        </p:txBody>
      </p:sp>
      <p:sp>
        <p:nvSpPr>
          <p:cNvPr id="116" name="Google Shape;116;p15"/>
          <p:cNvSpPr txBox="1"/>
          <p:nvPr/>
        </p:nvSpPr>
        <p:spPr>
          <a:xfrm>
            <a:off x="10172700" y="1753017"/>
            <a:ext cx="7086600" cy="6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German Model</a:t>
            </a:r>
            <a:endParaRPr dirty="0"/>
          </a:p>
        </p:txBody>
      </p:sp>
      <p:sp>
        <p:nvSpPr>
          <p:cNvPr id="117" name="Google Shape;117;p15"/>
          <p:cNvSpPr txBox="1"/>
          <p:nvPr/>
        </p:nvSpPr>
        <p:spPr>
          <a:xfrm>
            <a:off x="10448748" y="2761758"/>
            <a:ext cx="6769579" cy="590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FFFCF9"/>
              </a:solidFill>
              <a:latin typeface="DM Serif Display"/>
              <a:sym typeface="DM Serif Display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Key features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Bank monitoring and hands-on governance, universal banking (banks provided all means of financial services)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Limited use of tradeable debt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Focus on long-term relationship 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Preference for large, capital-intensive firms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Concentration of financial power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CF9"/>
              </a:solidFill>
              <a:latin typeface="DM Serif Display"/>
              <a:sym typeface="DM Serif Display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Important Historical Aspects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Late Industrialization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Less Resources and private wealth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solidFill>
                  <a:srgbClr val="FFFCF9"/>
                </a:solidFill>
                <a:latin typeface="DM Serif Display"/>
                <a:sym typeface="DM Serif Display"/>
              </a:rPr>
              <a:t>Iliquid</a:t>
            </a: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 and thin market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FCF9"/>
                </a:solidFill>
                <a:latin typeface="DM Serif Display"/>
                <a:sym typeface="DM Serif Display"/>
              </a:rPr>
              <a:t>Interest rates were usually 0.5 to 1 percent higher than England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dirty="0">
                <a:solidFill>
                  <a:srgbClr val="C03221"/>
                </a:solidFill>
                <a:latin typeface="DM Serif Display"/>
                <a:sym typeface="DM Serif Display"/>
              </a:rPr>
              <a:t>Comparison Table for Anglo-Saxon and German Models</a:t>
            </a:r>
            <a:endParaRPr sz="4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4837FD-9299-1D84-83BF-A9BD10F36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068223"/>
              </p:ext>
            </p:extLst>
          </p:nvPr>
        </p:nvGraphicFramePr>
        <p:xfrm>
          <a:off x="1028700" y="2822035"/>
          <a:ext cx="16230600" cy="4916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74289">
                  <a:extLst>
                    <a:ext uri="{9D8B030D-6E8A-4147-A177-3AD203B41FA5}">
                      <a16:colId xmlns:a16="http://schemas.microsoft.com/office/drawing/2014/main" val="2769683669"/>
                    </a:ext>
                  </a:extLst>
                </a:gridCol>
                <a:gridCol w="6211019">
                  <a:extLst>
                    <a:ext uri="{9D8B030D-6E8A-4147-A177-3AD203B41FA5}">
                      <a16:colId xmlns:a16="http://schemas.microsoft.com/office/drawing/2014/main" val="2547246653"/>
                    </a:ext>
                  </a:extLst>
                </a:gridCol>
                <a:gridCol w="6545292">
                  <a:extLst>
                    <a:ext uri="{9D8B030D-6E8A-4147-A177-3AD203B41FA5}">
                      <a16:colId xmlns:a16="http://schemas.microsoft.com/office/drawing/2014/main" val="2944407862"/>
                    </a:ext>
                  </a:extLst>
                </a:gridCol>
              </a:tblGrid>
              <a:tr h="983368"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DM Serif Display" pitchFamily="2" charset="0"/>
                        </a:rPr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DM Serif Display" pitchFamily="2" charset="0"/>
                        </a:rPr>
                        <a:t>Anglo-Saxon 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DM Serif Display" pitchFamily="2" charset="0"/>
                        </a:rPr>
                        <a:t>German Model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0339763"/>
                  </a:ext>
                </a:extLst>
              </a:tr>
              <a:tr h="983368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Loan Type</a:t>
                      </a:r>
                      <a:endParaRPr lang="en-US" sz="2800" b="0" dirty="0">
                        <a:latin typeface="DM Serif Display" pitchFamily="2" charset="0"/>
                        <a:ea typeface="Cambria Math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Non-monitored, Tradeable debt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Monitored, Relationship-based debt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1982"/>
                  </a:ext>
                </a:extLst>
              </a:tr>
              <a:tr h="983368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Monitoring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Minimal or none; Relies on market mechanisms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Intensive; Banks monitor firms closely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9827654"/>
                  </a:ext>
                </a:extLst>
              </a:tr>
              <a:tr h="983368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Cost Structure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Lower fixed costs (no monitoring); Deadweight loss from moral hazard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Higher fixed costs (monitoring); Reduces deadweight loss from MH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377225"/>
                  </a:ext>
                </a:extLst>
              </a:tr>
              <a:tr h="983368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Preferred Industries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Small-scale, Entrepreneurial firms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latin typeface="DM Serif Display" pitchFamily="2" charset="0"/>
                        </a:rPr>
                        <a:t>Large-scale, Capital-intensive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8281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32978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2DE735-0560-67E2-A680-59D69A1619D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C03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57;p10">
            <a:extLst>
              <a:ext uri="{FF2B5EF4-FFF2-40B4-BE49-F238E27FC236}">
                <a16:creationId xmlns:a16="http://schemas.microsoft.com/office/drawing/2014/main" id="{E74F66FC-A0C7-BACE-CC27-6F836F4EB387}"/>
              </a:ext>
            </a:extLst>
          </p:cNvPr>
          <p:cNvSpPr txBox="1"/>
          <p:nvPr/>
        </p:nvSpPr>
        <p:spPr>
          <a:xfrm>
            <a:off x="815098" y="4060254"/>
            <a:ext cx="15731836" cy="1821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Economic Models &amp; Figures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Anglo-Saxon and German Financial Systems</a:t>
            </a:r>
            <a:endParaRPr sz="6000" dirty="0"/>
          </a:p>
        </p:txBody>
      </p:sp>
    </p:spTree>
    <p:extLst>
      <p:ext uri="{BB962C8B-B14F-4D97-AF65-F5344CB8AC3E}">
        <p14:creationId xmlns:p14="http://schemas.microsoft.com/office/powerpoint/2010/main" val="20235463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22"/>
          <p:cNvCxnSpPr/>
          <p:nvPr/>
        </p:nvCxnSpPr>
        <p:spPr>
          <a:xfrm rot="10800000">
            <a:off x="9144000" y="1028700"/>
            <a:ext cx="0" cy="8229600"/>
          </a:xfrm>
          <a:prstGeom prst="straightConnector1">
            <a:avLst/>
          </a:prstGeom>
          <a:noFill/>
          <a:ln w="9525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3D355AC3-0AE5-F2A1-ADD1-9FC362CC2E0A}"/>
              </a:ext>
            </a:extLst>
          </p:cNvPr>
          <p:cNvGrpSpPr/>
          <p:nvPr/>
        </p:nvGrpSpPr>
        <p:grpSpPr>
          <a:xfrm>
            <a:off x="890873" y="2162117"/>
            <a:ext cx="7634028" cy="6437926"/>
            <a:chOff x="1028700" y="1592462"/>
            <a:chExt cx="7319531" cy="60940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9630965-FFEF-DC03-786E-41DE6A183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700" y="1592462"/>
              <a:ext cx="7319531" cy="526045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34A3663-F20B-8B30-C67A-65A86CB54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8700" y="6852920"/>
              <a:ext cx="7319528" cy="833593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6377113E-6149-1FCF-0E0E-1F0E55EF00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1031038"/>
                  </p:ext>
                </p:extLst>
              </p:nvPr>
            </p:nvGraphicFramePr>
            <p:xfrm>
              <a:off x="9535891" y="1678125"/>
              <a:ext cx="7899873" cy="693075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449409">
                      <a:extLst>
                        <a:ext uri="{9D8B030D-6E8A-4147-A177-3AD203B41FA5}">
                          <a16:colId xmlns:a16="http://schemas.microsoft.com/office/drawing/2014/main" val="3924349076"/>
                        </a:ext>
                      </a:extLst>
                    </a:gridCol>
                    <a:gridCol w="6450464">
                      <a:extLst>
                        <a:ext uri="{9D8B030D-6E8A-4147-A177-3AD203B41FA5}">
                          <a16:colId xmlns:a16="http://schemas.microsoft.com/office/drawing/2014/main" val="2499928577"/>
                        </a:ext>
                      </a:extLst>
                    </a:gridCol>
                  </a:tblGrid>
                  <a:tr h="371362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Descriptions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880175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1a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Entrepreneur’s optimization problem under a monitored loan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The revenue from the project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en-US" sz="1600" dirty="0">
                            <a:latin typeface="DM Serif Display" pitchFamily="2" charset="0"/>
                          </a:endParaRP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The cost of effort</a:t>
                          </a:r>
                          <a:r>
                            <a:rPr lang="en-US" sz="1600" baseline="0" dirty="0">
                              <a:latin typeface="DM Serif Display" pitchFamily="2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oMath>
                          </a14:m>
                          <a:endParaRPr lang="en-US" sz="1600" b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The repayment obligation to the lender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𝑅𝑞</m:t>
                              </m:r>
                            </m:oMath>
                          </a14:m>
                          <a:endParaRPr lang="en-US" sz="1600" dirty="0">
                            <a:latin typeface="DM Serif Display" pitchFamily="2" charset="0"/>
                          </a:endParaRP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3773854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1b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Ensures the expected repayment to the lender is sufficient to cover the costs associated with providing/monitoring the loan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en-US" sz="1600" b="0" i="0" dirty="0">
                              <a:latin typeface="DM Serif Display" pitchFamily="2" charset="0"/>
                            </a:rPr>
                            <a:t>: Monitoring</a:t>
                          </a:r>
                          <a:r>
                            <a:rPr lang="en-US" sz="1600" b="0" i="0" baseline="0" dirty="0">
                              <a:latin typeface="DM Serif Display" pitchFamily="2" charset="0"/>
                            </a:rPr>
                            <a:t> cost</a:t>
                          </a:r>
                          <a:endParaRPr lang="en-US" sz="1600" b="0" i="0" dirty="0">
                            <a:latin typeface="DM Serif Display" pitchFamily="2" charset="0"/>
                          </a:endParaRP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oMath>
                          </a14:m>
                          <a:r>
                            <a:rPr lang="en-US" sz="1600" b="0" i="0" dirty="0">
                              <a:latin typeface="DM Serif Display" pitchFamily="2" charset="0"/>
                            </a:rPr>
                            <a:t>: The amount of capital</a:t>
                          </a:r>
                          <a:r>
                            <a:rPr lang="en-US" sz="1600" b="0" i="0" baseline="0" dirty="0">
                              <a:latin typeface="DM Serif Display" pitchFamily="2" charset="0"/>
                            </a:rPr>
                            <a:t> required</a:t>
                          </a:r>
                          <a:endParaRPr lang="en-US" sz="1600" b="0" i="0" dirty="0">
                            <a:latin typeface="DM Serif Display" pitchFamily="2" charset="0"/>
                          </a:endParaRP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600" b="0" i="0" dirty="0">
                              <a:latin typeface="DM Serif Display" pitchFamily="2" charset="0"/>
                            </a:rPr>
                            <a:t>: The cost of capital for lender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879776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2a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Entrepreneur’s optimization problem under a non-monitored loan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2360223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2b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Ensures the expected repayment to the lender is sufficient to cover the cost of funding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</a:rPr>
                            <a:t>: The amount of capital required per unit of</a:t>
                          </a:r>
                          <a:r>
                            <a:rPr lang="en-US" sz="1600" b="0" baseline="0" dirty="0">
                              <a:latin typeface="DM Serif Display" pitchFamily="2" charset="0"/>
                            </a:rPr>
                            <a:t> output</a:t>
                          </a:r>
                          <a:endParaRPr lang="en-US" sz="1600" b="0" dirty="0">
                            <a:latin typeface="DM Serif Display" pitchFamily="2" charset="0"/>
                          </a:endParaRP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</a:rPr>
                            <a:t>: The cost</a:t>
                          </a:r>
                          <a:r>
                            <a:rPr lang="en-US" sz="1600" b="0" baseline="0" dirty="0">
                              <a:latin typeface="DM Serif Display" pitchFamily="2" charset="0"/>
                            </a:rPr>
                            <a:t> of providing the capital</a:t>
                          </a:r>
                          <a:endParaRPr lang="en-US" sz="1600" b="0" dirty="0">
                            <a:latin typeface="DM Serif Display" pitchFamily="2" charset="0"/>
                          </a:endParaRP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600" dirty="0">
                              <a:latin typeface="DM Serif Display" pitchFamily="2" charset="0"/>
                            </a:rPr>
                            <a:t>: The total cost to lender for financing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8638218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2c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 selects the optimal probability of success by balancing the benefits and costs of effort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Higher effort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160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 increases the probability</a:t>
                          </a:r>
                          <a:r>
                            <a:rPr lang="en-US" sz="1600" baseline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 of success, leading to greater revenue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oMath>
                          </a14:m>
                          <a:r>
                            <a:rPr lang="en-US" sz="1600" b="0" baseline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, but also incurs higher effort costs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oMath>
                          </a14:m>
                          <a:endParaRPr lang="en-US" sz="1600" b="0" baseline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  <a:p>
                          <a:pPr marL="285750" marR="0" lvl="0" indent="-28575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US" sz="160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Also has to ensure the expected repayment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𝑅𝑞</m:t>
                              </m:r>
                            </m:oMath>
                          </a14:m>
                          <a:r>
                            <a:rPr lang="en-US" sz="1600" dirty="0">
                              <a:latin typeface="DM Serif Display" pitchFamily="2" charset="0"/>
                            </a:rPr>
                            <a:t> aligns with the loan’s feasibility</a:t>
                          </a:r>
                          <a:r>
                            <a:rPr lang="en-US" sz="1600" baseline="0" dirty="0">
                              <a:latin typeface="DM Serif Display" pitchFamily="2" charset="0"/>
                            </a:rPr>
                            <a:t> conditions </a:t>
                          </a:r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583105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6377113E-6149-1FCF-0E0E-1F0E55EF00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1031038"/>
                  </p:ext>
                </p:extLst>
              </p:nvPr>
            </p:nvGraphicFramePr>
            <p:xfrm>
              <a:off x="9535891" y="1678125"/>
              <a:ext cx="7899873" cy="693075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449409">
                      <a:extLst>
                        <a:ext uri="{9D8B030D-6E8A-4147-A177-3AD203B41FA5}">
                          <a16:colId xmlns:a16="http://schemas.microsoft.com/office/drawing/2014/main" val="3924349076"/>
                        </a:ext>
                      </a:extLst>
                    </a:gridCol>
                    <a:gridCol w="6450464">
                      <a:extLst>
                        <a:ext uri="{9D8B030D-6E8A-4147-A177-3AD203B41FA5}">
                          <a16:colId xmlns:a16="http://schemas.microsoft.com/office/drawing/2014/main" val="2499928577"/>
                        </a:ext>
                      </a:extLst>
                    </a:gridCol>
                  </a:tblGrid>
                  <a:tr h="371362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Descriptions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880175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1a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29767" r="-378" b="-4065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773854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1b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129767" r="-378" b="-3065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879776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2a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Entrepreneur’s optimization problem under a non-monitored loan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2360223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2b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312093" r="-378" b="-1241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8638218"/>
                      </a:ext>
                    </a:extLst>
                  </a:tr>
                  <a:tr h="1554480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2c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347451" r="-378" b="-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583105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Google Shape;115;p15">
                <a:extLst>
                  <a:ext uri="{FF2B5EF4-FFF2-40B4-BE49-F238E27FC236}">
                    <a16:creationId xmlns:a16="http://schemas.microsoft.com/office/drawing/2014/main" id="{96EB4F3F-92C4-9522-404E-9A254261F251}"/>
                  </a:ext>
                </a:extLst>
              </p:cNvPr>
              <p:cNvSpPr txBox="1"/>
              <p:nvPr/>
            </p:nvSpPr>
            <p:spPr>
              <a:xfrm>
                <a:off x="9544244" y="8697686"/>
                <a:ext cx="7899869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DM Serif Display"/>
                      </a:rPr>
                      <m:t>𝑣</m:t>
                    </m:r>
                  </m:oMath>
                </a14:m>
                <a:r>
                  <a:rPr lang="en-US" sz="1600" b="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: Cost per unit of capital for the lender (variable cost component)</a:t>
                </a:r>
              </a:p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DM Serif Display"/>
                      </a:rPr>
                      <m:t>𝑡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: A parameter representing effort incentives and monitoring impact on loan feasibility</a:t>
                </a:r>
                <a:endParaRPr lang="en-US" sz="1600" b="0" dirty="0">
                  <a:solidFill>
                    <a:schemeClr val="tx1"/>
                  </a:solidFill>
                  <a:latin typeface="DM Serif Display"/>
                  <a:sym typeface="DM Serif Display"/>
                </a:endParaRPr>
              </a:p>
            </p:txBody>
          </p:sp>
        </mc:Choice>
        <mc:Fallback>
          <p:sp>
            <p:nvSpPr>
              <p:cNvPr id="4" name="Google Shape;115;p15">
                <a:extLst>
                  <a:ext uri="{FF2B5EF4-FFF2-40B4-BE49-F238E27FC236}">
                    <a16:creationId xmlns:a16="http://schemas.microsoft.com/office/drawing/2014/main" id="{96EB4F3F-92C4-9522-404E-9A254261F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244" y="8697686"/>
                <a:ext cx="7899869" cy="492443"/>
              </a:xfrm>
              <a:prstGeom prst="rect">
                <a:avLst/>
              </a:prstGeom>
              <a:blipFill>
                <a:blip r:embed="rId6"/>
                <a:stretch>
                  <a:fillRect l="-849" t="-12346" r="-463" b="-246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32251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22"/>
          <p:cNvCxnSpPr/>
          <p:nvPr/>
        </p:nvCxnSpPr>
        <p:spPr>
          <a:xfrm rot="10800000">
            <a:off x="9144000" y="1028700"/>
            <a:ext cx="0" cy="8229600"/>
          </a:xfrm>
          <a:prstGeom prst="straightConnector1">
            <a:avLst/>
          </a:prstGeom>
          <a:noFill/>
          <a:ln w="9525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8DD07183-7BF4-F94F-5842-DF5628003A8F}"/>
              </a:ext>
            </a:extLst>
          </p:cNvPr>
          <p:cNvGrpSpPr/>
          <p:nvPr/>
        </p:nvGrpSpPr>
        <p:grpSpPr>
          <a:xfrm>
            <a:off x="832873" y="1804380"/>
            <a:ext cx="7702188" cy="6832560"/>
            <a:chOff x="784748" y="2425741"/>
            <a:chExt cx="7702188" cy="683256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3338617-CEFD-8634-4C35-CD7D8B0D9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4748" y="2717338"/>
              <a:ext cx="7702188" cy="654096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38E556-8213-5DBC-E055-CDC6A6CF8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24300" y="2425741"/>
              <a:ext cx="4562636" cy="291597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D10BC698-0949-6B49-B1A5-8CD6D679C0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8587111"/>
                  </p:ext>
                </p:extLst>
              </p:nvPr>
            </p:nvGraphicFramePr>
            <p:xfrm>
              <a:off x="9535891" y="1678125"/>
              <a:ext cx="7899873" cy="6217794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449409">
                      <a:extLst>
                        <a:ext uri="{9D8B030D-6E8A-4147-A177-3AD203B41FA5}">
                          <a16:colId xmlns:a16="http://schemas.microsoft.com/office/drawing/2014/main" val="3924349076"/>
                        </a:ext>
                      </a:extLst>
                    </a:gridCol>
                    <a:gridCol w="6450464">
                      <a:extLst>
                        <a:ext uri="{9D8B030D-6E8A-4147-A177-3AD203B41FA5}">
                          <a16:colId xmlns:a16="http://schemas.microsoft.com/office/drawing/2014/main" val="2499928577"/>
                        </a:ext>
                      </a:extLst>
                    </a:gridCol>
                  </a:tblGrid>
                  <a:tr h="371362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Descriptions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880175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3a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Lender’s bargaining problem under a monitored loan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oMath>
                          </a14:m>
                          <a:r>
                            <a:rPr lang="en-US" sz="1600" dirty="0">
                              <a:latin typeface="DM Serif Display" pitchFamily="2" charset="0"/>
                            </a:rPr>
                            <a:t>: The expected repayment from</a:t>
                          </a:r>
                          <a:r>
                            <a:rPr lang="en-US" sz="1600" baseline="0" dirty="0">
                              <a:latin typeface="DM Serif Display" pitchFamily="2" charset="0"/>
                            </a:rPr>
                            <a:t> the entrepreneur</a:t>
                          </a:r>
                          <a:r>
                            <a:rPr lang="en-US" sz="1600" dirty="0">
                              <a:latin typeface="DM Serif Display" pitchFamily="2" charset="0"/>
                            </a:rPr>
                            <a:t> 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𝑣𝑐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: The</a:t>
                          </a:r>
                          <a:r>
                            <a:rPr lang="en-US" sz="1600" b="0" baseline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 lender’s total costs</a:t>
                          </a:r>
                          <a:endParaRPr lang="en-US" sz="1600" b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3773854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3b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Ensures entrepreneurs’ selection of optimal probability of success is higher than 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879776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4a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Lender’s bargaining problem under a non-monitored loan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2360223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4b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Ensures entrepreneurs’ selection of optimal probability of success is higher than 0</a:t>
                          </a: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8638218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4c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 selects the optimal probability of success by balancing the benefits and costs of effort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Higher effort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160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 increases the probability</a:t>
                          </a:r>
                          <a:r>
                            <a:rPr lang="en-US" sz="1600" baseline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 of success, leading to greater revenue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6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oMath>
                          </a14:m>
                          <a:r>
                            <a:rPr lang="en-US" sz="1600" b="0" baseline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, but also incurs higher effort costs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oMath>
                          </a14:m>
                          <a:endParaRPr lang="en-US" sz="1600" b="0" baseline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  <a:p>
                          <a:pPr marL="285750" marR="0" lvl="0" indent="-28575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US" sz="160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Also has to ensure the expected repayment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𝑅𝑞</m:t>
                              </m:r>
                            </m:oMath>
                          </a14:m>
                          <a:r>
                            <a:rPr lang="en-US" sz="1600" dirty="0">
                              <a:latin typeface="DM Serif Display" pitchFamily="2" charset="0"/>
                            </a:rPr>
                            <a:t> aligns with the loan’s feasibility</a:t>
                          </a:r>
                          <a:r>
                            <a:rPr lang="en-US" sz="1600" baseline="0" dirty="0">
                              <a:latin typeface="DM Serif Display" pitchFamily="2" charset="0"/>
                            </a:rPr>
                            <a:t> conditions </a:t>
                          </a:r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583105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D10BC698-0949-6B49-B1A5-8CD6D679C0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8587111"/>
                  </p:ext>
                </p:extLst>
              </p:nvPr>
            </p:nvGraphicFramePr>
            <p:xfrm>
              <a:off x="9535891" y="1678125"/>
              <a:ext cx="7899873" cy="6217794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449409">
                      <a:extLst>
                        <a:ext uri="{9D8B030D-6E8A-4147-A177-3AD203B41FA5}">
                          <a16:colId xmlns:a16="http://schemas.microsoft.com/office/drawing/2014/main" val="3924349076"/>
                        </a:ext>
                      </a:extLst>
                    </a:gridCol>
                    <a:gridCol w="6450464">
                      <a:extLst>
                        <a:ext uri="{9D8B030D-6E8A-4147-A177-3AD203B41FA5}">
                          <a16:colId xmlns:a16="http://schemas.microsoft.com/office/drawing/2014/main" val="2499928577"/>
                        </a:ext>
                      </a:extLst>
                    </a:gridCol>
                  </a:tblGrid>
                  <a:tr h="371362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Descriptions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880175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3a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36364" r="-378" b="-45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773854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3b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Ensures entrepreneurs’ selection of optimal probability of success is higher than 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879776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4a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Lender’s bargaining problem under a non-monitored loan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2360223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4b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Ensures entrepreneurs’ selection of optimal probability of success is higher than 0</a:t>
                          </a: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8638218"/>
                      </a:ext>
                    </a:extLst>
                  </a:tr>
                  <a:tr h="1554480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4c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301569" r="-378" b="-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583105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693454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Trade-offs Model </a:t>
            </a:r>
            <a:r>
              <a:rPr lang="en-US" sz="46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 Monitored and Nonmonitored Loan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9BC992-0F06-1AA9-C627-81E96E1B9F97}"/>
              </a:ext>
            </a:extLst>
          </p:cNvPr>
          <p:cNvGrpSpPr/>
          <p:nvPr/>
        </p:nvGrpSpPr>
        <p:grpSpPr>
          <a:xfrm>
            <a:off x="1114799" y="1923719"/>
            <a:ext cx="16058402" cy="7462372"/>
            <a:chOff x="1028700" y="1886901"/>
            <a:chExt cx="15620282" cy="726662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2776A6-D8E7-E332-6101-5180BB9060C4}"/>
                </a:ext>
              </a:extLst>
            </p:cNvPr>
            <p:cNvSpPr/>
            <p:nvPr/>
          </p:nvSpPr>
          <p:spPr>
            <a:xfrm>
              <a:off x="15173596" y="1886901"/>
              <a:ext cx="1475386" cy="7266623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46EFDAD-5703-4A98-76EF-3872D6DD6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734942" y="-1819340"/>
              <a:ext cx="7266623" cy="1467910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58C00D6-73FE-21E8-01CB-E7C03048C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14261275" y="1666250"/>
              <a:ext cx="1303920" cy="290386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9333F6D-0832-7824-53FC-D8CF3C846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6423014" y="1778963"/>
              <a:ext cx="1534519" cy="2909039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9BB5EA3-EAD3-2DE7-3F87-A7558ECDA8EA}"/>
              </a:ext>
            </a:extLst>
          </p:cNvPr>
          <p:cNvSpPr/>
          <p:nvPr/>
        </p:nvSpPr>
        <p:spPr>
          <a:xfrm>
            <a:off x="1114799" y="1923718"/>
            <a:ext cx="16058402" cy="7462371"/>
          </a:xfrm>
          <a:prstGeom prst="rect">
            <a:avLst/>
          </a:prstGeom>
          <a:solidFill>
            <a:srgbClr val="A6A6A6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115;p15">
            <a:extLst>
              <a:ext uri="{FF2B5EF4-FFF2-40B4-BE49-F238E27FC236}">
                <a16:creationId xmlns:a16="http://schemas.microsoft.com/office/drawing/2014/main" id="{F0883C22-27D0-F750-80AF-F49156366DFA}"/>
              </a:ext>
            </a:extLst>
          </p:cNvPr>
          <p:cNvSpPr txBox="1"/>
          <p:nvPr/>
        </p:nvSpPr>
        <p:spPr>
          <a:xfrm>
            <a:off x="5464805" y="8125646"/>
            <a:ext cx="31178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Probability of project success 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3" name="Google Shape;114;p15">
            <a:extLst>
              <a:ext uri="{FF2B5EF4-FFF2-40B4-BE49-F238E27FC236}">
                <a16:creationId xmlns:a16="http://schemas.microsoft.com/office/drawing/2014/main" id="{BD871B24-FA8A-83FA-7B5F-2DF7036F0043}"/>
              </a:ext>
            </a:extLst>
          </p:cNvPr>
          <p:cNvSpPr txBox="1"/>
          <p:nvPr/>
        </p:nvSpPr>
        <p:spPr>
          <a:xfrm>
            <a:off x="1670571" y="2610623"/>
            <a:ext cx="7086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Model for </a:t>
            </a:r>
            <a:r>
              <a:rPr lang="en-US" sz="30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Borrowers Bargaining Power</a:t>
            </a:r>
            <a:endParaRPr sz="3000" dirty="0"/>
          </a:p>
        </p:txBody>
      </p:sp>
      <p:sp>
        <p:nvSpPr>
          <p:cNvPr id="4" name="Google Shape;114;p15">
            <a:extLst>
              <a:ext uri="{FF2B5EF4-FFF2-40B4-BE49-F238E27FC236}">
                <a16:creationId xmlns:a16="http://schemas.microsoft.com/office/drawing/2014/main" id="{93107AE3-DD54-F428-3397-4F6C8A0A1A60}"/>
              </a:ext>
            </a:extLst>
          </p:cNvPr>
          <p:cNvSpPr txBox="1"/>
          <p:nvPr/>
        </p:nvSpPr>
        <p:spPr>
          <a:xfrm>
            <a:off x="9220734" y="2610623"/>
            <a:ext cx="7086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Model for </a:t>
            </a:r>
            <a:r>
              <a:rPr lang="en-US" sz="30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Lenders Bargaining power</a:t>
            </a:r>
            <a:endParaRPr sz="3000" dirty="0"/>
          </a:p>
        </p:txBody>
      </p:sp>
      <p:sp>
        <p:nvSpPr>
          <p:cNvPr id="8" name="Google Shape;115;p15">
            <a:extLst>
              <a:ext uri="{FF2B5EF4-FFF2-40B4-BE49-F238E27FC236}">
                <a16:creationId xmlns:a16="http://schemas.microsoft.com/office/drawing/2014/main" id="{4B9BD5E8-E434-11E2-8050-FB600A445EE0}"/>
              </a:ext>
            </a:extLst>
          </p:cNvPr>
          <p:cNvSpPr txBox="1"/>
          <p:nvPr/>
        </p:nvSpPr>
        <p:spPr>
          <a:xfrm rot="16200000">
            <a:off x="111678" y="5516403"/>
            <a:ext cx="366439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Output price and repayment terms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2" name="Google Shape;115;p15">
            <a:extLst>
              <a:ext uri="{FF2B5EF4-FFF2-40B4-BE49-F238E27FC236}">
                <a16:creationId xmlns:a16="http://schemas.microsoft.com/office/drawing/2014/main" id="{E3A64C7F-C6D0-96D0-1515-3B1843AC975D}"/>
              </a:ext>
            </a:extLst>
          </p:cNvPr>
          <p:cNvSpPr txBox="1"/>
          <p:nvPr/>
        </p:nvSpPr>
        <p:spPr>
          <a:xfrm>
            <a:off x="2693820" y="6209799"/>
            <a:ext cx="264860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Concave curve: Entrepreneur’s marginal benefit of increasing the probability of success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3" name="Google Shape;115;p15">
            <a:extLst>
              <a:ext uri="{FF2B5EF4-FFF2-40B4-BE49-F238E27FC236}">
                <a16:creationId xmlns:a16="http://schemas.microsoft.com/office/drawing/2014/main" id="{7CA0FEB1-6C18-C3C7-BB0F-0CD9EC0344E7}"/>
              </a:ext>
            </a:extLst>
          </p:cNvPr>
          <p:cNvSpPr txBox="1"/>
          <p:nvPr/>
        </p:nvSpPr>
        <p:spPr>
          <a:xfrm>
            <a:off x="6011604" y="4076278"/>
            <a:ext cx="2648609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Dashed Hyperbolas: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Zero-profit condition for monitored loans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Solid Hyperbolas: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Zero-profit condition for non-monitored loans</a:t>
            </a:r>
          </a:p>
        </p:txBody>
      </p:sp>
      <p:sp>
        <p:nvSpPr>
          <p:cNvPr id="14" name="Google Shape;115;p15">
            <a:extLst>
              <a:ext uri="{FF2B5EF4-FFF2-40B4-BE49-F238E27FC236}">
                <a16:creationId xmlns:a16="http://schemas.microsoft.com/office/drawing/2014/main" id="{A352A180-1B45-F68C-266B-74C1648B8F1D}"/>
              </a:ext>
            </a:extLst>
          </p:cNvPr>
          <p:cNvSpPr txBox="1"/>
          <p:nvPr/>
        </p:nvSpPr>
        <p:spPr>
          <a:xfrm>
            <a:off x="12711263" y="8123179"/>
            <a:ext cx="31178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Probability of project success 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5" name="Google Shape;115;p15">
            <a:extLst>
              <a:ext uri="{FF2B5EF4-FFF2-40B4-BE49-F238E27FC236}">
                <a16:creationId xmlns:a16="http://schemas.microsoft.com/office/drawing/2014/main" id="{80B90DD6-ED98-ABAB-906A-59BB69729E3D}"/>
              </a:ext>
            </a:extLst>
          </p:cNvPr>
          <p:cNvSpPr txBox="1"/>
          <p:nvPr/>
        </p:nvSpPr>
        <p:spPr>
          <a:xfrm rot="16200000">
            <a:off x="7358136" y="5516402"/>
            <a:ext cx="366439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Output price and repayment terms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6" name="Google Shape;115;p15">
            <a:extLst>
              <a:ext uri="{FF2B5EF4-FFF2-40B4-BE49-F238E27FC236}">
                <a16:creationId xmlns:a16="http://schemas.microsoft.com/office/drawing/2014/main" id="{63729054-1838-A65D-A673-D82DCC030DD2}"/>
              </a:ext>
            </a:extLst>
          </p:cNvPr>
          <p:cNvSpPr txBox="1"/>
          <p:nvPr/>
        </p:nvSpPr>
        <p:spPr>
          <a:xfrm>
            <a:off x="9940278" y="6209798"/>
            <a:ext cx="264860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Concave curve: Entrepreneur’s marginal benefit of increasing the probability of success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7" name="Google Shape;115;p15">
            <a:extLst>
              <a:ext uri="{FF2B5EF4-FFF2-40B4-BE49-F238E27FC236}">
                <a16:creationId xmlns:a16="http://schemas.microsoft.com/office/drawing/2014/main" id="{51536F92-F558-88FB-F3C4-B0076F2EF135}"/>
              </a:ext>
            </a:extLst>
          </p:cNvPr>
          <p:cNvSpPr txBox="1"/>
          <p:nvPr/>
        </p:nvSpPr>
        <p:spPr>
          <a:xfrm>
            <a:off x="13258062" y="4076277"/>
            <a:ext cx="2648609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Dashed Hyperbolas: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Zero-profit condition for monitored loans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Solid Hyperbolas: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Zero-profit condition for non-monitored loans</a:t>
            </a:r>
          </a:p>
        </p:txBody>
      </p:sp>
    </p:spTree>
    <p:extLst>
      <p:ext uri="{BB962C8B-B14F-4D97-AF65-F5344CB8AC3E}">
        <p14:creationId xmlns:p14="http://schemas.microsoft.com/office/powerpoint/2010/main" val="374826983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Trade-offs Model </a:t>
            </a:r>
            <a:r>
              <a:rPr lang="en-US" sz="46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 Monitored and Nonmonitored Loan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CC926-F7F6-CB1E-17F4-19630D95DDAC}"/>
              </a:ext>
            </a:extLst>
          </p:cNvPr>
          <p:cNvGrpSpPr/>
          <p:nvPr/>
        </p:nvGrpSpPr>
        <p:grpSpPr>
          <a:xfrm>
            <a:off x="1114799" y="1923719"/>
            <a:ext cx="16058402" cy="7462372"/>
            <a:chOff x="1114799" y="1923719"/>
            <a:chExt cx="16058402" cy="746237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09BC992-0F06-1AA9-C627-81E96E1B9F97}"/>
                </a:ext>
              </a:extLst>
            </p:cNvPr>
            <p:cNvGrpSpPr/>
            <p:nvPr/>
          </p:nvGrpSpPr>
          <p:grpSpPr>
            <a:xfrm>
              <a:off x="1114799" y="1923719"/>
              <a:ext cx="16058402" cy="7462372"/>
              <a:chOff x="1028700" y="1886901"/>
              <a:chExt cx="15620282" cy="7266624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C2776A6-D8E7-E332-6101-5180BB9060C4}"/>
                  </a:ext>
                </a:extLst>
              </p:cNvPr>
              <p:cNvSpPr/>
              <p:nvPr/>
            </p:nvSpPr>
            <p:spPr>
              <a:xfrm>
                <a:off x="15173596" y="1886901"/>
                <a:ext cx="1475386" cy="7266623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46EFDAD-5703-4A98-76EF-3872D6DD69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5400000">
                <a:off x="4734942" y="-1819340"/>
                <a:ext cx="7266623" cy="14679107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C58C00D6-73FE-21E8-01CB-E7C03048C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4261275" y="1666250"/>
                <a:ext cx="1303920" cy="290386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9333F6D-0832-7824-53FC-D8CF3C846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6423014" y="1778963"/>
                <a:ext cx="1534519" cy="2909039"/>
              </a:xfrm>
              <a:prstGeom prst="rect">
                <a:avLst/>
              </a:prstGeom>
            </p:spPr>
          </p:pic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2845295-F979-F1F9-C420-7977C2E8A8D1}"/>
                </a:ext>
              </a:extLst>
            </p:cNvPr>
            <p:cNvSpPr/>
            <p:nvPr/>
          </p:nvSpPr>
          <p:spPr>
            <a:xfrm>
              <a:off x="5600700" y="5863590"/>
              <a:ext cx="2194560" cy="21945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632E126-268A-8A6B-745A-7300392171F7}"/>
                </a:ext>
              </a:extLst>
            </p:cNvPr>
            <p:cNvSpPr/>
            <p:nvPr/>
          </p:nvSpPr>
          <p:spPr>
            <a:xfrm>
              <a:off x="11823697" y="5930241"/>
              <a:ext cx="2194560" cy="21945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Google Shape;115;p15">
              <a:extLst>
                <a:ext uri="{FF2B5EF4-FFF2-40B4-BE49-F238E27FC236}">
                  <a16:creationId xmlns:a16="http://schemas.microsoft.com/office/drawing/2014/main" id="{408375FF-3D83-FB7C-0071-638287113276}"/>
                </a:ext>
              </a:extLst>
            </p:cNvPr>
            <p:cNvSpPr txBox="1"/>
            <p:nvPr/>
          </p:nvSpPr>
          <p:spPr>
            <a:xfrm>
              <a:off x="5826631" y="8363280"/>
              <a:ext cx="2095672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Deadweight Loss or Monitoring Cost</a:t>
              </a:r>
              <a:endParaRPr lang="en-US" sz="1800" dirty="0">
                <a:solidFill>
                  <a:srgbClr val="C03221"/>
                </a:solidFill>
                <a:latin typeface="DM Serif Display"/>
                <a:sym typeface="DM Serif Display"/>
              </a:endParaRPr>
            </a:p>
          </p:txBody>
        </p:sp>
        <p:sp>
          <p:nvSpPr>
            <p:cNvPr id="8" name="Google Shape;115;p15">
              <a:extLst>
                <a:ext uri="{FF2B5EF4-FFF2-40B4-BE49-F238E27FC236}">
                  <a16:creationId xmlns:a16="http://schemas.microsoft.com/office/drawing/2014/main" id="{54615341-DDA2-1BBC-4024-4A5A85113178}"/>
                </a:ext>
              </a:extLst>
            </p:cNvPr>
            <p:cNvSpPr txBox="1"/>
            <p:nvPr/>
          </p:nvSpPr>
          <p:spPr>
            <a:xfrm>
              <a:off x="12012596" y="8363280"/>
              <a:ext cx="3117879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Deadweight Loss or Monitoring Cost</a:t>
              </a:r>
              <a:endParaRPr lang="en-US" sz="1800" dirty="0">
                <a:solidFill>
                  <a:srgbClr val="C03221"/>
                </a:solidFill>
                <a:latin typeface="DM Serif Display"/>
                <a:sym typeface="DM Serif Display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825ADBE-E721-8CB4-FA02-C6108116BC3C}"/>
                </a:ext>
              </a:extLst>
            </p:cNvPr>
            <p:cNvSpPr/>
            <p:nvPr/>
          </p:nvSpPr>
          <p:spPr>
            <a:xfrm>
              <a:off x="4373999" y="3698440"/>
              <a:ext cx="548640" cy="5486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30EEBED-609C-9A49-6221-A532CE3E2B37}"/>
                </a:ext>
              </a:extLst>
            </p:cNvPr>
            <p:cNvSpPr/>
            <p:nvPr/>
          </p:nvSpPr>
          <p:spPr>
            <a:xfrm>
              <a:off x="6505099" y="5537234"/>
              <a:ext cx="548640" cy="5486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905B560-9FEB-8E85-AE52-14FF19A18976}"/>
                </a:ext>
              </a:extLst>
            </p:cNvPr>
            <p:cNvSpPr/>
            <p:nvPr/>
          </p:nvSpPr>
          <p:spPr>
            <a:xfrm>
              <a:off x="6425154" y="7855706"/>
              <a:ext cx="548640" cy="5486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Google Shape;115;p15">
              <a:extLst>
                <a:ext uri="{FF2B5EF4-FFF2-40B4-BE49-F238E27FC236}">
                  <a16:creationId xmlns:a16="http://schemas.microsoft.com/office/drawing/2014/main" id="{0B4A1438-F73C-091F-9A1A-B8A7295104F4}"/>
                </a:ext>
              </a:extLst>
            </p:cNvPr>
            <p:cNvSpPr txBox="1"/>
            <p:nvPr/>
          </p:nvSpPr>
          <p:spPr>
            <a:xfrm>
              <a:off x="3065489" y="7399712"/>
              <a:ext cx="2588307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Optimal probability of success by entrepreneur</a:t>
              </a:r>
              <a:endParaRPr lang="en-US" sz="1800" dirty="0">
                <a:solidFill>
                  <a:srgbClr val="C03221"/>
                </a:solidFill>
                <a:latin typeface="DM Serif Display"/>
                <a:sym typeface="DM Serif Display"/>
              </a:endParaRPr>
            </a:p>
          </p:txBody>
        </p:sp>
        <p:sp>
          <p:nvSpPr>
            <p:cNvPr id="16" name="Google Shape;115;p15">
              <a:extLst>
                <a:ext uri="{FF2B5EF4-FFF2-40B4-BE49-F238E27FC236}">
                  <a16:creationId xmlns:a16="http://schemas.microsoft.com/office/drawing/2014/main" id="{AE6756BC-B207-9570-034E-006B8432E044}"/>
                </a:ext>
              </a:extLst>
            </p:cNvPr>
            <p:cNvSpPr txBox="1"/>
            <p:nvPr/>
          </p:nvSpPr>
          <p:spPr>
            <a:xfrm>
              <a:off x="6074791" y="4864731"/>
              <a:ext cx="3117844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Optimal repayment level R set by the lender in equilibrium</a:t>
              </a:r>
              <a:endParaRPr lang="en-US" sz="1800" dirty="0">
                <a:solidFill>
                  <a:srgbClr val="C03221"/>
                </a:solidFill>
                <a:latin typeface="DM Serif Display"/>
                <a:sym typeface="DM Serif Display"/>
              </a:endParaRPr>
            </a:p>
          </p:txBody>
        </p:sp>
        <p:sp>
          <p:nvSpPr>
            <p:cNvPr id="17" name="Google Shape;115;p15">
              <a:extLst>
                <a:ext uri="{FF2B5EF4-FFF2-40B4-BE49-F238E27FC236}">
                  <a16:creationId xmlns:a16="http://schemas.microsoft.com/office/drawing/2014/main" id="{A4ABB123-CF39-8B5D-A1A5-739AB5DD14A6}"/>
                </a:ext>
              </a:extLst>
            </p:cNvPr>
            <p:cNvSpPr txBox="1"/>
            <p:nvPr/>
          </p:nvSpPr>
          <p:spPr>
            <a:xfrm>
              <a:off x="5332250" y="3947089"/>
              <a:ext cx="2735386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Optimal project size q under the German system</a:t>
              </a:r>
              <a:endParaRPr lang="en-US" sz="1800" dirty="0">
                <a:solidFill>
                  <a:srgbClr val="C03221"/>
                </a:solidFill>
                <a:latin typeface="DM Serif Display"/>
                <a:sym typeface="DM Serif Display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98FC108-B85E-9A29-5DFD-24A392635C20}"/>
                </a:ext>
              </a:extLst>
            </p:cNvPr>
            <p:cNvCxnSpPr>
              <a:cxnSpLocks/>
              <a:stCxn id="15" idx="2"/>
              <a:endCxn id="14" idx="2"/>
            </p:cNvCxnSpPr>
            <p:nvPr/>
          </p:nvCxnSpPr>
          <p:spPr>
            <a:xfrm>
              <a:off x="4359643" y="7953710"/>
              <a:ext cx="2065511" cy="17631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8F8F196-754F-BFC5-0B6D-ED3B0AB3D150}"/>
                </a:ext>
              </a:extLst>
            </p:cNvPr>
            <p:cNvCxnSpPr>
              <a:stCxn id="17" idx="1"/>
            </p:cNvCxnSpPr>
            <p:nvPr/>
          </p:nvCxnSpPr>
          <p:spPr>
            <a:xfrm flipH="1" flipV="1">
              <a:off x="4922639" y="4018617"/>
              <a:ext cx="409611" cy="20547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CB97954-DC02-E77B-CCFE-341A125B7268}"/>
                </a:ext>
              </a:extLst>
            </p:cNvPr>
            <p:cNvCxnSpPr>
              <a:endCxn id="13" idx="6"/>
            </p:cNvCxnSpPr>
            <p:nvPr/>
          </p:nvCxnSpPr>
          <p:spPr>
            <a:xfrm flipH="1">
              <a:off x="7053739" y="5423413"/>
              <a:ext cx="609556" cy="38814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946678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Trade-offs Model </a:t>
            </a:r>
            <a:r>
              <a:rPr lang="en-US" sz="46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 Monitored and Nonmonitored Loan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9BC992-0F06-1AA9-C627-81E96E1B9F97}"/>
              </a:ext>
            </a:extLst>
          </p:cNvPr>
          <p:cNvGrpSpPr/>
          <p:nvPr/>
        </p:nvGrpSpPr>
        <p:grpSpPr>
          <a:xfrm>
            <a:off x="1114799" y="1923719"/>
            <a:ext cx="16058402" cy="7462372"/>
            <a:chOff x="1028700" y="1886901"/>
            <a:chExt cx="15620282" cy="726662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2776A6-D8E7-E332-6101-5180BB9060C4}"/>
                </a:ext>
              </a:extLst>
            </p:cNvPr>
            <p:cNvSpPr/>
            <p:nvPr/>
          </p:nvSpPr>
          <p:spPr>
            <a:xfrm>
              <a:off x="15173596" y="1886901"/>
              <a:ext cx="1475386" cy="7266623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46EFDAD-5703-4A98-76EF-3872D6DD6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734942" y="-1819340"/>
              <a:ext cx="7266623" cy="1467910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58C00D6-73FE-21E8-01CB-E7C03048C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14261275" y="1666250"/>
              <a:ext cx="1303920" cy="290386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9333F6D-0832-7824-53FC-D8CF3C846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6423014" y="1778963"/>
              <a:ext cx="1534519" cy="2909039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9BB5EA3-EAD3-2DE7-3F87-A7558ECDA8EA}"/>
              </a:ext>
            </a:extLst>
          </p:cNvPr>
          <p:cNvSpPr/>
          <p:nvPr/>
        </p:nvSpPr>
        <p:spPr>
          <a:xfrm>
            <a:off x="1114799" y="1923718"/>
            <a:ext cx="16058402" cy="7462371"/>
          </a:xfrm>
          <a:prstGeom prst="rect">
            <a:avLst/>
          </a:prstGeom>
          <a:solidFill>
            <a:srgbClr val="A6A6A6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Google Shape;115;p15">
            <a:extLst>
              <a:ext uri="{FF2B5EF4-FFF2-40B4-BE49-F238E27FC236}">
                <a16:creationId xmlns:a16="http://schemas.microsoft.com/office/drawing/2014/main" id="{FED5C190-6E96-CABC-A887-1BAD76293618}"/>
              </a:ext>
            </a:extLst>
          </p:cNvPr>
          <p:cNvSpPr txBox="1"/>
          <p:nvPr/>
        </p:nvSpPr>
        <p:spPr>
          <a:xfrm>
            <a:off x="1943094" y="2156742"/>
            <a:ext cx="14262533" cy="627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C03221"/>
                </a:solidFill>
                <a:latin typeface="DM Serif Display"/>
                <a:sym typeface="DM Serif Display"/>
              </a:rPr>
              <a:t>Trade-Offs Between Loan Types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Monitored loans ensure higher project success probabilities but come with additional monitoring costs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Non-monitored loans avoid monitoring costs but suffer from moral hazard, leading to lower effort and efficiency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C03221"/>
                </a:solidFill>
                <a:latin typeface="DM Serif Display"/>
                <a:sym typeface="DM Serif Display"/>
              </a:rPr>
              <a:t>Influence of Bargaining Power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When borrowers have bargaining power, Figure 1a, non-monitored loans are more attractive due to reduced costs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When lenders have bargaining power, Figure 1b, they might favor monitored loans to secure higher returns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C03221"/>
                </a:solidFill>
                <a:latin typeface="DM Serif Display"/>
                <a:sym typeface="DM Serif Display"/>
              </a:rPr>
              <a:t>Conditions for Equilibrium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The figures visually illustrate the conditions under which an entrepreneur or lender would prefer one type of loan over the other. These conditions depend on: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The relative size of monitoring costs M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The deadweight loss due to moral hazard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Bargaining power distribution</a:t>
            </a:r>
          </a:p>
        </p:txBody>
      </p:sp>
      <p:sp>
        <p:nvSpPr>
          <p:cNvPr id="20" name="Google Shape;115;p15">
            <a:extLst>
              <a:ext uri="{FF2B5EF4-FFF2-40B4-BE49-F238E27FC236}">
                <a16:creationId xmlns:a16="http://schemas.microsoft.com/office/drawing/2014/main" id="{3D93C858-3C8A-E23E-9A17-3C0B8DE0B798}"/>
              </a:ext>
            </a:extLst>
          </p:cNvPr>
          <p:cNvSpPr txBox="1"/>
          <p:nvPr/>
        </p:nvSpPr>
        <p:spPr>
          <a:xfrm>
            <a:off x="1943094" y="8417628"/>
            <a:ext cx="14262533" cy="743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DM Serif Display"/>
                <a:sym typeface="DM Serif Display"/>
              </a:rPr>
              <a:t>When lenders have bargaining power, successful surplus is captured by the lender, leaving less for the borrower. Lowers borrower’s incentives and efforts</a:t>
            </a:r>
          </a:p>
        </p:txBody>
      </p:sp>
    </p:spTree>
    <p:extLst>
      <p:ext uri="{BB962C8B-B14F-4D97-AF65-F5344CB8AC3E}">
        <p14:creationId xmlns:p14="http://schemas.microsoft.com/office/powerpoint/2010/main" val="311584460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22"/>
          <p:cNvCxnSpPr/>
          <p:nvPr/>
        </p:nvCxnSpPr>
        <p:spPr>
          <a:xfrm rot="10800000">
            <a:off x="9144000" y="1028700"/>
            <a:ext cx="0" cy="8229600"/>
          </a:xfrm>
          <a:prstGeom prst="straightConnector1">
            <a:avLst/>
          </a:prstGeom>
          <a:noFill/>
          <a:ln w="9525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79ABD3C-8AFC-4E98-8FEC-F27742949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76" y="3897344"/>
            <a:ext cx="8074304" cy="2277771"/>
          </a:xfrm>
          <a:prstGeom prst="rect">
            <a:avLst/>
          </a:prstGeom>
        </p:spPr>
      </p:pic>
      <p:sp>
        <p:nvSpPr>
          <p:cNvPr id="4" name="Google Shape;114;p15">
            <a:extLst>
              <a:ext uri="{FF2B5EF4-FFF2-40B4-BE49-F238E27FC236}">
                <a16:creationId xmlns:a16="http://schemas.microsoft.com/office/drawing/2014/main" id="{16FB41C6-4A9E-4684-6234-2E8336E19EAF}"/>
              </a:ext>
            </a:extLst>
          </p:cNvPr>
          <p:cNvSpPr txBox="1"/>
          <p:nvPr/>
        </p:nvSpPr>
        <p:spPr>
          <a:xfrm>
            <a:off x="984903" y="2497594"/>
            <a:ext cx="7086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C03221"/>
                </a:solidFill>
                <a:latin typeface="DM Serif Display"/>
                <a:sym typeface="DM Serif Display"/>
              </a:rPr>
              <a:t>German Equilibrium</a:t>
            </a:r>
            <a:endParaRPr sz="3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E7D2100D-32A6-8469-22AE-4BE152A497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5647386"/>
                  </p:ext>
                </p:extLst>
              </p:nvPr>
            </p:nvGraphicFramePr>
            <p:xfrm>
              <a:off x="9587976" y="2168078"/>
              <a:ext cx="7899873" cy="5736302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449409">
                      <a:extLst>
                        <a:ext uri="{9D8B030D-6E8A-4147-A177-3AD203B41FA5}">
                          <a16:colId xmlns:a16="http://schemas.microsoft.com/office/drawing/2014/main" val="3924349076"/>
                        </a:ext>
                      </a:extLst>
                    </a:gridCol>
                    <a:gridCol w="6450464">
                      <a:extLst>
                        <a:ext uri="{9D8B030D-6E8A-4147-A177-3AD203B41FA5}">
                          <a16:colId xmlns:a16="http://schemas.microsoft.com/office/drawing/2014/main" val="2499928577"/>
                        </a:ext>
                      </a:extLst>
                    </a:gridCol>
                  </a:tblGrid>
                  <a:tr h="371362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Descriptions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880175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Entrepreneur’s payoff condition:</a:t>
                          </a:r>
                        </a:p>
                        <a:p>
                          <a:r>
                            <a:rPr lang="en-US" sz="1600" b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This equates the entrepreneur’s expected net revenue to the repayment and effort cost. The term in brackets captures the entrepreneur’s revenue after factoring in externalities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3773854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Lender’s zero-profit condition:</a:t>
                          </a:r>
                        </a:p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The lender’s expected repayment must cover monitoring costs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en-US" sz="1600" dirty="0">
                              <a:latin typeface="DM Serif Display" pitchFamily="2" charset="0"/>
                            </a:rPr>
                            <a:t> and variable funding cost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𝑣𝑐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en-US" sz="1600" b="0" dirty="0">
                            <a:latin typeface="DM Serif Display" pitchFamily="2" charset="0"/>
                          </a:endParaRP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879776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Effort incentive condition:</a:t>
                          </a:r>
                        </a:p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The entrepreneur adjusts effort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 to equate marginal revenue</a:t>
                          </a:r>
                          <a:r>
                            <a:rPr lang="en-US" sz="1600" b="0" baseline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 (left-hand side) to the marginal cost of effort (right-hand side)</a:t>
                          </a:r>
                          <a:endParaRPr lang="en-US" sz="1600" b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2360223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Output incentive condition: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The entrepreneur adjusts the output level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</a:rPr>
                            <a:t> such that the marginal expected revenue</a:t>
                          </a:r>
                          <a:r>
                            <a:rPr lang="en-US" sz="1600" b="0" baseline="0" dirty="0">
                              <a:latin typeface="DM Serif Display" pitchFamily="2" charset="0"/>
                            </a:rPr>
                            <a:t> equals the marginal cost of financing plus effort</a:t>
                          </a:r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8638218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Market-clearing condition:</a:t>
                          </a:r>
                        </a:p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Determines the equilibrium price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</a:rPr>
                            <a:t> based on the total</a:t>
                          </a:r>
                          <a:r>
                            <a:rPr lang="en-US" sz="1600" b="0" baseline="0" dirty="0">
                              <a:latin typeface="DM Serif Display" pitchFamily="2" charset="0"/>
                            </a:rPr>
                            <a:t> externality-adjusted output</a:t>
                          </a:r>
                          <a:endParaRPr lang="en-US" sz="1600" b="0" dirty="0">
                            <a:latin typeface="DM Serif Display" pitchFamily="2" charset="0"/>
                          </a:endParaRP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583105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E7D2100D-32A6-8469-22AE-4BE152A497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5647386"/>
                  </p:ext>
                </p:extLst>
              </p:nvPr>
            </p:nvGraphicFramePr>
            <p:xfrm>
              <a:off x="9587976" y="2168078"/>
              <a:ext cx="7899873" cy="5736302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449409">
                      <a:extLst>
                        <a:ext uri="{9D8B030D-6E8A-4147-A177-3AD203B41FA5}">
                          <a16:colId xmlns:a16="http://schemas.microsoft.com/office/drawing/2014/main" val="3924349076"/>
                        </a:ext>
                      </a:extLst>
                    </a:gridCol>
                    <a:gridCol w="6450464">
                      <a:extLst>
                        <a:ext uri="{9D8B030D-6E8A-4147-A177-3AD203B41FA5}">
                          <a16:colId xmlns:a16="http://schemas.microsoft.com/office/drawing/2014/main" val="2499928577"/>
                        </a:ext>
                      </a:extLst>
                    </a:gridCol>
                  </a:tblGrid>
                  <a:tr h="371362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Descriptions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880175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Entrepreneur’s payoff condition:</a:t>
                          </a:r>
                        </a:p>
                        <a:p>
                          <a:r>
                            <a:rPr lang="en-US" sz="1600" b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This equates the entrepreneur’s expected net revenue to the repayment and effort cost. The term in brackets captures the entrepreneur’s revenue after factoring in externalities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3773854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2568" t="-135795" r="-378" b="-3017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879776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2568" t="-234463" r="-3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2360223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2568" t="-336364" r="-378" b="-1011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8638218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5e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2568" t="-436364" r="-378" b="-11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583105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Google Shape;115;p15">
                <a:extLst>
                  <a:ext uri="{FF2B5EF4-FFF2-40B4-BE49-F238E27FC236}">
                    <a16:creationId xmlns:a16="http://schemas.microsoft.com/office/drawing/2014/main" id="{9834B9FC-77A7-7AAF-D136-B18E5219FF13}"/>
                  </a:ext>
                </a:extLst>
              </p:cNvPr>
              <p:cNvSpPr txBox="1"/>
              <p:nvPr/>
            </p:nvSpPr>
            <p:spPr>
              <a:xfrm>
                <a:off x="9587976" y="7921577"/>
                <a:ext cx="8099943" cy="12311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DM Serif Display"/>
                      </a:rPr>
                      <m:t>𝛼</m:t>
                    </m:r>
                  </m:oMath>
                </a14:m>
                <a:r>
                  <a:rPr lang="en-US" sz="1600" b="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: Represents the project’s intrinsic productivity or maximum potential revenue</a:t>
                </a:r>
              </a:p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DM Serif Display"/>
                      </a:rPr>
                      <m:t>𝛽</m:t>
                    </m:r>
                  </m:oMath>
                </a14:m>
                <a:r>
                  <a:rPr lang="en-US" sz="1600" b="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: Measures the impact of externalities on revenue, such as congestion or overproduction</a:t>
                </a:r>
              </a:p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DM Serif Display"/>
                      </a:rPr>
                      <m:t>𝑁</m:t>
                    </m:r>
                  </m:oMath>
                </a14:m>
                <a:r>
                  <a:rPr lang="en-US" sz="1600" b="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: The number of entrepreneurs in the market. Externalities scale with N, as each additional entrepreneur reduces individual revenue due to competition</a:t>
                </a:r>
              </a:p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DM Serif Display"/>
                      </a:rPr>
                      <m:t>𝑣</m:t>
                    </m:r>
                  </m:oMath>
                </a14:m>
                <a:r>
                  <a:rPr lang="en-US" sz="1600" b="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: Reflects monitoring costs in addition </a:t>
                </a:r>
                <a:r>
                  <a:rPr lang="en-US" sz="160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to funding</a:t>
                </a:r>
                <a:endParaRPr lang="en-US" sz="1600" b="0" dirty="0">
                  <a:solidFill>
                    <a:schemeClr val="tx1"/>
                  </a:solidFill>
                  <a:latin typeface="DM Serif Display"/>
                  <a:sym typeface="DM Serif Display"/>
                </a:endParaRPr>
              </a:p>
            </p:txBody>
          </p:sp>
        </mc:Choice>
        <mc:Fallback>
          <p:sp>
            <p:nvSpPr>
              <p:cNvPr id="7" name="Google Shape;115;p15">
                <a:extLst>
                  <a:ext uri="{FF2B5EF4-FFF2-40B4-BE49-F238E27FC236}">
                    <a16:creationId xmlns:a16="http://schemas.microsoft.com/office/drawing/2014/main" id="{9834B9FC-77A7-7AAF-D136-B18E5219F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7976" y="7921577"/>
                <a:ext cx="8099943" cy="1231106"/>
              </a:xfrm>
              <a:prstGeom prst="rect">
                <a:avLst/>
              </a:prstGeom>
              <a:blipFill>
                <a:blip r:embed="rId5"/>
                <a:stretch>
                  <a:fillRect l="-1580" t="-4455" r="-1053" b="-99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72688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22"/>
          <p:cNvCxnSpPr/>
          <p:nvPr/>
        </p:nvCxnSpPr>
        <p:spPr>
          <a:xfrm rot="10800000">
            <a:off x="9144000" y="1028700"/>
            <a:ext cx="0" cy="8229600"/>
          </a:xfrm>
          <a:prstGeom prst="straightConnector1">
            <a:avLst/>
          </a:prstGeom>
          <a:noFill/>
          <a:ln w="9525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0AC137A9-774E-A77F-E92D-6B1AA7E040D8}"/>
              </a:ext>
            </a:extLst>
          </p:cNvPr>
          <p:cNvGrpSpPr/>
          <p:nvPr/>
        </p:nvGrpSpPr>
        <p:grpSpPr>
          <a:xfrm>
            <a:off x="565607" y="3966810"/>
            <a:ext cx="7899998" cy="2138839"/>
            <a:chOff x="668818" y="3334651"/>
            <a:chExt cx="7899998" cy="213883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1F4EDB3-C472-670F-44A7-90136A7AD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818" y="3334651"/>
              <a:ext cx="7899998" cy="128995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31A7A6-FC63-A860-84BE-8AF948D95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818" y="4624603"/>
              <a:ext cx="7899995" cy="848887"/>
            </a:xfrm>
            <a:prstGeom prst="rect">
              <a:avLst/>
            </a:prstGeom>
          </p:spPr>
        </p:pic>
      </p:grpSp>
      <p:sp>
        <p:nvSpPr>
          <p:cNvPr id="7" name="Google Shape;114;p15">
            <a:extLst>
              <a:ext uri="{FF2B5EF4-FFF2-40B4-BE49-F238E27FC236}">
                <a16:creationId xmlns:a16="http://schemas.microsoft.com/office/drawing/2014/main" id="{9FC700F5-0DAD-27B4-CC7A-C8A11498D101}"/>
              </a:ext>
            </a:extLst>
          </p:cNvPr>
          <p:cNvSpPr txBox="1"/>
          <p:nvPr/>
        </p:nvSpPr>
        <p:spPr>
          <a:xfrm>
            <a:off x="1072054" y="2579588"/>
            <a:ext cx="7086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Anglo-Saxon Equilibrium</a:t>
            </a:r>
            <a:endParaRPr sz="3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8DE825E9-5B6E-8656-C533-2ED1AABFD3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3272166"/>
                  </p:ext>
                </p:extLst>
              </p:nvPr>
            </p:nvGraphicFramePr>
            <p:xfrm>
              <a:off x="9587976" y="2168078"/>
              <a:ext cx="7899873" cy="5973954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449409">
                      <a:extLst>
                        <a:ext uri="{9D8B030D-6E8A-4147-A177-3AD203B41FA5}">
                          <a16:colId xmlns:a16="http://schemas.microsoft.com/office/drawing/2014/main" val="3924349076"/>
                        </a:ext>
                      </a:extLst>
                    </a:gridCol>
                    <a:gridCol w="6450464">
                      <a:extLst>
                        <a:ext uri="{9D8B030D-6E8A-4147-A177-3AD203B41FA5}">
                          <a16:colId xmlns:a16="http://schemas.microsoft.com/office/drawing/2014/main" val="2499928577"/>
                        </a:ext>
                      </a:extLst>
                    </a:gridCol>
                  </a:tblGrid>
                  <a:tr h="371362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Descriptions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880175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Effort adjustment condition:</a:t>
                          </a:r>
                        </a:p>
                        <a:p>
                          <a:r>
                            <a:rPr lang="en-US" sz="1600" b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The entrepreneur chooses effort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 such that the marginal benefit of effort equals its marginal cost. The left</a:t>
                          </a:r>
                          <a:r>
                            <a:rPr lang="en-US" sz="1600" b="0" baseline="0" dirty="0">
                              <a:latin typeface="DM Serif Display" pitchFamily="2" charset="0"/>
                              <a:ea typeface="Cambria Math" panose="02040503050406030204" pitchFamily="18" charset="0"/>
                            </a:rPr>
                            <a:t>-hand side represents the lender’s implicit pressure for effort under a non-monitored loan</a:t>
                          </a:r>
                          <a:endParaRPr lang="en-US" sz="1600" b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  <a:p>
                          <a:endParaRPr lang="en-US" sz="1600" b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3773854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Lender’s zero-profit condition:</a:t>
                          </a:r>
                        </a:p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The lender’s expected repayment must cover the variable cost of providing capital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en-US" sz="1600" b="0" dirty="0">
                            <a:latin typeface="DM Serif Display" pitchFamily="2" charset="0"/>
                          </a:endParaRP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879776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Entrepreneur’s payoff condition:</a:t>
                          </a:r>
                        </a:p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Balances the entrepreneur’s marginal revenue with their combined effort cost and loan repayment burden</a:t>
                          </a:r>
                          <a:endParaRPr lang="en-US" sz="1600" b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2360223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Output adjustment condition: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latin typeface="DM Serif Display" pitchFamily="2" charset="0"/>
                            </a:rPr>
                            <a:t>Adjust project size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</a:rPr>
                            <a:t> such that the financing constraints imposed by lenders balance externalities</a:t>
                          </a:r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8638218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Market-clearing condition:</a:t>
                          </a:r>
                        </a:p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Determines the equilibrium price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b="0" dirty="0">
                              <a:latin typeface="DM Serif Display" pitchFamily="2" charset="0"/>
                            </a:rPr>
                            <a:t> based on aggregate</a:t>
                          </a:r>
                          <a:r>
                            <a:rPr lang="en-US" sz="1600" b="0" baseline="0" dirty="0">
                              <a:latin typeface="DM Serif Display" pitchFamily="2" charset="0"/>
                            </a:rPr>
                            <a:t> output in the Anglo-Saxon market</a:t>
                          </a:r>
                          <a:endParaRPr lang="en-US" sz="1600" b="0" dirty="0">
                            <a:latin typeface="DM Serif Display" pitchFamily="2" charset="0"/>
                          </a:endParaRP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583105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8DE825E9-5B6E-8656-C533-2ED1AABFD3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3272166"/>
                  </p:ext>
                </p:extLst>
              </p:nvPr>
            </p:nvGraphicFramePr>
            <p:xfrm>
              <a:off x="9587976" y="2168078"/>
              <a:ext cx="7899873" cy="5973954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449409">
                      <a:extLst>
                        <a:ext uri="{9D8B030D-6E8A-4147-A177-3AD203B41FA5}">
                          <a16:colId xmlns:a16="http://schemas.microsoft.com/office/drawing/2014/main" val="3924349076"/>
                        </a:ext>
                      </a:extLst>
                    </a:gridCol>
                    <a:gridCol w="6450464">
                      <a:extLst>
                        <a:ext uri="{9D8B030D-6E8A-4147-A177-3AD203B41FA5}">
                          <a16:colId xmlns:a16="http://schemas.microsoft.com/office/drawing/2014/main" val="2499928577"/>
                        </a:ext>
                      </a:extLst>
                    </a:gridCol>
                  </a:tblGrid>
                  <a:tr h="371362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Descriptions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880175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29302" r="-378" b="-3288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773854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157955" r="-378" b="-3017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879776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Entrepreneur’s payoff condition:</a:t>
                          </a:r>
                        </a:p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Balances the entrepreneur’s marginal revenue with their combined effort cost and loan repayment burden</a:t>
                          </a:r>
                          <a:endParaRPr lang="en-US" sz="1600" b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  <a:p>
                          <a:endParaRPr lang="en-US" sz="1600" dirty="0">
                            <a:latin typeface="DM Serif Display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2360223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358523" r="-378" b="-1011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8638218"/>
                      </a:ext>
                    </a:extLst>
                  </a:tr>
                  <a:tr h="1072988"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latin typeface="DM Serif Display" pitchFamily="2" charset="0"/>
                            </a:rPr>
                            <a:t>9e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568" t="-458523" r="-378" b="-11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583105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Google Shape;115;p15">
                <a:extLst>
                  <a:ext uri="{FF2B5EF4-FFF2-40B4-BE49-F238E27FC236}">
                    <a16:creationId xmlns:a16="http://schemas.microsoft.com/office/drawing/2014/main" id="{DA905072-4701-3F63-0738-DAEA454EEE21}"/>
                  </a:ext>
                </a:extLst>
              </p:cNvPr>
              <p:cNvSpPr txBox="1"/>
              <p:nvPr/>
            </p:nvSpPr>
            <p:spPr>
              <a:xfrm>
                <a:off x="9587976" y="8164337"/>
                <a:ext cx="7899869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DM Serif Display"/>
                      </a:rPr>
                      <m:t>𝜏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: Excludes monitoring costs, representing the pure cost of funding </a:t>
                </a:r>
                <a:endParaRPr lang="en-US" sz="1600" b="0" dirty="0">
                  <a:solidFill>
                    <a:schemeClr val="tx1"/>
                  </a:solidFill>
                  <a:latin typeface="DM Serif Display"/>
                  <a:sym typeface="DM Serif Display"/>
                </a:endParaRPr>
              </a:p>
            </p:txBody>
          </p:sp>
        </mc:Choice>
        <mc:Fallback>
          <p:sp>
            <p:nvSpPr>
              <p:cNvPr id="10" name="Google Shape;115;p15">
                <a:extLst>
                  <a:ext uri="{FF2B5EF4-FFF2-40B4-BE49-F238E27FC236}">
                    <a16:creationId xmlns:a16="http://schemas.microsoft.com/office/drawing/2014/main" id="{DA905072-4701-3F63-0738-DAEA454EE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7976" y="8164337"/>
                <a:ext cx="7899869" cy="246221"/>
              </a:xfrm>
              <a:prstGeom prst="rect">
                <a:avLst/>
              </a:prstGeom>
              <a:blipFill>
                <a:blip r:embed="rId6"/>
                <a:stretch>
                  <a:fillRect l="-694" t="-21951" b="-512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903733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Equilibrium Conditions for German and Anglo-Saxon Models</a:t>
            </a:r>
            <a:endParaRPr sz="46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C7A47F-B38E-3BCD-CA55-D6ED254E4CD4}"/>
              </a:ext>
            </a:extLst>
          </p:cNvPr>
          <p:cNvGrpSpPr/>
          <p:nvPr/>
        </p:nvGrpSpPr>
        <p:grpSpPr>
          <a:xfrm>
            <a:off x="1936102" y="2087769"/>
            <a:ext cx="14415796" cy="7290166"/>
            <a:chOff x="1936102" y="2135394"/>
            <a:chExt cx="14415796" cy="729016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5AAE588-3C83-8B63-8009-2636C80A0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5498917" y="-1427421"/>
              <a:ext cx="7290166" cy="1441579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E8DFEC-5A36-ED5F-C01C-B6CFAC539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6651465" y="2448170"/>
              <a:ext cx="1326889" cy="251437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CDBFCF9-91DC-1C2B-37E0-26A993803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4159825" y="2430504"/>
              <a:ext cx="1326891" cy="254971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C9799D7-255B-94EC-4CDA-34E6DCF025CD}"/>
              </a:ext>
            </a:extLst>
          </p:cNvPr>
          <p:cNvSpPr/>
          <p:nvPr/>
        </p:nvSpPr>
        <p:spPr>
          <a:xfrm>
            <a:off x="1028700" y="2087767"/>
            <a:ext cx="16230600" cy="7290167"/>
          </a:xfrm>
          <a:prstGeom prst="rect">
            <a:avLst/>
          </a:prstGeom>
          <a:solidFill>
            <a:srgbClr val="A6A6A6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Google Shape;114;p15">
            <a:extLst>
              <a:ext uri="{FF2B5EF4-FFF2-40B4-BE49-F238E27FC236}">
                <a16:creationId xmlns:a16="http://schemas.microsoft.com/office/drawing/2014/main" id="{2BD84739-442B-B6A6-4797-CDE435BFD931}"/>
              </a:ext>
            </a:extLst>
          </p:cNvPr>
          <p:cNvSpPr txBox="1"/>
          <p:nvPr/>
        </p:nvSpPr>
        <p:spPr>
          <a:xfrm>
            <a:off x="1670571" y="2547470"/>
            <a:ext cx="7086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C03221"/>
                </a:solidFill>
                <a:latin typeface="DM Serif Display"/>
                <a:sym typeface="DM Serif Display"/>
              </a:rPr>
              <a:t>German Equilibrium</a:t>
            </a:r>
            <a:endParaRPr sz="3000" dirty="0"/>
          </a:p>
        </p:txBody>
      </p:sp>
      <p:sp>
        <p:nvSpPr>
          <p:cNvPr id="6" name="Google Shape;114;p15">
            <a:extLst>
              <a:ext uri="{FF2B5EF4-FFF2-40B4-BE49-F238E27FC236}">
                <a16:creationId xmlns:a16="http://schemas.microsoft.com/office/drawing/2014/main" id="{2E4C0054-4D04-433D-DF06-797C421E8A8B}"/>
              </a:ext>
            </a:extLst>
          </p:cNvPr>
          <p:cNvSpPr txBox="1"/>
          <p:nvPr/>
        </p:nvSpPr>
        <p:spPr>
          <a:xfrm>
            <a:off x="9220734" y="2562963"/>
            <a:ext cx="7086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Anglo-Saxon Equilibrium</a:t>
            </a:r>
            <a:endParaRPr sz="3000" dirty="0"/>
          </a:p>
        </p:txBody>
      </p:sp>
      <p:sp>
        <p:nvSpPr>
          <p:cNvPr id="11" name="Google Shape;115;p15">
            <a:extLst>
              <a:ext uri="{FF2B5EF4-FFF2-40B4-BE49-F238E27FC236}">
                <a16:creationId xmlns:a16="http://schemas.microsoft.com/office/drawing/2014/main" id="{56D471E1-879F-8543-E178-FB17EB769B76}"/>
              </a:ext>
            </a:extLst>
          </p:cNvPr>
          <p:cNvSpPr txBox="1"/>
          <p:nvPr/>
        </p:nvSpPr>
        <p:spPr>
          <a:xfrm>
            <a:off x="5748711" y="8126984"/>
            <a:ext cx="313239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Probability of project success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2" name="Google Shape;115;p15">
            <a:extLst>
              <a:ext uri="{FF2B5EF4-FFF2-40B4-BE49-F238E27FC236}">
                <a16:creationId xmlns:a16="http://schemas.microsoft.com/office/drawing/2014/main" id="{680CA8DE-00BE-8370-BAC6-35797C82AFE4}"/>
              </a:ext>
            </a:extLst>
          </p:cNvPr>
          <p:cNvSpPr txBox="1"/>
          <p:nvPr/>
        </p:nvSpPr>
        <p:spPr>
          <a:xfrm rot="16200000">
            <a:off x="603714" y="5276558"/>
            <a:ext cx="37541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Output price and repayment terms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3" name="Google Shape;115;p15">
            <a:extLst>
              <a:ext uri="{FF2B5EF4-FFF2-40B4-BE49-F238E27FC236}">
                <a16:creationId xmlns:a16="http://schemas.microsoft.com/office/drawing/2014/main" id="{B9D165D1-3ADF-7A98-4015-2189DFDFD01F}"/>
              </a:ext>
            </a:extLst>
          </p:cNvPr>
          <p:cNvSpPr txBox="1"/>
          <p:nvPr/>
        </p:nvSpPr>
        <p:spPr>
          <a:xfrm>
            <a:off x="12583926" y="8126983"/>
            <a:ext cx="313239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Probability of project success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4" name="Google Shape;115;p15">
            <a:extLst>
              <a:ext uri="{FF2B5EF4-FFF2-40B4-BE49-F238E27FC236}">
                <a16:creationId xmlns:a16="http://schemas.microsoft.com/office/drawing/2014/main" id="{40D96265-A369-394A-A24C-BFEB5A06234C}"/>
              </a:ext>
            </a:extLst>
          </p:cNvPr>
          <p:cNvSpPr txBox="1"/>
          <p:nvPr/>
        </p:nvSpPr>
        <p:spPr>
          <a:xfrm rot="16200000">
            <a:off x="7438929" y="5276557"/>
            <a:ext cx="37541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Output price and repayment terms</a:t>
            </a: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</p:txBody>
      </p:sp>
      <p:sp>
        <p:nvSpPr>
          <p:cNvPr id="15" name="Google Shape;115;p15">
            <a:extLst>
              <a:ext uri="{FF2B5EF4-FFF2-40B4-BE49-F238E27FC236}">
                <a16:creationId xmlns:a16="http://schemas.microsoft.com/office/drawing/2014/main" id="{BF042050-0E98-D025-A9C8-B2628D3CA8AD}"/>
              </a:ext>
            </a:extLst>
          </p:cNvPr>
          <p:cNvSpPr txBox="1"/>
          <p:nvPr/>
        </p:nvSpPr>
        <p:spPr>
          <a:xfrm>
            <a:off x="3025524" y="6109433"/>
            <a:ext cx="31323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Concave Curve: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Entrepreneur’s marginal benefit of increasing the probability of success, net of effort costs</a:t>
            </a:r>
          </a:p>
        </p:txBody>
      </p:sp>
      <p:sp>
        <p:nvSpPr>
          <p:cNvPr id="16" name="Google Shape;115;p15">
            <a:extLst>
              <a:ext uri="{FF2B5EF4-FFF2-40B4-BE49-F238E27FC236}">
                <a16:creationId xmlns:a16="http://schemas.microsoft.com/office/drawing/2014/main" id="{D3057E5D-EA80-6F3D-7345-28CBC6AD097E}"/>
              </a:ext>
            </a:extLst>
          </p:cNvPr>
          <p:cNvSpPr txBox="1"/>
          <p:nvPr/>
        </p:nvSpPr>
        <p:spPr>
          <a:xfrm>
            <a:off x="5791361" y="3423158"/>
            <a:ext cx="308974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Hyperbola: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Lender’s zero-profit condition for monitored loans</a:t>
            </a:r>
          </a:p>
        </p:txBody>
      </p:sp>
      <p:sp>
        <p:nvSpPr>
          <p:cNvPr id="19" name="Google Shape;115;p15">
            <a:extLst>
              <a:ext uri="{FF2B5EF4-FFF2-40B4-BE49-F238E27FC236}">
                <a16:creationId xmlns:a16="http://schemas.microsoft.com/office/drawing/2014/main" id="{D68C909A-2D20-4670-836A-8FEC1167B5BE}"/>
              </a:ext>
            </a:extLst>
          </p:cNvPr>
          <p:cNvSpPr txBox="1"/>
          <p:nvPr/>
        </p:nvSpPr>
        <p:spPr>
          <a:xfrm>
            <a:off x="9887024" y="6109433"/>
            <a:ext cx="313239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Concave Curve: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Entrepreneur’s marginal benefit of increasing the probability of success</a:t>
            </a:r>
          </a:p>
        </p:txBody>
      </p:sp>
      <p:sp>
        <p:nvSpPr>
          <p:cNvPr id="20" name="Google Shape;115;p15">
            <a:extLst>
              <a:ext uri="{FF2B5EF4-FFF2-40B4-BE49-F238E27FC236}">
                <a16:creationId xmlns:a16="http://schemas.microsoft.com/office/drawing/2014/main" id="{74993474-4DBB-A490-BE52-CA126B0E6350}"/>
              </a:ext>
            </a:extLst>
          </p:cNvPr>
          <p:cNvSpPr txBox="1"/>
          <p:nvPr/>
        </p:nvSpPr>
        <p:spPr>
          <a:xfrm>
            <a:off x="12652861" y="3423158"/>
            <a:ext cx="308974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Hyperbola: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Lender’s zero-profit condition for non-monitored loans</a:t>
            </a:r>
          </a:p>
        </p:txBody>
      </p:sp>
    </p:spTree>
    <p:extLst>
      <p:ext uri="{BB962C8B-B14F-4D97-AF65-F5344CB8AC3E}">
        <p14:creationId xmlns:p14="http://schemas.microsoft.com/office/powerpoint/2010/main" val="422559720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Equilibrium Conditions for German and Anglo-Saxon Models</a:t>
            </a:r>
            <a:endParaRPr sz="46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C92ACE3-3913-EBEC-2D20-480FA4393D80}"/>
              </a:ext>
            </a:extLst>
          </p:cNvPr>
          <p:cNvGrpSpPr/>
          <p:nvPr/>
        </p:nvGrpSpPr>
        <p:grpSpPr>
          <a:xfrm>
            <a:off x="1936102" y="2087769"/>
            <a:ext cx="14415796" cy="7290166"/>
            <a:chOff x="1936102" y="2087769"/>
            <a:chExt cx="14415796" cy="729016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3C7A47F-B38E-3BCD-CA55-D6ED254E4CD4}"/>
                </a:ext>
              </a:extLst>
            </p:cNvPr>
            <p:cNvGrpSpPr/>
            <p:nvPr/>
          </p:nvGrpSpPr>
          <p:grpSpPr>
            <a:xfrm>
              <a:off x="1936102" y="2087769"/>
              <a:ext cx="14415796" cy="7290166"/>
              <a:chOff x="1936102" y="2135394"/>
              <a:chExt cx="14415796" cy="7290166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55AAE588-3C83-8B63-8009-2636C80A02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5400000">
                <a:off x="5498917" y="-1427421"/>
                <a:ext cx="7290166" cy="14415796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F3E8DFEC-5A36-ED5F-C01C-B6CFAC539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6651465" y="2448170"/>
                <a:ext cx="1326889" cy="2514377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ACDBFCF9-91DC-1C2B-37E0-26A993803B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14159825" y="2430504"/>
                <a:ext cx="1326891" cy="2549712"/>
              </a:xfrm>
              <a:prstGeom prst="rect">
                <a:avLst/>
              </a:prstGeom>
            </p:spPr>
          </p:pic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536BA40-E179-3BCE-00AA-FB473E37ED61}"/>
                </a:ext>
              </a:extLst>
            </p:cNvPr>
            <p:cNvSpPr/>
            <p:nvPr/>
          </p:nvSpPr>
          <p:spPr>
            <a:xfrm>
              <a:off x="12346211" y="5930241"/>
              <a:ext cx="2194560" cy="21945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Google Shape;115;p15">
              <a:extLst>
                <a:ext uri="{FF2B5EF4-FFF2-40B4-BE49-F238E27FC236}">
                  <a16:creationId xmlns:a16="http://schemas.microsoft.com/office/drawing/2014/main" id="{1713293C-A72F-D3EC-E127-386CEF17AC1F}"/>
                </a:ext>
              </a:extLst>
            </p:cNvPr>
            <p:cNvSpPr txBox="1"/>
            <p:nvPr/>
          </p:nvSpPr>
          <p:spPr>
            <a:xfrm>
              <a:off x="12607680" y="8319738"/>
              <a:ext cx="2051749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Deadweight Loss due to moral hazard</a:t>
              </a:r>
              <a:endParaRPr lang="en-US" sz="1800" dirty="0">
                <a:solidFill>
                  <a:srgbClr val="C03221"/>
                </a:solidFill>
                <a:latin typeface="DM Serif Display"/>
                <a:sym typeface="DM Serif Display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583428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Equilibrium Conditions for German and Anglo-Saxon Models</a:t>
            </a:r>
            <a:endParaRPr sz="46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C7A47F-B38E-3BCD-CA55-D6ED254E4CD4}"/>
              </a:ext>
            </a:extLst>
          </p:cNvPr>
          <p:cNvGrpSpPr/>
          <p:nvPr/>
        </p:nvGrpSpPr>
        <p:grpSpPr>
          <a:xfrm>
            <a:off x="1936102" y="2087769"/>
            <a:ext cx="14415796" cy="7290166"/>
            <a:chOff x="1936102" y="2135394"/>
            <a:chExt cx="14415796" cy="729016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5AAE588-3C83-8B63-8009-2636C80A0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5498917" y="-1427421"/>
              <a:ext cx="7290166" cy="1441579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E8DFEC-5A36-ED5F-C01C-B6CFAC539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6651465" y="2448170"/>
              <a:ext cx="1326889" cy="251437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CDBFCF9-91DC-1C2B-37E0-26A993803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4159825" y="2430504"/>
              <a:ext cx="1326891" cy="254971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C9799D7-255B-94EC-4CDA-34E6DCF025CD}"/>
              </a:ext>
            </a:extLst>
          </p:cNvPr>
          <p:cNvSpPr/>
          <p:nvPr/>
        </p:nvSpPr>
        <p:spPr>
          <a:xfrm>
            <a:off x="1028700" y="2087767"/>
            <a:ext cx="16230600" cy="7290167"/>
          </a:xfrm>
          <a:prstGeom prst="rect">
            <a:avLst/>
          </a:prstGeom>
          <a:solidFill>
            <a:srgbClr val="A6A6A6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Google Shape;115;p15">
            <a:extLst>
              <a:ext uri="{FF2B5EF4-FFF2-40B4-BE49-F238E27FC236}">
                <a16:creationId xmlns:a16="http://schemas.microsoft.com/office/drawing/2014/main" id="{8592703B-3F3C-CD65-50E1-E19FF36E3080}"/>
              </a:ext>
            </a:extLst>
          </p:cNvPr>
          <p:cNvSpPr txBox="1"/>
          <p:nvPr/>
        </p:nvSpPr>
        <p:spPr>
          <a:xfrm>
            <a:off x="1943094" y="2331836"/>
            <a:ext cx="14594165" cy="4801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C03221"/>
                </a:solidFill>
                <a:latin typeface="DM Serif Display"/>
                <a:sym typeface="DM Serif Display"/>
              </a:rPr>
              <a:t>Trade-Offs Between Loan Types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Monitored loans, Figure 2a, are costlier but reduce inefficiencies from moral hazard, making them ideal for industries requiring significant investment and stability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Non-monitored loans, Figure 2b, avoid monitoring costs but are prone to inefficiencies from moral hazard; thus, favoring smaller, flexible firms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C03221"/>
                </a:solidFill>
                <a:latin typeface="DM Serif Display"/>
                <a:sym typeface="DM Serif Display"/>
              </a:rPr>
              <a:t>Firm and Market Dynamics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The German system supports large-scale industrialization^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Anglo-Saxon system fosters entrepreneurship and market competition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C03221"/>
                </a:solidFill>
                <a:latin typeface="DM Serif Display"/>
                <a:sym typeface="DM Serif Display"/>
              </a:rPr>
              <a:t>Equilibrium Stability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3221"/>
                </a:solidFill>
                <a:latin typeface="DM Serif Display"/>
                <a:sym typeface="DM Serif Display"/>
              </a:rPr>
              <a:t>Both systems represent stable equilibria under specific conditions, but transitions between them require significant economic or policy changes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Google Shape;115;p15">
                <a:extLst>
                  <a:ext uri="{FF2B5EF4-FFF2-40B4-BE49-F238E27FC236}">
                    <a16:creationId xmlns:a16="http://schemas.microsoft.com/office/drawing/2014/main" id="{249BE1E2-F6C4-0370-3F64-7384595DBE0D}"/>
                  </a:ext>
                </a:extLst>
              </p:cNvPr>
              <p:cNvSpPr txBox="1"/>
              <p:nvPr/>
            </p:nvSpPr>
            <p:spPr>
              <a:xfrm>
                <a:off x="1936102" y="7290165"/>
                <a:ext cx="14601157" cy="2215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342900" marR="0" lvl="0" indent="-34290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Externalities represent the negative spillover effects caused by multiple entrepreneurs operating in the same market, such as competition (reduces revenue) and overproduction (diminishes price)</a:t>
                </a:r>
              </a:p>
              <a:p>
                <a:pPr marL="342900" marR="0" lvl="0" indent="-34290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Congestion refers to the negative externality that occurs when too many entrepreneurs or projects are simultaneously in the same market or economic environment</a:t>
                </a:r>
              </a:p>
              <a:p>
                <a:pPr marL="342900" marR="0" lvl="0" indent="-34290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  <a:latin typeface="DM Serif Display"/>
                    <a:sym typeface="DM Serif Display"/>
                  </a:rPr>
                  <a:t>Marginal benefit refers to the additional revenue generated by increasing effort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DM Serif Display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DM Serif Display"/>
                    <a:ea typeface="Cambria Math" panose="02040503050406030204" pitchFamily="18" charset="0"/>
                    <a:sym typeface="DM Serif Display"/>
                  </a:rPr>
                  <a:t> or output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DM Serif Display"/>
                      </a:rPr>
                      <m:t>𝑞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DM Serif Display"/>
                    <a:ea typeface="Cambria Math" panose="02040503050406030204" pitchFamily="18" charset="0"/>
                    <a:sym typeface="DM Serif Display"/>
                  </a:rPr>
                  <a:t>, net of cost</a:t>
                </a:r>
                <a:endParaRPr lang="en-US" sz="2400" dirty="0">
                  <a:solidFill>
                    <a:schemeClr val="tx1"/>
                  </a:solidFill>
                  <a:latin typeface="DM Serif Display"/>
                  <a:sym typeface="DM Serif Display"/>
                </a:endParaRPr>
              </a:p>
              <a:p>
                <a:pPr marL="342900" marR="0" lvl="0" indent="-34290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2400" dirty="0">
                  <a:solidFill>
                    <a:schemeClr val="tx1"/>
                  </a:solidFill>
                  <a:latin typeface="DM Serif Display"/>
                  <a:sym typeface="DM Serif Display"/>
                </a:endParaRPr>
              </a:p>
            </p:txBody>
          </p:sp>
        </mc:Choice>
        <mc:Fallback>
          <p:sp>
            <p:nvSpPr>
              <p:cNvPr id="12" name="Google Shape;115;p15">
                <a:extLst>
                  <a:ext uri="{FF2B5EF4-FFF2-40B4-BE49-F238E27FC236}">
                    <a16:creationId xmlns:a16="http://schemas.microsoft.com/office/drawing/2014/main" id="{249BE1E2-F6C4-0370-3F64-7384595DB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6102" y="7290165"/>
                <a:ext cx="14601157" cy="2215991"/>
              </a:xfrm>
              <a:prstGeom prst="rect">
                <a:avLst/>
              </a:prstGeom>
              <a:blipFill>
                <a:blip r:embed="rId6"/>
                <a:stretch>
                  <a:fillRect l="-1211" t="-4408" r="-5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925380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EC1A6A-517E-A61F-6F48-FC24D0B4874E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C03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57;p10">
            <a:extLst>
              <a:ext uri="{FF2B5EF4-FFF2-40B4-BE49-F238E27FC236}">
                <a16:creationId xmlns:a16="http://schemas.microsoft.com/office/drawing/2014/main" id="{0471F8F4-6338-DED1-7156-2C20686305CD}"/>
              </a:ext>
            </a:extLst>
          </p:cNvPr>
          <p:cNvSpPr txBox="1"/>
          <p:nvPr/>
        </p:nvSpPr>
        <p:spPr>
          <a:xfrm>
            <a:off x="815098" y="4060254"/>
            <a:ext cx="15731836" cy="1821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Derived Propositions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Anglo-Saxon and German Financial Systems</a:t>
            </a:r>
            <a:endParaRPr sz="6000" dirty="0"/>
          </a:p>
        </p:txBody>
      </p:sp>
    </p:spTree>
    <p:extLst>
      <p:ext uri="{BB962C8B-B14F-4D97-AF65-F5344CB8AC3E}">
        <p14:creationId xmlns:p14="http://schemas.microsoft.com/office/powerpoint/2010/main" val="180623279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DEE6808-233D-87F5-AF81-8E54EF527EE6}"/>
              </a:ext>
            </a:extLst>
          </p:cNvPr>
          <p:cNvGrpSpPr/>
          <p:nvPr/>
        </p:nvGrpSpPr>
        <p:grpSpPr>
          <a:xfrm>
            <a:off x="9407429" y="1686676"/>
            <a:ext cx="8242309" cy="1344335"/>
            <a:chOff x="9588489" y="1686676"/>
            <a:chExt cx="8242309" cy="1344335"/>
          </a:xfrm>
        </p:grpSpPr>
        <p:sp>
          <p:nvSpPr>
            <p:cNvPr id="76" name="Google Shape;76;p12"/>
            <p:cNvSpPr txBox="1"/>
            <p:nvPr/>
          </p:nvSpPr>
          <p:spPr>
            <a:xfrm>
              <a:off x="9588489" y="1686676"/>
              <a:ext cx="8242309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Proposition 1</a:t>
              </a:r>
              <a:endParaRPr dirty="0"/>
            </a:p>
          </p:txBody>
        </p:sp>
        <p:sp>
          <p:nvSpPr>
            <p:cNvPr id="77" name="Google Shape;77;p12"/>
            <p:cNvSpPr txBox="1"/>
            <p:nvPr/>
          </p:nvSpPr>
          <p:spPr>
            <a:xfrm>
              <a:off x="9588489" y="2107681"/>
              <a:ext cx="82423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Entrepreneurs choose monitored loans if the benefit of eliminating moral hazard outweighs the additional monitoring costs; otherwise, they choose non-monitored loans.</a:t>
              </a:r>
              <a:endParaRPr sz="20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9FBD713-A597-50D5-20E5-DEB60892CC04}"/>
              </a:ext>
            </a:extLst>
          </p:cNvPr>
          <p:cNvGrpSpPr/>
          <p:nvPr/>
        </p:nvGrpSpPr>
        <p:grpSpPr>
          <a:xfrm>
            <a:off x="9407429" y="3547057"/>
            <a:ext cx="8242309" cy="1344335"/>
            <a:chOff x="9588489" y="3751210"/>
            <a:chExt cx="8242309" cy="1344335"/>
          </a:xfrm>
        </p:grpSpPr>
        <p:sp>
          <p:nvSpPr>
            <p:cNvPr id="78" name="Google Shape;78;p12"/>
            <p:cNvSpPr txBox="1"/>
            <p:nvPr/>
          </p:nvSpPr>
          <p:spPr>
            <a:xfrm>
              <a:off x="9588489" y="3751210"/>
              <a:ext cx="8242309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Proposition 2</a:t>
              </a:r>
              <a:endParaRPr dirty="0"/>
            </a:p>
          </p:txBody>
        </p:sp>
        <p:sp>
          <p:nvSpPr>
            <p:cNvPr id="79" name="Google Shape;79;p12"/>
            <p:cNvSpPr txBox="1"/>
            <p:nvPr/>
          </p:nvSpPr>
          <p:spPr>
            <a:xfrm>
              <a:off x="9588489" y="4172215"/>
              <a:ext cx="82423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Non-monitored loans are preferred when monitoring costs are high, credit is cheap, borrowers have bargaining power, or entrepreneurs possess significant private wealth.</a:t>
              </a:r>
              <a:endParaRPr sz="20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5D2BC52-1B01-61A6-70F7-197EB93AC16B}"/>
              </a:ext>
            </a:extLst>
          </p:cNvPr>
          <p:cNvGrpSpPr/>
          <p:nvPr/>
        </p:nvGrpSpPr>
        <p:grpSpPr>
          <a:xfrm>
            <a:off x="9407429" y="5407438"/>
            <a:ext cx="8242309" cy="1344335"/>
            <a:chOff x="9588489" y="5762184"/>
            <a:chExt cx="8242309" cy="1344335"/>
          </a:xfrm>
        </p:grpSpPr>
        <p:sp>
          <p:nvSpPr>
            <p:cNvPr id="80" name="Google Shape;80;p12"/>
            <p:cNvSpPr txBox="1"/>
            <p:nvPr/>
          </p:nvSpPr>
          <p:spPr>
            <a:xfrm>
              <a:off x="9588489" y="5762184"/>
              <a:ext cx="8242309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Proposition 3</a:t>
              </a:r>
              <a:endParaRPr dirty="0"/>
            </a:p>
          </p:txBody>
        </p:sp>
        <p:sp>
          <p:nvSpPr>
            <p:cNvPr id="81" name="Google Shape;81;p12"/>
            <p:cNvSpPr txBox="1"/>
            <p:nvPr/>
          </p:nvSpPr>
          <p:spPr>
            <a:xfrm>
              <a:off x="9588489" y="6183189"/>
              <a:ext cx="82423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 German equilibrium emerges when monitoring costs are low, moral hazard risks are high, and industries are dominated by large, capital-intensive firms.</a:t>
              </a:r>
              <a:endParaRPr sz="2000" dirty="0"/>
            </a:p>
          </p:txBody>
        </p:sp>
      </p:grpSp>
      <p:cxnSp>
        <p:nvCxnSpPr>
          <p:cNvPr id="84" name="Google Shape;84;p12"/>
          <p:cNvCxnSpPr>
            <a:cxnSpLocks/>
          </p:cNvCxnSpPr>
          <p:nvPr/>
        </p:nvCxnSpPr>
        <p:spPr>
          <a:xfrm flipH="1">
            <a:off x="1069957" y="5220324"/>
            <a:ext cx="16692942" cy="0"/>
          </a:xfrm>
          <a:prstGeom prst="straightConnector1">
            <a:avLst/>
          </a:prstGeom>
          <a:noFill/>
          <a:ln w="9525" cap="flat" cmpd="sng">
            <a:solidFill>
              <a:srgbClr val="C0322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C657DBC-1EA4-3198-423F-079705E3D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158" y="1612340"/>
            <a:ext cx="7057944" cy="174474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534EAB2-2152-D554-B647-892BA56C06F7}"/>
              </a:ext>
            </a:extLst>
          </p:cNvPr>
          <p:cNvGrpSpPr/>
          <p:nvPr/>
        </p:nvGrpSpPr>
        <p:grpSpPr>
          <a:xfrm>
            <a:off x="9407429" y="7483263"/>
            <a:ext cx="8242309" cy="1344335"/>
            <a:chOff x="9588489" y="7763820"/>
            <a:chExt cx="8242309" cy="1344335"/>
          </a:xfrm>
        </p:grpSpPr>
        <p:sp>
          <p:nvSpPr>
            <p:cNvPr id="4" name="Google Shape;80;p12">
              <a:extLst>
                <a:ext uri="{FF2B5EF4-FFF2-40B4-BE49-F238E27FC236}">
                  <a16:creationId xmlns:a16="http://schemas.microsoft.com/office/drawing/2014/main" id="{E0A6679B-538C-112E-8668-C74D80870080}"/>
                </a:ext>
              </a:extLst>
            </p:cNvPr>
            <p:cNvSpPr txBox="1"/>
            <p:nvPr/>
          </p:nvSpPr>
          <p:spPr>
            <a:xfrm>
              <a:off x="9588489" y="7763820"/>
              <a:ext cx="8242309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Proposition 4</a:t>
              </a:r>
              <a:endParaRPr dirty="0"/>
            </a:p>
          </p:txBody>
        </p:sp>
        <p:sp>
          <p:nvSpPr>
            <p:cNvPr id="5" name="Google Shape;81;p12">
              <a:extLst>
                <a:ext uri="{FF2B5EF4-FFF2-40B4-BE49-F238E27FC236}">
                  <a16:creationId xmlns:a16="http://schemas.microsoft.com/office/drawing/2014/main" id="{05B2669D-6585-08DE-5725-D1F650C12E53}"/>
                </a:ext>
              </a:extLst>
            </p:cNvPr>
            <p:cNvSpPr txBox="1"/>
            <p:nvPr/>
          </p:nvSpPr>
          <p:spPr>
            <a:xfrm>
              <a:off x="9588489" y="8184825"/>
              <a:ext cx="82423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An Anglo-Saxon equilibrium emerges when monitoring costs are high, deadweight loss from moral hazard is low, and secondary markets for debt are liquid and well-developed.</a:t>
              </a:r>
              <a:endParaRPr sz="2000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47E49B20-F482-6442-7009-5A831716F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158" y="3968062"/>
            <a:ext cx="7064769" cy="8175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1B28EB-6627-3C0F-AB22-6E852BF29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6984" y="5940362"/>
            <a:ext cx="7057943" cy="5449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965E97-1842-5583-1BD9-83C712F2A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3812" y="7828576"/>
            <a:ext cx="7051115" cy="61430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DFA776-FC1C-8067-EC87-66AEA3B20940}"/>
              </a:ext>
            </a:extLst>
          </p:cNvPr>
          <p:cNvSpPr/>
          <p:nvPr/>
        </p:nvSpPr>
        <p:spPr>
          <a:xfrm>
            <a:off x="1069957" y="1686676"/>
            <a:ext cx="677362" cy="3098943"/>
          </a:xfrm>
          <a:prstGeom prst="rect">
            <a:avLst/>
          </a:prstGeom>
          <a:solidFill>
            <a:srgbClr val="C03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>
                <a:latin typeface="DM Serif Display" pitchFamily="2" charset="0"/>
              </a:rPr>
              <a:t>Figure 1a and 1b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08EA05-6B53-E0D2-635C-3FCF4E4FF115}"/>
              </a:ext>
            </a:extLst>
          </p:cNvPr>
          <p:cNvSpPr/>
          <p:nvPr/>
        </p:nvSpPr>
        <p:spPr>
          <a:xfrm>
            <a:off x="1069957" y="5549257"/>
            <a:ext cx="677362" cy="3098943"/>
          </a:xfrm>
          <a:prstGeom prst="rect">
            <a:avLst/>
          </a:prstGeom>
          <a:solidFill>
            <a:srgbClr val="C03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>
                <a:latin typeface="DM Serif Display" pitchFamily="2" charset="0"/>
              </a:rPr>
              <a:t>Figure 2a and 2b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DEE6808-233D-87F5-AF81-8E54EF527EE6}"/>
              </a:ext>
            </a:extLst>
          </p:cNvPr>
          <p:cNvGrpSpPr/>
          <p:nvPr/>
        </p:nvGrpSpPr>
        <p:grpSpPr>
          <a:xfrm>
            <a:off x="9407429" y="1686676"/>
            <a:ext cx="8242309" cy="1344335"/>
            <a:chOff x="9588489" y="1686676"/>
            <a:chExt cx="8242309" cy="1344335"/>
          </a:xfrm>
        </p:grpSpPr>
        <p:sp>
          <p:nvSpPr>
            <p:cNvPr id="76" name="Google Shape;76;p12"/>
            <p:cNvSpPr txBox="1"/>
            <p:nvPr/>
          </p:nvSpPr>
          <p:spPr>
            <a:xfrm>
              <a:off x="9588489" y="1686676"/>
              <a:ext cx="8242309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Proposition 5</a:t>
              </a:r>
              <a:endParaRPr dirty="0"/>
            </a:p>
          </p:txBody>
        </p:sp>
        <p:sp>
          <p:nvSpPr>
            <p:cNvPr id="77" name="Google Shape;77;p12"/>
            <p:cNvSpPr txBox="1"/>
            <p:nvPr/>
          </p:nvSpPr>
          <p:spPr>
            <a:xfrm>
              <a:off x="9588489" y="2107681"/>
              <a:ext cx="82423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Both German and Anglo-Saxon equilibria can coexist due to self-reinforcing dynamics. Transitioning between them requires overcoming significant structural inertia.</a:t>
              </a:r>
              <a:endParaRPr sz="20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9FBD713-A597-50D5-20E5-DEB60892CC04}"/>
              </a:ext>
            </a:extLst>
          </p:cNvPr>
          <p:cNvGrpSpPr/>
          <p:nvPr/>
        </p:nvGrpSpPr>
        <p:grpSpPr>
          <a:xfrm>
            <a:off x="9407429" y="3547057"/>
            <a:ext cx="8242309" cy="1344335"/>
            <a:chOff x="9588489" y="3751210"/>
            <a:chExt cx="8242309" cy="1344335"/>
          </a:xfrm>
        </p:grpSpPr>
        <p:sp>
          <p:nvSpPr>
            <p:cNvPr id="78" name="Google Shape;78;p12"/>
            <p:cNvSpPr txBox="1"/>
            <p:nvPr/>
          </p:nvSpPr>
          <p:spPr>
            <a:xfrm>
              <a:off x="9588489" y="3751210"/>
              <a:ext cx="8242309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Proposition 6</a:t>
              </a:r>
              <a:endParaRPr dirty="0"/>
            </a:p>
          </p:txBody>
        </p:sp>
        <p:sp>
          <p:nvSpPr>
            <p:cNvPr id="79" name="Google Shape;79;p12"/>
            <p:cNvSpPr txBox="1"/>
            <p:nvPr/>
          </p:nvSpPr>
          <p:spPr>
            <a:xfrm>
              <a:off x="9588489" y="4172215"/>
              <a:ext cx="82423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Neither equilibrium is guaranteed to be welfare-optimal. A German equilibrium may stifle innovation, while an Anglo-Saxon equilibrium may fail to support large-scale industrial projects.</a:t>
              </a:r>
              <a:endParaRPr lang="en-US" sz="20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5D2BC52-1B01-61A6-70F7-197EB93AC16B}"/>
              </a:ext>
            </a:extLst>
          </p:cNvPr>
          <p:cNvGrpSpPr/>
          <p:nvPr/>
        </p:nvGrpSpPr>
        <p:grpSpPr>
          <a:xfrm>
            <a:off x="9407429" y="5407438"/>
            <a:ext cx="8242309" cy="1344335"/>
            <a:chOff x="9588489" y="5762184"/>
            <a:chExt cx="8242309" cy="1344335"/>
          </a:xfrm>
        </p:grpSpPr>
        <p:sp>
          <p:nvSpPr>
            <p:cNvPr id="80" name="Google Shape;80;p12"/>
            <p:cNvSpPr txBox="1"/>
            <p:nvPr/>
          </p:nvSpPr>
          <p:spPr>
            <a:xfrm>
              <a:off x="9588489" y="5762184"/>
              <a:ext cx="8242309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Proposition 7</a:t>
              </a:r>
              <a:endParaRPr dirty="0"/>
            </a:p>
          </p:txBody>
        </p:sp>
        <p:sp>
          <p:nvSpPr>
            <p:cNvPr id="81" name="Google Shape;81;p12"/>
            <p:cNvSpPr txBox="1"/>
            <p:nvPr/>
          </p:nvSpPr>
          <p:spPr>
            <a:xfrm>
              <a:off x="9588489" y="6183189"/>
              <a:ext cx="82423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The German equilibrium is more stable due to entrenched bank-firm </a:t>
              </a:r>
              <a:r>
                <a:rPr lang="en-US" sz="2000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relationships, while the Anglo-Saxon equilibrium is more vulnerable to shocks like market disruptions or shifts in industrials structure.</a:t>
              </a:r>
              <a:endParaRPr sz="2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534EAB2-2152-D554-B647-892BA56C06F7}"/>
              </a:ext>
            </a:extLst>
          </p:cNvPr>
          <p:cNvGrpSpPr/>
          <p:nvPr/>
        </p:nvGrpSpPr>
        <p:grpSpPr>
          <a:xfrm>
            <a:off x="9407429" y="7483263"/>
            <a:ext cx="8242309" cy="1344335"/>
            <a:chOff x="9588489" y="7763820"/>
            <a:chExt cx="8242309" cy="1344335"/>
          </a:xfrm>
        </p:grpSpPr>
        <p:sp>
          <p:nvSpPr>
            <p:cNvPr id="4" name="Google Shape;80;p12">
              <a:extLst>
                <a:ext uri="{FF2B5EF4-FFF2-40B4-BE49-F238E27FC236}">
                  <a16:creationId xmlns:a16="http://schemas.microsoft.com/office/drawing/2014/main" id="{E0A6679B-538C-112E-8668-C74D80870080}"/>
                </a:ext>
              </a:extLst>
            </p:cNvPr>
            <p:cNvSpPr txBox="1"/>
            <p:nvPr/>
          </p:nvSpPr>
          <p:spPr>
            <a:xfrm>
              <a:off x="9588489" y="7763820"/>
              <a:ext cx="8242309" cy="43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Proposition 8</a:t>
              </a:r>
              <a:endParaRPr dirty="0"/>
            </a:p>
          </p:txBody>
        </p:sp>
        <p:sp>
          <p:nvSpPr>
            <p:cNvPr id="5" name="Google Shape;81;p12">
              <a:extLst>
                <a:ext uri="{FF2B5EF4-FFF2-40B4-BE49-F238E27FC236}">
                  <a16:creationId xmlns:a16="http://schemas.microsoft.com/office/drawing/2014/main" id="{05B2669D-6585-08DE-5725-D1F650C12E53}"/>
                </a:ext>
              </a:extLst>
            </p:cNvPr>
            <p:cNvSpPr txBox="1"/>
            <p:nvPr/>
          </p:nvSpPr>
          <p:spPr>
            <a:xfrm>
              <a:off x="9588489" y="8184825"/>
              <a:ext cx="82423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rgbClr val="C03221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Policies can help economies transition between equilibria (Case for America) by reducing monitoring costs (favoring German systems) or enhancing market liquidity (favoring Anglo-Saxon systems).</a:t>
              </a:r>
              <a:endParaRPr sz="20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1C94AA1-9256-4A34-B482-4E4123C1C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627" y="1729583"/>
            <a:ext cx="7057944" cy="1151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20B14A-7E3E-88E8-ACC8-4C79BBEA1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628" y="3264543"/>
            <a:ext cx="7057944" cy="19358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4A404E-175B-E483-6769-00A18B264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2628" y="5583868"/>
            <a:ext cx="7057944" cy="11514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09C55C-330A-39AB-D68F-B409544B0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2627" y="7118828"/>
            <a:ext cx="7057939" cy="168962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58B61AC-176E-5042-D8AD-0C765FC354C7}"/>
              </a:ext>
            </a:extLst>
          </p:cNvPr>
          <p:cNvSpPr/>
          <p:nvPr/>
        </p:nvSpPr>
        <p:spPr>
          <a:xfrm>
            <a:off x="1069957" y="1729583"/>
            <a:ext cx="677362" cy="7078873"/>
          </a:xfrm>
          <a:prstGeom prst="rect">
            <a:avLst/>
          </a:prstGeom>
          <a:solidFill>
            <a:srgbClr val="C03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>
                <a:latin typeface="DM Serif Display" pitchFamily="2" charset="0"/>
              </a:rPr>
              <a:t>Figure 2a and 2b</a:t>
            </a:r>
          </a:p>
        </p:txBody>
      </p:sp>
    </p:spTree>
    <p:extLst>
      <p:ext uri="{BB962C8B-B14F-4D97-AF65-F5344CB8AC3E}">
        <p14:creationId xmlns:p14="http://schemas.microsoft.com/office/powerpoint/2010/main" val="113719980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dirty="0">
                <a:solidFill>
                  <a:srgbClr val="C03221"/>
                </a:solidFill>
                <a:latin typeface="DM Serif Display"/>
                <a:sym typeface="DM Serif Display"/>
              </a:rPr>
              <a:t>Proposition Comparison for Anglo-Saxon and German Models</a:t>
            </a:r>
            <a:endParaRPr sz="4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4837FD-9299-1D84-83BF-A9BD10F36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354116"/>
              </p:ext>
            </p:extLst>
          </p:nvPr>
        </p:nvGraphicFramePr>
        <p:xfrm>
          <a:off x="1028700" y="2087593"/>
          <a:ext cx="16230600" cy="23935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74289">
                  <a:extLst>
                    <a:ext uri="{9D8B030D-6E8A-4147-A177-3AD203B41FA5}">
                      <a16:colId xmlns:a16="http://schemas.microsoft.com/office/drawing/2014/main" val="2769683669"/>
                    </a:ext>
                  </a:extLst>
                </a:gridCol>
                <a:gridCol w="6211019">
                  <a:extLst>
                    <a:ext uri="{9D8B030D-6E8A-4147-A177-3AD203B41FA5}">
                      <a16:colId xmlns:a16="http://schemas.microsoft.com/office/drawing/2014/main" val="2547246653"/>
                    </a:ext>
                  </a:extLst>
                </a:gridCol>
                <a:gridCol w="6545292">
                  <a:extLst>
                    <a:ext uri="{9D8B030D-6E8A-4147-A177-3AD203B41FA5}">
                      <a16:colId xmlns:a16="http://schemas.microsoft.com/office/drawing/2014/main" val="2944407862"/>
                    </a:ext>
                  </a:extLst>
                </a:gridCol>
              </a:tblGrid>
              <a:tr h="4756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Welfare Implications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Anglo-Saxon Model (Prop. 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German Model (Prop. 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0339763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Efficiency</a:t>
                      </a:r>
                      <a:endParaRPr lang="en-US" sz="1800" b="0" dirty="0">
                        <a:latin typeface="DM Serif Display" pitchFamily="2" charset="0"/>
                        <a:ea typeface="Cambria Math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Encourages innovation and flexibility; supports small firms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Supports stability and coordination; favors large firms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1982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Potential 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May fail to support large-scale industrial projects (time horizon)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May stifle innovation and entrepreneurship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9827654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Welfare-Optimal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Can be inefficient when moral hazard or systemic risk is 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Can be inefficient if monitoring costs outweigh the benefits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37722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1BECEA7-FB62-5AB8-837D-30E5F0A84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635145"/>
              </p:ext>
            </p:extLst>
          </p:nvPr>
        </p:nvGraphicFramePr>
        <p:xfrm>
          <a:off x="1028700" y="4609110"/>
          <a:ext cx="16230600" cy="23935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74289">
                  <a:extLst>
                    <a:ext uri="{9D8B030D-6E8A-4147-A177-3AD203B41FA5}">
                      <a16:colId xmlns:a16="http://schemas.microsoft.com/office/drawing/2014/main" val="2769683669"/>
                    </a:ext>
                  </a:extLst>
                </a:gridCol>
                <a:gridCol w="6211019">
                  <a:extLst>
                    <a:ext uri="{9D8B030D-6E8A-4147-A177-3AD203B41FA5}">
                      <a16:colId xmlns:a16="http://schemas.microsoft.com/office/drawing/2014/main" val="2547246653"/>
                    </a:ext>
                  </a:extLst>
                </a:gridCol>
                <a:gridCol w="6545292">
                  <a:extLst>
                    <a:ext uri="{9D8B030D-6E8A-4147-A177-3AD203B41FA5}">
                      <a16:colId xmlns:a16="http://schemas.microsoft.com/office/drawing/2014/main" val="2944407862"/>
                    </a:ext>
                  </a:extLst>
                </a:gridCol>
              </a:tblGrid>
              <a:tr h="4756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Robustness to Shocks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Anglo-Saxon Model (Prop. 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German Model (Prop. 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0339763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Stability</a:t>
                      </a:r>
                      <a:endParaRPr lang="en-US" sz="1800" b="0" dirty="0">
                        <a:latin typeface="DM Serif Display" pitchFamily="2" charset="0"/>
                        <a:ea typeface="Cambria Math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Vulnerable to shocks (e.g., financial crises or disruptions in market liquidity)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Resilient due to entrenched bank-firm relationships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1982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Adaptability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More flexible; can quickly respond to changes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Less adaptable; strong path dependency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9827654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Impact of Shocks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Major shocks may destabilize markets and disrupt financing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Shocks are absorbed by strong lender-borrower 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37722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E4096A-D65D-8FAD-4D85-FEA933B0E4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043841"/>
              </p:ext>
            </p:extLst>
          </p:nvPr>
        </p:nvGraphicFramePr>
        <p:xfrm>
          <a:off x="1028700" y="7130627"/>
          <a:ext cx="16230600" cy="23911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74289">
                  <a:extLst>
                    <a:ext uri="{9D8B030D-6E8A-4147-A177-3AD203B41FA5}">
                      <a16:colId xmlns:a16="http://schemas.microsoft.com/office/drawing/2014/main" val="2769683669"/>
                    </a:ext>
                  </a:extLst>
                </a:gridCol>
                <a:gridCol w="6211019">
                  <a:extLst>
                    <a:ext uri="{9D8B030D-6E8A-4147-A177-3AD203B41FA5}">
                      <a16:colId xmlns:a16="http://schemas.microsoft.com/office/drawing/2014/main" val="2547246653"/>
                    </a:ext>
                  </a:extLst>
                </a:gridCol>
                <a:gridCol w="6545292">
                  <a:extLst>
                    <a:ext uri="{9D8B030D-6E8A-4147-A177-3AD203B41FA5}">
                      <a16:colId xmlns:a16="http://schemas.microsoft.com/office/drawing/2014/main" val="2944407862"/>
                    </a:ext>
                  </a:extLst>
                </a:gridCol>
              </a:tblGrid>
              <a:tr h="4756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Policy Implications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Anglo-Saxon Model (Prop. 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DM Serif Display" pitchFamily="2" charset="0"/>
                        </a:rPr>
                        <a:t>German Model (Prop. 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0339763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Policy Focus</a:t>
                      </a:r>
                      <a:endParaRPr lang="en-US" sz="1800" b="0" dirty="0">
                        <a:latin typeface="DM Serif Display" pitchFamily="2" charset="0"/>
                        <a:ea typeface="Cambria Math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Enhance market liquidity, reduce transaction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Reduce monitoring costs, support bank-firm coordination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1982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Potential Interventions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Deregulation, development of secondary markets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Subsidies for monitoring, support for large-scale industries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9827654"/>
                  </a:ext>
                </a:extLst>
              </a:tr>
              <a:tr h="6377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Transition Challenges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Moving to a German system requires building monitoring capacity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DM Serif Display" pitchFamily="2" charset="0"/>
                        </a:rPr>
                        <a:t>Moving to an Anglo-Saxon system requires deep, liquid financial markets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377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941163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08CFFD-4D83-A92D-BCB7-B8A76B652A3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C03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57;p10">
            <a:extLst>
              <a:ext uri="{FF2B5EF4-FFF2-40B4-BE49-F238E27FC236}">
                <a16:creationId xmlns:a16="http://schemas.microsoft.com/office/drawing/2014/main" id="{62D86BC6-70D7-7A26-04BE-2F370B8A9CC3}"/>
              </a:ext>
            </a:extLst>
          </p:cNvPr>
          <p:cNvSpPr txBox="1"/>
          <p:nvPr/>
        </p:nvSpPr>
        <p:spPr>
          <a:xfrm>
            <a:off x="815098" y="4060254"/>
            <a:ext cx="15731836" cy="1821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Conclusion and Discussion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rgbClr val="FFFCF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Anglo-Saxon and German Financial Systems</a:t>
            </a:r>
            <a:endParaRPr sz="6000" dirty="0"/>
          </a:p>
        </p:txBody>
      </p:sp>
    </p:spTree>
    <p:extLst>
      <p:ext uri="{BB962C8B-B14F-4D97-AF65-F5344CB8AC3E}">
        <p14:creationId xmlns:p14="http://schemas.microsoft.com/office/powerpoint/2010/main" val="270407919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1028700" y="1133475"/>
            <a:ext cx="162306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Equilibrium Conditions for German and Anglo-Saxon Models</a:t>
            </a:r>
            <a:endParaRPr sz="4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F84837FD-9299-1D84-83BF-A9BD10F366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5715356"/>
                  </p:ext>
                </p:extLst>
              </p:nvPr>
            </p:nvGraphicFramePr>
            <p:xfrm>
              <a:off x="1028700" y="2269945"/>
              <a:ext cx="16230600" cy="688357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3474289">
                      <a:extLst>
                        <a:ext uri="{9D8B030D-6E8A-4147-A177-3AD203B41FA5}">
                          <a16:colId xmlns:a16="http://schemas.microsoft.com/office/drawing/2014/main" val="2769683669"/>
                        </a:ext>
                      </a:extLst>
                    </a:gridCol>
                    <a:gridCol w="6211019">
                      <a:extLst>
                        <a:ext uri="{9D8B030D-6E8A-4147-A177-3AD203B41FA5}">
                          <a16:colId xmlns:a16="http://schemas.microsoft.com/office/drawing/2014/main" val="2547246653"/>
                        </a:ext>
                      </a:extLst>
                    </a:gridCol>
                    <a:gridCol w="6545292">
                      <a:extLst>
                        <a:ext uri="{9D8B030D-6E8A-4147-A177-3AD203B41FA5}">
                          <a16:colId xmlns:a16="http://schemas.microsoft.com/office/drawing/2014/main" val="2944407862"/>
                        </a:ext>
                      </a:extLst>
                    </a:gridCol>
                  </a:tblGrid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dirty="0">
                              <a:latin typeface="DM Serif Display" pitchFamily="2" charset="0"/>
                            </a:rPr>
                            <a:t>Feature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dirty="0">
                              <a:latin typeface="DM Serif Display" pitchFamily="2" charset="0"/>
                            </a:rPr>
                            <a:t>Figure 2b: Anglo-Saxon Equilibrium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dirty="0">
                              <a:latin typeface="DM Serif Display" pitchFamily="2" charset="0"/>
                            </a:rPr>
                            <a:t>Figure 2a: German Equilibrium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80339763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Effort Level (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smtClean="0"/>
                                <m:t>𝜋</m:t>
                              </m:r>
                            </m:oMath>
                          </a14:m>
                          <a:r>
                            <a:rPr lang="en-US" sz="2800" b="0" dirty="0">
                              <a:latin typeface="DM Serif Display" pitchFamily="2" charset="0"/>
                            </a:rPr>
                            <a:t>)</a:t>
                          </a:r>
                          <a:endParaRPr lang="en-US" sz="2800" b="0" dirty="0">
                            <a:latin typeface="DM Serif Display" pitchFamily="2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Low effort, Moral hazard present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High effort, First-best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661982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Loan Type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Non-monitored loans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Monitored loans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99827654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Firm Structure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Many, small firms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Few, large firms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0377225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Cost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Lower (avoids monitoring costs)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Higher (includes monitoring costs M)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28281994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Efficiency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Suitable for smaller, entrepreneurial firms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Suitable for capital-intensive industries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50944299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Deadweight Loss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High (due to moral hazard)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Low (moral hazard eliminated)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1178998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F84837FD-9299-1D84-83BF-A9BD10F366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5715356"/>
                  </p:ext>
                </p:extLst>
              </p:nvPr>
            </p:nvGraphicFramePr>
            <p:xfrm>
              <a:off x="1028700" y="2269945"/>
              <a:ext cx="16230600" cy="688357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3474289">
                      <a:extLst>
                        <a:ext uri="{9D8B030D-6E8A-4147-A177-3AD203B41FA5}">
                          <a16:colId xmlns:a16="http://schemas.microsoft.com/office/drawing/2014/main" val="2769683669"/>
                        </a:ext>
                      </a:extLst>
                    </a:gridCol>
                    <a:gridCol w="6211019">
                      <a:extLst>
                        <a:ext uri="{9D8B030D-6E8A-4147-A177-3AD203B41FA5}">
                          <a16:colId xmlns:a16="http://schemas.microsoft.com/office/drawing/2014/main" val="2547246653"/>
                        </a:ext>
                      </a:extLst>
                    </a:gridCol>
                    <a:gridCol w="6545292">
                      <a:extLst>
                        <a:ext uri="{9D8B030D-6E8A-4147-A177-3AD203B41FA5}">
                          <a16:colId xmlns:a16="http://schemas.microsoft.com/office/drawing/2014/main" val="2944407862"/>
                        </a:ext>
                      </a:extLst>
                    </a:gridCol>
                  </a:tblGrid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dirty="0">
                              <a:latin typeface="DM Serif Display" pitchFamily="2" charset="0"/>
                            </a:rPr>
                            <a:t>Feature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dirty="0">
                              <a:latin typeface="DM Serif Display" pitchFamily="2" charset="0"/>
                            </a:rPr>
                            <a:t>Figure 2b: Anglo-Saxon Equilibrium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dirty="0">
                              <a:latin typeface="DM Serif Display" pitchFamily="2" charset="0"/>
                            </a:rPr>
                            <a:t>Figure 2a: German Equilibrium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80339763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75" t="-100000" r="-368070" b="-4993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Low effort, Moral hazard present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High effort, First-best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661982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Loan Type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Non-monitored loans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Monitored loans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99827654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Firm Structure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Many, small firms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Few, large firms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0377225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Cost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Lower (avoids monitoring costs)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Higher (includes monitoring costs M)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28281994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Efficiency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Suitable for smaller, entrepreneurial firms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Suitable for capital-intensive industries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50944299"/>
                      </a:ext>
                    </a:extLst>
                  </a:tr>
                  <a:tr h="9833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Deadweight Loss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High (due to moral hazard)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0" dirty="0">
                              <a:latin typeface="DM Serif Display" pitchFamily="2" charset="0"/>
                            </a:rPr>
                            <a:t>Low (moral hazard eliminated)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1178998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1612667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/>
        </p:nvSpPr>
        <p:spPr>
          <a:xfrm>
            <a:off x="1288314" y="2314849"/>
            <a:ext cx="7078994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dirty="0">
                <a:solidFill>
                  <a:srgbClr val="C03221"/>
                </a:solidFill>
                <a:latin typeface="DM Serif Display"/>
                <a:sym typeface="DM Serif Display"/>
              </a:rPr>
              <a:t>So, Anglo-Saxon or German System</a:t>
            </a:r>
            <a:endParaRPr dirty="0"/>
          </a:p>
        </p:txBody>
      </p:sp>
      <p:sp>
        <p:nvSpPr>
          <p:cNvPr id="67" name="Google Shape;67;p11"/>
          <p:cNvSpPr txBox="1"/>
          <p:nvPr/>
        </p:nvSpPr>
        <p:spPr>
          <a:xfrm>
            <a:off x="1288314" y="4028440"/>
            <a:ext cx="7166393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Neither system is universally “better.” Policymakers often design hybrid systems to balance the strengths and trade-offs of both models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Emerging markets may adopt a German-style system to stabilize development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Advanced economies with strong institutions may lean toward Anglo-Saxon principles to foster innovation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C03221"/>
              </a:solidFill>
              <a:latin typeface="DM Serif Display"/>
              <a:sym typeface="DM Serif Display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A case for America: The US emphasizes the potential challenges and trades-offs policymakers face when choosing or adapting elements of the Anglo-Saxon or German model.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Risk of market failures in the Anglo-Saxon model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Efficiency versus stability in the German model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Balancing innovation with risk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Importance of institutional strength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rgbClr val="C03221"/>
                </a:solidFill>
                <a:latin typeface="DM Serif Display"/>
                <a:sym typeface="DM Serif Display"/>
              </a:rPr>
              <a:t>Avoiding overreach in regulation and market excesses</a:t>
            </a:r>
          </a:p>
        </p:txBody>
      </p:sp>
      <p:pic>
        <p:nvPicPr>
          <p:cNvPr id="1028" name="Picture 4" descr="Volkswagen weighs first-ever German plant closures amid EV transition woes  - The Japan Times">
            <a:extLst>
              <a:ext uri="{FF2B5EF4-FFF2-40B4-BE49-F238E27FC236}">
                <a16:creationId xmlns:a16="http://schemas.microsoft.com/office/drawing/2014/main" id="{8FD8817C-3484-D7C2-1A4C-6D3248B4C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441781"/>
            <a:ext cx="8115300" cy="54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 txBox="1"/>
          <p:nvPr/>
        </p:nvSpPr>
        <p:spPr>
          <a:xfrm>
            <a:off x="1028700" y="3860653"/>
            <a:ext cx="81153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Thank you for listening</a:t>
            </a:r>
            <a:endParaRPr dirty="0"/>
          </a:p>
        </p:txBody>
      </p:sp>
      <p:sp>
        <p:nvSpPr>
          <p:cNvPr id="241" name="Google Shape;241;p25"/>
          <p:cNvSpPr txBox="1"/>
          <p:nvPr/>
        </p:nvSpPr>
        <p:spPr>
          <a:xfrm>
            <a:off x="1028700" y="4677280"/>
            <a:ext cx="7765765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If you have any question, do not hesitate to send a request at</a:t>
            </a:r>
            <a:endParaRPr dirty="0"/>
          </a:p>
        </p:txBody>
      </p:sp>
      <p:sp>
        <p:nvSpPr>
          <p:cNvPr id="244" name="Google Shape;244;p25"/>
          <p:cNvSpPr txBox="1"/>
          <p:nvPr/>
        </p:nvSpPr>
        <p:spPr>
          <a:xfrm>
            <a:off x="1028700" y="5032420"/>
            <a:ext cx="4892954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cyruszqk@bu.edu</a:t>
            </a:r>
            <a:endParaRPr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inimal White Slides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5078</TotalTime>
  <Words>2503</Words>
  <Application>Microsoft Office PowerPoint</Application>
  <PresentationFormat>Custom</PresentationFormat>
  <Paragraphs>326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Cambria Math</vt:lpstr>
      <vt:lpstr>Arial</vt:lpstr>
      <vt:lpstr>Calibri</vt:lpstr>
      <vt:lpstr>DM Serif Display</vt:lpstr>
      <vt:lpstr>Minimal White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Kwan, Cyrus Zheng Qian</cp:lastModifiedBy>
  <cp:revision>13</cp:revision>
  <dcterms:modified xsi:type="dcterms:W3CDTF">2024-11-21T20:22:41Z</dcterms:modified>
</cp:coreProperties>
</file>